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36"/>
  </p:notesMasterIdLst>
  <p:sldIdLst>
    <p:sldId id="294" r:id="rId5"/>
    <p:sldId id="258" r:id="rId6"/>
    <p:sldId id="301" r:id="rId7"/>
    <p:sldId id="323" r:id="rId8"/>
    <p:sldId id="325" r:id="rId9"/>
    <p:sldId id="324" r:id="rId10"/>
    <p:sldId id="295" r:id="rId11"/>
    <p:sldId id="302" r:id="rId12"/>
    <p:sldId id="303" r:id="rId13"/>
    <p:sldId id="304" r:id="rId14"/>
    <p:sldId id="305" r:id="rId15"/>
    <p:sldId id="306" r:id="rId16"/>
    <p:sldId id="307" r:id="rId17"/>
    <p:sldId id="308" r:id="rId18"/>
    <p:sldId id="309" r:id="rId19"/>
    <p:sldId id="310" r:id="rId20"/>
    <p:sldId id="311" r:id="rId21"/>
    <p:sldId id="296" r:id="rId22"/>
    <p:sldId id="328" r:id="rId23"/>
    <p:sldId id="326" r:id="rId24"/>
    <p:sldId id="329" r:id="rId25"/>
    <p:sldId id="327" r:id="rId26"/>
    <p:sldId id="313" r:id="rId27"/>
    <p:sldId id="297" r:id="rId28"/>
    <p:sldId id="318" r:id="rId29"/>
    <p:sldId id="298" r:id="rId30"/>
    <p:sldId id="319" r:id="rId31"/>
    <p:sldId id="320" r:id="rId32"/>
    <p:sldId id="321" r:id="rId33"/>
    <p:sldId id="322" r:id="rId34"/>
    <p:sldId id="262" r:id="rId35"/>
  </p:sldIdLst>
  <p:sldSz cx="12192000" cy="6858000"/>
  <p:notesSz cx="6858000" cy="9240838"/>
  <p:embeddedFontLst>
    <p:embeddedFont>
      <p:font typeface="Montserrat SemiBold" panose="00000700000000000000" pitchFamily="50" charset="0"/>
      <p:regular r:id="rId37"/>
      <p:bold r:id="rId38"/>
      <p:italic r:id="rId39"/>
      <p:boldItalic r:id="rId40"/>
    </p:embeddedFont>
    <p:embeddedFont>
      <p:font typeface="Calibri Light" panose="020F0302020204030204" pitchFamily="34" charset="0"/>
      <p:regular r:id="rId41"/>
      <p:italic r:id="rId42"/>
    </p:embeddedFont>
    <p:embeddedFont>
      <p:font typeface="Montserrat" panose="00000500000000000000" pitchFamily="50"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u4lNT1c+nss14akBozS1/FarP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EFE"/>
    <a:srgbClr val="033964"/>
    <a:srgbClr val="1E3660"/>
    <a:srgbClr val="A09185"/>
    <a:srgbClr val="02486B"/>
    <a:srgbClr val="034F72"/>
    <a:srgbClr val="014063"/>
    <a:srgbClr val="223C6C"/>
    <a:srgbClr val="254275"/>
    <a:srgbClr val="1B3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50838" y="693738"/>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89398"/>
            <a:ext cx="5486400" cy="415837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310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8424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8087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94497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3611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0796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023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40467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78643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0406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270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31517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6147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14291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759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15211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65116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19168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19217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86534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0130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793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10346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4687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9313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40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3511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6334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5269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A0B55-AEC0-9BE2-4B0A-8CD14847179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CD3C4C87-882E-F7C1-77BC-E174C7D8B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AF3BED06-66DC-1C97-22D5-9C44B8FCF910}"/>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5" name="Marcador de pie de página 4">
            <a:extLst>
              <a:ext uri="{FF2B5EF4-FFF2-40B4-BE49-F238E27FC236}">
                <a16:creationId xmlns:a16="http://schemas.microsoft.com/office/drawing/2014/main" id="{BF1485CE-C39C-9AEA-8672-D2A73FE5F5C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B7378D45-2C0B-782E-C9F9-F2C9F9E61A6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51389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02DC9-333D-709D-344D-1876CBBB910A}"/>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6567B98-2389-FD95-51B5-24D84DA54EF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15B62571-D4CB-AA8A-FA6A-E121C04BB557}"/>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5" name="Marcador de pie de página 4">
            <a:extLst>
              <a:ext uri="{FF2B5EF4-FFF2-40B4-BE49-F238E27FC236}">
                <a16:creationId xmlns:a16="http://schemas.microsoft.com/office/drawing/2014/main" id="{57E8E875-C7C1-EB23-4408-85932299FEB6}"/>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B3C3AFF6-3FFD-FD97-1382-661463935B6E}"/>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53303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13C118F-5865-F9C1-8088-458447B8DCA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419AFB02-EF9F-29EA-2103-2A41002D4B0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517453AD-B43C-EF3C-7BF7-08AA36E23941}"/>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5" name="Marcador de pie de página 4">
            <a:extLst>
              <a:ext uri="{FF2B5EF4-FFF2-40B4-BE49-F238E27FC236}">
                <a16:creationId xmlns:a16="http://schemas.microsoft.com/office/drawing/2014/main" id="{01519F61-2DD2-C988-551C-E6538615CBB0}"/>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B9109F8-23CD-5F96-383E-686A071E7CF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402968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5B887-7A07-1D14-9A1D-FF171C4112A5}"/>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D77F09F1-D789-368B-B69D-B5172743B00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6119DD49-DF70-8D7F-6CB4-33620CA122CB}"/>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5" name="Marcador de pie de página 4">
            <a:extLst>
              <a:ext uri="{FF2B5EF4-FFF2-40B4-BE49-F238E27FC236}">
                <a16:creationId xmlns:a16="http://schemas.microsoft.com/office/drawing/2014/main" id="{55AE07B0-BB2E-491B-BC66-E3C995E5F7C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F888E28E-C2AE-E393-BE5A-0A3B57C8377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83179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9DA51-1C91-9034-04B9-3CA3140B68A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51AA208-6D2E-1BCA-8A47-77D25688C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EF4FB0D-0E15-E83B-2CA0-BF7155EACB3C}"/>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5" name="Marcador de pie de página 4">
            <a:extLst>
              <a:ext uri="{FF2B5EF4-FFF2-40B4-BE49-F238E27FC236}">
                <a16:creationId xmlns:a16="http://schemas.microsoft.com/office/drawing/2014/main" id="{39EC1C08-17B9-50E5-A670-3519B0EA01E9}"/>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0A5F2FB-832A-C3BA-2E6F-A298DDD287F6}"/>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37438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9EBB8-B8F5-C634-A297-48EFBED3808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0B16D02D-9FA8-2255-181E-B3E68EAD721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5F7F715E-FA7E-049E-AB51-7376D1C1AC1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A964A5B6-6306-94B8-3F2F-01CE1802B9F4}"/>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6" name="Marcador de pie de página 5">
            <a:extLst>
              <a:ext uri="{FF2B5EF4-FFF2-40B4-BE49-F238E27FC236}">
                <a16:creationId xmlns:a16="http://schemas.microsoft.com/office/drawing/2014/main" id="{FF6448B4-1E29-05DB-730A-595DCD6A2D2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591E0ADE-A914-C7C9-6262-43797E7F0E1C}"/>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78061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5BD00-3F39-9E49-0EDB-8879A0B357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162EEFD-32E5-D16B-E10A-B4B0A7F81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EE4553F8-3DC9-958B-F087-04502C67D25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FF53CFE4-2862-7EC1-C843-AD345CA82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7025975-F2B5-DF45-D34D-0658A9A41FF2}"/>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964140D1-71F0-8A1B-1B40-04827D730725}"/>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8" name="Marcador de pie de página 7">
            <a:extLst>
              <a:ext uri="{FF2B5EF4-FFF2-40B4-BE49-F238E27FC236}">
                <a16:creationId xmlns:a16="http://schemas.microsoft.com/office/drawing/2014/main" id="{63DF0889-C922-5314-D2A9-35D93A7A7B3C}"/>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B4707845-09CE-E8A0-A277-F3CB4F316A12}"/>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56627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EC10F-DB4E-5333-83E2-B214396F4E76}"/>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5AD2A034-66DA-0807-B328-52D0C8E1C154}"/>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4" name="Marcador de pie de página 3">
            <a:extLst>
              <a:ext uri="{FF2B5EF4-FFF2-40B4-BE49-F238E27FC236}">
                <a16:creationId xmlns:a16="http://schemas.microsoft.com/office/drawing/2014/main" id="{D30BD2D7-7F42-6300-EEAC-8975CE9C6AFE}"/>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8664DA9C-B285-DD4C-BF1F-63335CCC61C9}"/>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54977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324CDBC-C3C0-8062-28BE-7AD0B20E67F3}"/>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3" name="Marcador de pie de página 2">
            <a:extLst>
              <a:ext uri="{FF2B5EF4-FFF2-40B4-BE49-F238E27FC236}">
                <a16:creationId xmlns:a16="http://schemas.microsoft.com/office/drawing/2014/main" id="{F5C594BB-B7CD-5B72-DE1A-13957B301B86}"/>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09D001A9-CD81-7E28-C377-2B4D43A572D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95021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C53F63-FDE9-70A0-5161-0B3056018DB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85FD2D5B-8397-D72E-38BE-A87328684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EA64E0FE-8E07-CB03-6667-16C06CB3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BE13CB0-CC4F-8CD3-28F3-2F1C4CFE3937}"/>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6" name="Marcador de pie de página 5">
            <a:extLst>
              <a:ext uri="{FF2B5EF4-FFF2-40B4-BE49-F238E27FC236}">
                <a16:creationId xmlns:a16="http://schemas.microsoft.com/office/drawing/2014/main" id="{8769DBC3-B1B5-82E1-F86A-52E8CBC411AC}"/>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9FC0A5E1-C545-E1C7-242E-1E117743997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99526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271D6-6ED9-A468-1BC0-E3B938F9A1D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F077FE2D-2E70-438C-0DF0-EB974AC89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83A1E1FB-73A0-1F43-3713-3A36EFACB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3B4E77B-CD14-8926-1CF3-CE450383F9DA}"/>
              </a:ext>
            </a:extLst>
          </p:cNvPr>
          <p:cNvSpPr>
            <a:spLocks noGrp="1"/>
          </p:cNvSpPr>
          <p:nvPr>
            <p:ph type="dt" sz="half" idx="10"/>
          </p:nvPr>
        </p:nvSpPr>
        <p:spPr/>
        <p:txBody>
          <a:bodyPr/>
          <a:lstStyle/>
          <a:p>
            <a:fld id="{10B08C3D-020A-7F47-81CB-131F2992A84C}" type="datetimeFigureOut">
              <a:rPr lang="es-GT" smtClean="0"/>
              <a:t>28/12/2023</a:t>
            </a:fld>
            <a:endParaRPr lang="es-GT"/>
          </a:p>
        </p:txBody>
      </p:sp>
      <p:sp>
        <p:nvSpPr>
          <p:cNvPr id="6" name="Marcador de pie de página 5">
            <a:extLst>
              <a:ext uri="{FF2B5EF4-FFF2-40B4-BE49-F238E27FC236}">
                <a16:creationId xmlns:a16="http://schemas.microsoft.com/office/drawing/2014/main" id="{00BCFC13-0540-BE0D-E6DC-84D0E63F85A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74BE98B5-6BFE-9B8A-8926-A0E036CA629D}"/>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611988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593E17-AA09-270B-D7DA-E615C4200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8620A1C-184E-40AC-DFF2-193B8252A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D781E96D-6D04-2B55-312E-88A6CBCEC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08C3D-020A-7F47-81CB-131F2992A84C}" type="datetimeFigureOut">
              <a:rPr lang="es-GT" smtClean="0"/>
              <a:t>28/12/2023</a:t>
            </a:fld>
            <a:endParaRPr lang="es-GT"/>
          </a:p>
        </p:txBody>
      </p:sp>
      <p:sp>
        <p:nvSpPr>
          <p:cNvPr id="5" name="Marcador de pie de página 4">
            <a:extLst>
              <a:ext uri="{FF2B5EF4-FFF2-40B4-BE49-F238E27FC236}">
                <a16:creationId xmlns:a16="http://schemas.microsoft.com/office/drawing/2014/main" id="{BBF5B215-EE8D-187C-3A75-4C84E64FA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055D70B8-39A2-74DD-9DEF-62E76BC82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786D2-DB81-A449-B4DB-38FB3FA40359}" type="slidenum">
              <a:rPr lang="es-GT" smtClean="0"/>
              <a:t>‹Nº›</a:t>
            </a:fld>
            <a:endParaRPr lang="es-GT"/>
          </a:p>
        </p:txBody>
      </p:sp>
    </p:spTree>
    <p:extLst>
      <p:ext uri="{BB962C8B-B14F-4D97-AF65-F5344CB8AC3E}">
        <p14:creationId xmlns:p14="http://schemas.microsoft.com/office/powerpoint/2010/main" val="33249276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D819E2A-F49D-6BEE-CE64-BCBECAAC20C1}"/>
              </a:ext>
            </a:extLst>
          </p:cNvPr>
          <p:cNvPicPr>
            <a:picLocks noChangeAspect="1"/>
          </p:cNvPicPr>
          <p:nvPr/>
        </p:nvPicPr>
        <p:blipFill>
          <a:blip r:embed="rId3"/>
          <a:stretch>
            <a:fillRect/>
          </a:stretch>
        </p:blipFill>
        <p:spPr>
          <a:xfrm>
            <a:off x="4411155" y="6282160"/>
            <a:ext cx="3369690" cy="572848"/>
          </a:xfrm>
          <a:prstGeom prst="rect">
            <a:avLst/>
          </a:prstGeom>
        </p:spPr>
      </p:pic>
      <p:pic>
        <p:nvPicPr>
          <p:cNvPr id="7" name="Imagen 6">
            <a:extLst>
              <a:ext uri="{FF2B5EF4-FFF2-40B4-BE49-F238E27FC236}">
                <a16:creationId xmlns:a16="http://schemas.microsoft.com/office/drawing/2014/main" id="{C2E2631F-2677-BC8C-508E-04A825704745}"/>
              </a:ext>
            </a:extLst>
          </p:cNvPr>
          <p:cNvPicPr>
            <a:picLocks noChangeAspect="1"/>
          </p:cNvPicPr>
          <p:nvPr/>
        </p:nvPicPr>
        <p:blipFill>
          <a:blip r:embed="rId4"/>
          <a:stretch>
            <a:fillRect/>
          </a:stretch>
        </p:blipFill>
        <p:spPr>
          <a:xfrm>
            <a:off x="4962689" y="6333255"/>
            <a:ext cx="1206240" cy="479279"/>
          </a:xfrm>
          <a:prstGeom prst="rect">
            <a:avLst/>
          </a:prstGeom>
        </p:spPr>
      </p:pic>
      <p:sp>
        <p:nvSpPr>
          <p:cNvPr id="8" name="CuadroTexto 7">
            <a:extLst>
              <a:ext uri="{FF2B5EF4-FFF2-40B4-BE49-F238E27FC236}">
                <a16:creationId xmlns:a16="http://schemas.microsoft.com/office/drawing/2014/main" id="{6A02DEED-5AF0-FC69-F126-DD0CF0D4D33F}"/>
              </a:ext>
            </a:extLst>
          </p:cNvPr>
          <p:cNvSpPr txBox="1"/>
          <p:nvPr/>
        </p:nvSpPr>
        <p:spPr>
          <a:xfrm>
            <a:off x="6201980" y="6383918"/>
            <a:ext cx="1651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600" b="1" i="0" u="none" strike="noStrike" kern="1200" cap="none" spc="0" normalizeH="0" baseline="0" noProof="0" dirty="0">
                <a:ln>
                  <a:noFill/>
                </a:ln>
                <a:solidFill>
                  <a:srgbClr val="10304B"/>
                </a:solidFill>
                <a:effectLst/>
                <a:uLnTx/>
                <a:uFillTx/>
                <a:latin typeface="Montserrat SemiBold" pitchFamily="2" charset="77"/>
                <a:ea typeface="+mn-ea"/>
                <a:cs typeface="+mn-cs"/>
              </a:rPr>
              <a:t>NOMBRE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600" b="1" i="0" u="none" strike="noStrike" kern="1200" cap="none" spc="0" normalizeH="0" baseline="0" noProof="0" dirty="0">
                <a:ln>
                  <a:noFill/>
                </a:ln>
                <a:solidFill>
                  <a:srgbClr val="10304B"/>
                </a:solidFill>
                <a:effectLst/>
                <a:uLnTx/>
                <a:uFillTx/>
                <a:latin typeface="Montserrat SemiBold" pitchFamily="2" charset="77"/>
                <a:ea typeface="+mn-ea"/>
                <a:cs typeface="+mn-cs"/>
              </a:rPr>
              <a:t>DE 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600" b="1" i="0" u="none" strike="noStrike" kern="1200" cap="none" spc="0" normalizeH="0" baseline="0" noProof="0" dirty="0">
                <a:ln>
                  <a:noFill/>
                </a:ln>
                <a:solidFill>
                  <a:srgbClr val="10304B"/>
                </a:solidFill>
                <a:effectLst/>
                <a:uLnTx/>
                <a:uFillTx/>
                <a:latin typeface="Montserrat SemiBold" pitchFamily="2" charset="77"/>
                <a:ea typeface="+mn-ea"/>
                <a:cs typeface="+mn-cs"/>
              </a:rPr>
              <a:t>INSTITUCIÓN</a:t>
            </a:r>
          </a:p>
        </p:txBody>
      </p:sp>
    </p:spTree>
    <p:extLst>
      <p:ext uri="{BB962C8B-B14F-4D97-AF65-F5344CB8AC3E}">
        <p14:creationId xmlns:p14="http://schemas.microsoft.com/office/powerpoint/2010/main" val="2606168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F20B3F5-0BE6-434C-ADD9-E3D04A4AE0E0}"/>
              </a:ext>
            </a:extLst>
          </p:cNvPr>
          <p:cNvSpPr txBox="1">
            <a:spLocks/>
          </p:cNvSpPr>
          <p:nvPr/>
        </p:nvSpPr>
        <p:spPr>
          <a:xfrm>
            <a:off x="8522563" y="2256349"/>
            <a:ext cx="33272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000" b="0" dirty="0">
                <a:latin typeface="Arial" panose="020B0604020202020204" pitchFamily="34" charset="0"/>
                <a:cs typeface="Arial" panose="020B0604020202020204" pitchFamily="34" charset="0"/>
              </a:rPr>
              <a:t>El gasto se divide </a:t>
            </a:r>
          </a:p>
          <a:p>
            <a:pPr>
              <a:lnSpc>
                <a:spcPct val="150000"/>
              </a:lnSpc>
            </a:pPr>
            <a:r>
              <a:rPr lang="es-GT" sz="2000" b="0" dirty="0">
                <a:latin typeface="Arial" panose="020B0604020202020204" pitchFamily="34" charset="0"/>
                <a:cs typeface="Arial" panose="020B0604020202020204" pitchFamily="34" charset="0"/>
              </a:rPr>
              <a:t>en </a:t>
            </a:r>
            <a:r>
              <a:rPr lang="es-GT" sz="3100" dirty="0">
                <a:solidFill>
                  <a:schemeClr val="accent1"/>
                </a:solidFill>
                <a:latin typeface="Arial" panose="020B0604020202020204" pitchFamily="34" charset="0"/>
                <a:cs typeface="Arial" panose="020B0604020202020204" pitchFamily="34" charset="0"/>
              </a:rPr>
              <a:t>5</a:t>
            </a:r>
            <a:r>
              <a:rPr lang="es-GT" sz="3100" dirty="0">
                <a:solidFill>
                  <a:srgbClr val="FF0000"/>
                </a:solidFill>
                <a:latin typeface="Arial" panose="020B0604020202020204" pitchFamily="34" charset="0"/>
                <a:cs typeface="Arial" panose="020B0604020202020204" pitchFamily="34" charset="0"/>
              </a:rPr>
              <a:t> </a:t>
            </a:r>
            <a:r>
              <a:rPr lang="es-GT" sz="2000" b="0" dirty="0">
                <a:latin typeface="Arial" panose="020B0604020202020204" pitchFamily="34" charset="0"/>
                <a:cs typeface="Arial" panose="020B0604020202020204" pitchFamily="34" charset="0"/>
              </a:rPr>
              <a:t>grupos</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6" name="Google Shape;90;p2"/>
          <p:cNvSpPr txBox="1"/>
          <p:nvPr/>
        </p:nvSpPr>
        <p:spPr>
          <a:xfrm>
            <a:off x="1809160" y="584566"/>
            <a:ext cx="70241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b="1" i="0" u="none" strike="noStrike" cap="none" dirty="0">
                <a:solidFill>
                  <a:schemeClr val="tx1"/>
                </a:solidFill>
                <a:latin typeface="Arial" panose="020B0604020202020204" pitchFamily="34" charset="0"/>
                <a:ea typeface="Bebas Neue"/>
                <a:cs typeface="Arial" panose="020B0604020202020204" pitchFamily="34" charset="0"/>
                <a:sym typeface="Bebas Neue"/>
              </a:rPr>
              <a:t>¿EN QUÉ SE UTILIZA EL DINERO?</a:t>
            </a:r>
            <a:endParaRPr sz="1200" b="1" dirty="0">
              <a:solidFill>
                <a:schemeClr val="tx1"/>
              </a:solidFill>
              <a:latin typeface="Arial" panose="020B0604020202020204" pitchFamily="34" charset="0"/>
              <a:cs typeface="Arial" panose="020B0604020202020204" pitchFamily="34" charset="0"/>
            </a:endParaRPr>
          </a:p>
        </p:txBody>
      </p:sp>
      <p:sp>
        <p:nvSpPr>
          <p:cNvPr id="7" name="Google Shape;95;g1e0bd25976b_0_142"/>
          <p:cNvSpPr txBox="1"/>
          <p:nvPr/>
        </p:nvSpPr>
        <p:spPr>
          <a:xfrm>
            <a:off x="1809161" y="1274540"/>
            <a:ext cx="7024120" cy="4939773"/>
          </a:xfrm>
          <a:prstGeom prst="rect">
            <a:avLst/>
          </a:prstGeom>
          <a:noFill/>
          <a:ln>
            <a:noFill/>
          </a:ln>
        </p:spPr>
        <p:txBody>
          <a:bodyPr spcFirstLastPara="1" wrap="square" lIns="91425" tIns="45700" rIns="91425" bIns="45700" anchor="t" anchorCtr="0">
            <a:spAutoFit/>
          </a:bodyPr>
          <a:lstStyle/>
          <a:p>
            <a:pPr algn="just">
              <a:lnSpc>
                <a:spcPct val="150000"/>
              </a:lnSpc>
            </a:pPr>
            <a:r>
              <a:rPr lang="es-419" dirty="0">
                <a:latin typeface="Arial" panose="020B0604020202020204" pitchFamily="34" charset="0"/>
                <a:cs typeface="Arial" panose="020B0604020202020204" pitchFamily="34" charset="0"/>
              </a:rPr>
              <a:t>De acuerdo con la legislación vigente, los productos de inteligencia son proporcionados al </a:t>
            </a:r>
            <a:r>
              <a:rPr lang="es-419" b="1" dirty="0">
                <a:latin typeface="Arial" panose="020B0604020202020204" pitchFamily="34" charset="0"/>
                <a:cs typeface="Arial" panose="020B0604020202020204" pitchFamily="34" charset="0"/>
              </a:rPr>
              <a:t>Señor Presidente de la República de Guatemala y al Consejo Nacional de Seguridad </a:t>
            </a:r>
            <a:r>
              <a:rPr lang="es-419" b="1" dirty="0" smtClean="0">
                <a:latin typeface="Arial" panose="020B0604020202020204" pitchFamily="34" charset="0"/>
                <a:cs typeface="Arial" panose="020B0604020202020204" pitchFamily="34" charset="0"/>
              </a:rPr>
              <a:t>(CNS)</a:t>
            </a:r>
            <a:r>
              <a:rPr lang="es-419" dirty="0" smtClean="0">
                <a:latin typeface="Arial" panose="020B0604020202020204" pitchFamily="34" charset="0"/>
                <a:cs typeface="Arial" panose="020B0604020202020204" pitchFamily="34" charset="0"/>
              </a:rPr>
              <a:t>, </a:t>
            </a:r>
            <a:r>
              <a:rPr lang="es-419" dirty="0">
                <a:latin typeface="Arial" panose="020B0604020202020204" pitchFamily="34" charset="0"/>
                <a:cs typeface="Arial" panose="020B0604020202020204" pitchFamily="34" charset="0"/>
              </a:rPr>
              <a:t>con el propósito de dar información de inteligencia de Estado, útil y oportuna para la toma de decisiones de alto nivel político – estratégico.  </a:t>
            </a:r>
          </a:p>
          <a:p>
            <a:pPr algn="just">
              <a:lnSpc>
                <a:spcPct val="150000"/>
              </a:lnSpc>
            </a:pPr>
            <a:endParaRPr lang="es-419" dirty="0">
              <a:latin typeface="Arial" panose="020B0604020202020204" pitchFamily="34" charset="0"/>
              <a:cs typeface="Arial" panose="020B0604020202020204" pitchFamily="34" charset="0"/>
            </a:endParaRPr>
          </a:p>
          <a:p>
            <a:pPr algn="just">
              <a:lnSpc>
                <a:spcPct val="150000"/>
              </a:lnSpc>
            </a:pPr>
            <a:r>
              <a:rPr lang="es-419" dirty="0">
                <a:latin typeface="Arial" panose="020B0604020202020204" pitchFamily="34" charset="0"/>
                <a:cs typeface="Arial" panose="020B0604020202020204" pitchFamily="34" charset="0"/>
              </a:rPr>
              <a:t>La Secretaría de Inteligencia Estratégica del Estado en coordinación con el Sistema Nacional de Inteligencia, produce la Agenda Nacional de Riesgos y Amenazas -ANRA, producto que se entrega al Sistema Nacional de Seguridad, constituyendo un instrumento base para la elaboración de estrategias, planes de acción y coordinaciones de cooperación con entes nacionales e internacionales con el objetivo de prevenir hechos ocasionados por el crimen organizado y delincuencia común; lo cual permite brindar a la población guatemalteca una vida en paz, en democracia y seguridad,  beneficiándolos a través del resguardo de sus bienes, su integridad física y el fortalecimiento del desarrollo del país.</a:t>
            </a:r>
          </a:p>
          <a:p>
            <a:pPr marL="0" marR="0" lvl="0" indent="0" algn="just" rtl="0">
              <a:lnSpc>
                <a:spcPct val="150000"/>
              </a:lnSpc>
              <a:spcBef>
                <a:spcPts val="0"/>
              </a:spcBef>
              <a:spcAft>
                <a:spcPts val="0"/>
              </a:spcAft>
              <a:buNone/>
            </a:pPr>
            <a:endParaRPr dirty="0"/>
          </a:p>
        </p:txBody>
      </p:sp>
      <p:pic>
        <p:nvPicPr>
          <p:cNvPr id="8" name="Imagen 7" descr="H:\PLANIFICACIÓN 2023\TRANSICIÓN DE GOBIERNO 2023-2024\Informes\Informe para el 30 de agosto\Pilar 1 - Economía\iconos-07.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335" y="443883"/>
            <a:ext cx="1107825" cy="1098693"/>
          </a:xfrm>
          <a:prstGeom prst="rect">
            <a:avLst/>
          </a:prstGeom>
          <a:noFill/>
          <a:ln>
            <a:noFill/>
          </a:ln>
        </p:spPr>
      </p:pic>
    </p:spTree>
    <p:extLst>
      <p:ext uri="{BB962C8B-B14F-4D97-AF65-F5344CB8AC3E}">
        <p14:creationId xmlns:p14="http://schemas.microsoft.com/office/powerpoint/2010/main" val="793053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9796F8AE-5DF8-4F0B-B16B-0D6B4F146184}"/>
              </a:ext>
            </a:extLst>
          </p:cNvPr>
          <p:cNvSpPr/>
          <p:nvPr/>
        </p:nvSpPr>
        <p:spPr>
          <a:xfrm>
            <a:off x="10401619" y="1996952"/>
            <a:ext cx="1252498" cy="273449"/>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800" b="0" i="0" u="none" strike="noStrike" kern="0" cap="none" spc="0" normalizeH="0" baseline="0" noProof="0">
              <a:ln>
                <a:noFill/>
              </a:ln>
              <a:solidFill>
                <a:srgbClr val="FFFFFF"/>
              </a:solidFill>
              <a:effectLst/>
              <a:uLnTx/>
              <a:uFillTx/>
              <a:latin typeface="Arial"/>
              <a:ea typeface="+mn-ea"/>
              <a:cs typeface="+mn-cs"/>
            </a:endParaRPr>
          </a:p>
        </p:txBody>
      </p:sp>
      <p:sp>
        <p:nvSpPr>
          <p:cNvPr id="7" name="Google Shape;90;p2"/>
          <p:cNvSpPr txBox="1"/>
          <p:nvPr/>
        </p:nvSpPr>
        <p:spPr>
          <a:xfrm>
            <a:off x="1662546" y="604587"/>
            <a:ext cx="986978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800" b="1" i="0" u="none" strike="noStrike" cap="none" dirty="0">
                <a:solidFill>
                  <a:schemeClr val="tx1"/>
                </a:solidFill>
                <a:latin typeface="Arial" panose="020B0604020202020204" pitchFamily="34" charset="0"/>
                <a:ea typeface="Bebas Neue"/>
                <a:cs typeface="Arial" panose="020B0604020202020204" pitchFamily="34" charset="0"/>
                <a:sym typeface="Bebas Neue"/>
              </a:rPr>
              <a:t>EJECUCIÓN PRESUPUESTARIA POR GRUPO DE GASTO</a:t>
            </a:r>
            <a:endParaRPr lang="es-MX" sz="1200" b="1" dirty="0">
              <a:solidFill>
                <a:schemeClr val="tx1"/>
              </a:solidFill>
              <a:latin typeface="Arial" panose="020B0604020202020204" pitchFamily="34" charset="0"/>
              <a:cs typeface="Arial" panose="020B0604020202020204" pitchFamily="34" charset="0"/>
            </a:endParaRPr>
          </a:p>
        </p:txBody>
      </p:sp>
      <p:sp>
        <p:nvSpPr>
          <p:cNvPr id="8" name="Rectángulo 7"/>
          <p:cNvSpPr/>
          <p:nvPr/>
        </p:nvSpPr>
        <p:spPr>
          <a:xfrm>
            <a:off x="1662546" y="1221159"/>
            <a:ext cx="7528343" cy="307777"/>
          </a:xfrm>
          <a:prstGeom prst="rect">
            <a:avLst/>
          </a:prstGeom>
        </p:spPr>
        <p:txBody>
          <a:bodyPr wrap="square">
            <a:spAutoFit/>
          </a:bodyPr>
          <a:lstStyle/>
          <a:p>
            <a:pPr lvl="0"/>
            <a:r>
              <a:rPr lang="es-MX" dirty="0">
                <a:solidFill>
                  <a:srgbClr val="004C82"/>
                </a:solidFill>
                <a:latin typeface="Arial" panose="020B0604020202020204" pitchFamily="34" charset="0"/>
                <a:ea typeface="Bebas Neue"/>
                <a:cs typeface="Arial" panose="020B0604020202020204" pitchFamily="34" charset="0"/>
                <a:sym typeface="Bebas Neue"/>
              </a:rPr>
              <a:t>Tercer cuatrimestre del ejercicio fiscal 2023 / (montos en millones de quetzales)</a:t>
            </a:r>
            <a:endParaRPr lang="es-MX" dirty="0">
              <a:latin typeface="Arial" panose="020B0604020202020204" pitchFamily="34" charset="0"/>
              <a:cs typeface="Arial" panose="020B0604020202020204" pitchFamily="34" charset="0"/>
            </a:endParaRPr>
          </a:p>
        </p:txBody>
      </p:sp>
      <p:sp>
        <p:nvSpPr>
          <p:cNvPr id="9" name="Google Shape;124;p6"/>
          <p:cNvSpPr/>
          <p:nvPr/>
        </p:nvSpPr>
        <p:spPr>
          <a:xfrm>
            <a:off x="851716" y="6062703"/>
            <a:ext cx="7625995" cy="184626"/>
          </a:xfrm>
          <a:prstGeom prst="rect">
            <a:avLst/>
          </a:prstGeom>
          <a:noFill/>
          <a:ln>
            <a:noFill/>
          </a:ln>
        </p:spPr>
        <p:txBody>
          <a:bodyPr spcFirstLastPara="1" wrap="square" lIns="91425" tIns="45700" rIns="91425" bIns="45700" anchor="t" anchorCtr="0">
            <a:spAutoFit/>
          </a:bodyPr>
          <a:lstStyle/>
          <a:p>
            <a:pPr lvl="0" algn="just"/>
            <a:r>
              <a:rPr lang="es-GT" sz="600" dirty="0">
                <a:solidFill>
                  <a:schemeClr val="dk1"/>
                </a:solidFill>
                <a:sym typeface="Arial"/>
              </a:rPr>
              <a:t>Fuente: </a:t>
            </a:r>
            <a:r>
              <a:rPr lang="es-MX" sz="600" dirty="0">
                <a:solidFill>
                  <a:schemeClr val="dk1"/>
                </a:solidFill>
              </a:rPr>
              <a:t>elaboración propia con información de Planificación Institucional y Dirección Financiera de la SIE, basada en  SICOIN y SIGES al 31 de diciembre  de 2023.</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24" y="292305"/>
            <a:ext cx="1128122" cy="112812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267" y="1675572"/>
            <a:ext cx="10643466" cy="4479444"/>
          </a:xfrm>
          <a:prstGeom prst="rect">
            <a:avLst/>
          </a:prstGeom>
        </p:spPr>
      </p:pic>
    </p:spTree>
    <p:extLst>
      <p:ext uri="{BB962C8B-B14F-4D97-AF65-F5344CB8AC3E}">
        <p14:creationId xmlns:p14="http://schemas.microsoft.com/office/powerpoint/2010/main" val="272952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821737" y="828487"/>
            <a:ext cx="5981735" cy="892552"/>
          </a:xfrm>
          <a:prstGeom prst="rect">
            <a:avLst/>
          </a:prstGeom>
          <a:noFill/>
        </p:spPr>
        <p:txBody>
          <a:bodyPr wrap="square" rtlCol="0">
            <a:spAutoFit/>
          </a:bodyPr>
          <a:lstStyle/>
          <a:p>
            <a:pPr lvl="0"/>
            <a:r>
              <a:rPr lang="es-GT" sz="2600" b="1" dirty="0">
                <a:latin typeface="Arial" panose="020B0604020202020204" pitchFamily="34" charset="0"/>
                <a:cs typeface="Arial" panose="020B0604020202020204" pitchFamily="34" charset="0"/>
              </a:rPr>
              <a:t>¿CUÁL ES LA IMPORTANCIA DEL PAGO DE SERVIDORES PÚBLICOS?</a:t>
            </a:r>
            <a:endPar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6" name="Picture 2" descr="Desarrollando capacidades de ciencia de datos en Directivos Públicos">
            <a:extLst>
              <a:ext uri="{FF2B5EF4-FFF2-40B4-BE49-F238E27FC236}">
                <a16:creationId xmlns:a16="http://schemas.microsoft.com/office/drawing/2014/main" id="{3E2FE43C-1DFF-4DD3-AA50-5276C858211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08084" y="609143"/>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A4E79B0-A948-4C7B-807A-DCE657A37FD5}"/>
              </a:ext>
            </a:extLst>
          </p:cNvPr>
          <p:cNvSpPr txBox="1">
            <a:spLocks/>
          </p:cNvSpPr>
          <p:nvPr/>
        </p:nvSpPr>
        <p:spPr>
          <a:xfrm>
            <a:off x="8043169" y="1398987"/>
            <a:ext cx="3639844" cy="328836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solidFill>
                  <a:schemeClr val="tx1"/>
                </a:solidFill>
                <a:latin typeface="Arial" panose="020B0604020202020204" pitchFamily="34" charset="0"/>
                <a:cs typeface="Arial" panose="020B0604020202020204" pitchFamily="34" charset="0"/>
              </a:rPr>
              <a:t>Durante el tercer cuatrimestre del 2023, la Secretaría de Inteligencia Estratégica del Estado proporcionó inteligencia estratégica al Presidente de la República y Consejo Nacional de Seguridad para la toma de decisiones y prevenir los riesgos y amenazas que atenten a la Seguridad de la Nación que benefician a toda la población.</a:t>
            </a:r>
            <a:endParaRPr lang="es-GT" sz="1800" b="0" dirty="0">
              <a:solidFill>
                <a:srgbClr val="FF0000"/>
              </a:solidFill>
              <a:latin typeface="Arial" panose="020B0604020202020204" pitchFamily="34" charset="0"/>
              <a:cs typeface="Arial" panose="020B0604020202020204" pitchFamily="34" charset="0"/>
            </a:endParaRPr>
          </a:p>
        </p:txBody>
      </p:sp>
      <p:sp>
        <p:nvSpPr>
          <p:cNvPr id="10" name="Google Shape;95;g1e0bd25976b_0_142"/>
          <p:cNvSpPr txBox="1"/>
          <p:nvPr/>
        </p:nvSpPr>
        <p:spPr>
          <a:xfrm>
            <a:off x="1909566" y="2050614"/>
            <a:ext cx="5806075" cy="2354450"/>
          </a:xfrm>
          <a:prstGeom prst="rect">
            <a:avLst/>
          </a:prstGeom>
          <a:noFill/>
          <a:ln>
            <a:noFill/>
          </a:ln>
        </p:spPr>
        <p:txBody>
          <a:bodyPr spcFirstLastPara="1" wrap="square" lIns="91425" tIns="45700" rIns="91425" bIns="45700" anchor="t" anchorCtr="0">
            <a:spAutoFit/>
          </a:bodyPr>
          <a:lstStyle/>
          <a:p>
            <a:pPr algn="just">
              <a:lnSpc>
                <a:spcPct val="150000"/>
              </a:lnSpc>
            </a:pPr>
            <a:r>
              <a:rPr lang="es-419" dirty="0">
                <a:latin typeface="Arial" panose="020B0604020202020204" pitchFamily="34" charset="0"/>
                <a:cs typeface="Arial" panose="020B0604020202020204" pitchFamily="34" charset="0"/>
              </a:rPr>
              <a:t>El presupuesto utilizado en el pago de salarios para los servidores públicos que laboran en la Secretaría de Inteligencia Estratégica del Estado sirve para la contratación de personas calificadas que desempeñan una función administrativa, técnica y de profesionales que poseen la capacidad de analizar y generar informes de análisis de amenazas a la seguridad del país, que atentan contra la vida y los bienes de los ciudadanos guatemaltecos.</a:t>
            </a:r>
            <a:endParaRPr sz="1600" dirty="0"/>
          </a:p>
        </p:txBody>
      </p:sp>
    </p:spTree>
    <p:extLst>
      <p:ext uri="{BB962C8B-B14F-4D97-AF65-F5344CB8AC3E}">
        <p14:creationId xmlns:p14="http://schemas.microsoft.com/office/powerpoint/2010/main" val="2740351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988598" y="495732"/>
            <a:ext cx="9286043" cy="892552"/>
          </a:xfrm>
          <a:prstGeom prst="rect">
            <a:avLst/>
          </a:prstGeom>
          <a:noFill/>
        </p:spPr>
        <p:txBody>
          <a:bodyPr wrap="square" rtlCol="0">
            <a:spAutoFit/>
          </a:bodyPr>
          <a:lstStyle/>
          <a:p>
            <a:pPr lvl="0"/>
            <a:r>
              <a:rPr lang="es-GT" sz="2600" b="1" dirty="0">
                <a:latin typeface="Arial" panose="020B0604020202020204" pitchFamily="34" charset="0"/>
                <a:cs typeface="Arial" panose="020B0604020202020204" pitchFamily="34" charset="0"/>
              </a:rPr>
              <a:t>PAGO DE SALARIOS A SERVIDORES PÚBLICOS AL                31 DE DICIEMBRE DE 2023</a:t>
            </a:r>
            <a:endPar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6" name="Picture 2" descr="Desarrollando capacidades de ciencia de datos en Directivos Públicos">
            <a:extLst>
              <a:ext uri="{FF2B5EF4-FFF2-40B4-BE49-F238E27FC236}">
                <a16:creationId xmlns:a16="http://schemas.microsoft.com/office/drawing/2014/main" id="{3E2FE43C-1DFF-4DD3-AA50-5276C858211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9105" y="572892"/>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1F98226F-DD49-4C73-B5A2-2178D69D10F2}"/>
              </a:ext>
            </a:extLst>
          </p:cNvPr>
          <p:cNvSpPr txBox="1">
            <a:spLocks/>
          </p:cNvSpPr>
          <p:nvPr/>
        </p:nvSpPr>
        <p:spPr>
          <a:xfrm>
            <a:off x="592069" y="1960889"/>
            <a:ext cx="6936195" cy="402633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rgbClr val="000000"/>
                </a:solidFill>
                <a:latin typeface="Arial" panose="020B0604020202020204" pitchFamily="34" charset="0"/>
                <a:cs typeface="Arial" panose="020B0604020202020204" pitchFamily="34" charset="0"/>
              </a:rPr>
              <a:t>Presupuesto vigente total para el pago de servidores públicos</a:t>
            </a:r>
          </a:p>
          <a:p>
            <a:pPr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30,610,473.00</a:t>
            </a:r>
          </a:p>
          <a:p>
            <a:pPr algn="just">
              <a:lnSpc>
                <a:spcPct val="150000"/>
              </a:lnSpc>
            </a:pPr>
            <a:endParaRPr lang="es-GT" sz="24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2700" b="0" dirty="0">
                <a:solidFill>
                  <a:srgbClr val="000000"/>
                </a:solidFill>
                <a:latin typeface="Arial" panose="020B0604020202020204" pitchFamily="34" charset="0"/>
                <a:cs typeface="Arial" panose="020B0604020202020204" pitchFamily="34" charset="0"/>
              </a:rPr>
              <a:t>Presupuesto utilizado al </a:t>
            </a:r>
            <a:r>
              <a:rPr lang="es-GT" sz="2700" dirty="0">
                <a:solidFill>
                  <a:srgbClr val="000000"/>
                </a:solidFill>
                <a:latin typeface="Arial" panose="020B0604020202020204" pitchFamily="34" charset="0"/>
                <a:cs typeface="Arial" panose="020B0604020202020204" pitchFamily="34" charset="0"/>
              </a:rPr>
              <a:t>tercer cuatrimestre 2023 </a:t>
            </a:r>
            <a:r>
              <a:rPr lang="es-GT" sz="2700" b="0" dirty="0">
                <a:solidFill>
                  <a:srgbClr val="000000"/>
                </a:solidFill>
                <a:latin typeface="Arial" panose="020B0604020202020204" pitchFamily="34" charset="0"/>
                <a:cs typeface="Arial" panose="020B0604020202020204" pitchFamily="34" charset="0"/>
              </a:rPr>
              <a:t>para el pago de servidores públicos</a:t>
            </a:r>
          </a:p>
          <a:p>
            <a:pPr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30,222,910.00</a:t>
            </a:r>
          </a:p>
          <a:p>
            <a:pPr algn="just">
              <a:lnSpc>
                <a:spcPct val="150000"/>
              </a:lnSpc>
            </a:pPr>
            <a:endParaRPr lang="es-GT" sz="24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2700" b="0" dirty="0">
                <a:solidFill>
                  <a:srgbClr val="000000"/>
                </a:solidFill>
                <a:latin typeface="Arial" panose="020B0604020202020204" pitchFamily="34" charset="0"/>
                <a:cs typeface="Arial" panose="020B0604020202020204" pitchFamily="34" charset="0"/>
              </a:rPr>
              <a:t>Saldo para el pago de servidores públicos</a:t>
            </a:r>
          </a:p>
          <a:p>
            <a:pPr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387,563.00</a:t>
            </a:r>
          </a:p>
          <a:p>
            <a:pPr algn="just">
              <a:lnSpc>
                <a:spcPct val="150000"/>
              </a:lnSpc>
            </a:pPr>
            <a:endParaRPr lang="es-GT" sz="2000" b="0" dirty="0">
              <a:solidFill>
                <a:srgbClr val="4472C4">
                  <a:lumMod val="50000"/>
                </a:srgbClr>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F7A154BA-6F3D-4F4E-8BA4-E5FB563D6914}"/>
              </a:ext>
            </a:extLst>
          </p:cNvPr>
          <p:cNvSpPr txBox="1">
            <a:spLocks/>
          </p:cNvSpPr>
          <p:nvPr/>
        </p:nvSpPr>
        <p:spPr>
          <a:xfrm>
            <a:off x="8272712" y="2038383"/>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3700" dirty="0">
                <a:solidFill>
                  <a:srgbClr val="0070C0"/>
                </a:solidFill>
                <a:latin typeface="Arial" panose="020B0604020202020204" pitchFamily="34" charset="0"/>
                <a:cs typeface="Arial" panose="020B0604020202020204" pitchFamily="34" charset="0"/>
              </a:rPr>
              <a:t>80%</a:t>
            </a:r>
            <a:r>
              <a:rPr lang="es-GT" sz="3700" b="0" dirty="0">
                <a:solidFill>
                  <a:srgbClr val="0070C0"/>
                </a:solidFill>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 Secretaría de Inteligencia Estratégica del Estado </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85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672231" y="344351"/>
            <a:ext cx="9685537" cy="892552"/>
          </a:xfrm>
          <a:prstGeom prst="rect">
            <a:avLst/>
          </a:prstGeom>
          <a:noFill/>
        </p:spPr>
        <p:txBody>
          <a:bodyPr wrap="square" rtlCol="0">
            <a:spAutoFit/>
          </a:bodyPr>
          <a:lstStyle/>
          <a:p>
            <a:pPr lvl="0"/>
            <a:r>
              <a:rPr lang="es-GT" sz="2600" dirty="0">
                <a:latin typeface="Arial" panose="020B0604020202020204" pitchFamily="34" charset="0"/>
                <a:cs typeface="Arial" panose="020B0604020202020204" pitchFamily="34" charset="0"/>
              </a:rPr>
              <a:t>¿</a:t>
            </a:r>
            <a:r>
              <a:rPr lang="es-GT" sz="2600" b="1" dirty="0">
                <a:latin typeface="Arial" panose="020B0604020202020204" pitchFamily="34" charset="0"/>
                <a:cs typeface="Arial" panose="020B0604020202020204" pitchFamily="34" charset="0"/>
              </a:rPr>
              <a:t>EN QUÉ INVIERTE </a:t>
            </a:r>
            <a:r>
              <a:rPr lang="es-MX" sz="2600" b="1" dirty="0">
                <a:latin typeface="Arial" panose="020B0604020202020204" pitchFamily="34" charset="0"/>
                <a:cs typeface="Arial" panose="020B0604020202020204" pitchFamily="34" charset="0"/>
              </a:rPr>
              <a:t>LA SECRETARÍA DE INTELIGENCIA ESTRATÉGICA </a:t>
            </a:r>
            <a:r>
              <a:rPr lang="es-GT" sz="2600" b="1" dirty="0">
                <a:latin typeface="Arial" panose="020B0604020202020204" pitchFamily="34" charset="0"/>
                <a:cs typeface="Arial" panose="020B0604020202020204" pitchFamily="34" charset="0"/>
              </a:rPr>
              <a:t>?</a:t>
            </a:r>
            <a:endPar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4" descr="Edificio - Iconos gratis de edificios">
            <a:extLst>
              <a:ext uri="{FF2B5EF4-FFF2-40B4-BE49-F238E27FC236}">
                <a16:creationId xmlns:a16="http://schemas.microsoft.com/office/drawing/2014/main" id="{9107D880-514E-4661-85DC-9999966D665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3764" y="221345"/>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A27F1B47-CD23-4F97-8C57-964E7A9700D4}"/>
              </a:ext>
            </a:extLst>
          </p:cNvPr>
          <p:cNvSpPr txBox="1">
            <a:spLocks/>
          </p:cNvSpPr>
          <p:nvPr/>
        </p:nvSpPr>
        <p:spPr>
          <a:xfrm>
            <a:off x="1672231" y="1501542"/>
            <a:ext cx="6539614" cy="484344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1400" b="0" dirty="0">
                <a:solidFill>
                  <a:schemeClr val="tx1"/>
                </a:solidFill>
                <a:latin typeface="Arial" panose="020B0604020202020204" pitchFamily="34" charset="0"/>
                <a:cs typeface="Arial" panose="020B0604020202020204" pitchFamily="34" charset="0"/>
              </a:rPr>
              <a:t>La Secretaría de Inteligencia Estratégica del Estado no ejecuta programas ni proyectos de inversión pública, sin embargo, se realizan compras de mobiliario, equipo y tecnología que se constituyen en herramientas útiles para ejecutar las acciones de producción de informes de inteligencia para la toma de decisiones, el fortalecimiento de la institución y la capacidad del personal. </a:t>
            </a:r>
          </a:p>
          <a:p>
            <a:pPr algn="just">
              <a:lnSpc>
                <a:spcPct val="150000"/>
              </a:lnSpc>
            </a:pPr>
            <a:endParaRPr lang="es-GT" sz="1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400" b="0" dirty="0">
                <a:solidFill>
                  <a:schemeClr val="tx1"/>
                </a:solidFill>
                <a:latin typeface="Arial" panose="020B0604020202020204" pitchFamily="34" charset="0"/>
                <a:cs typeface="Arial" panose="020B0604020202020204" pitchFamily="34" charset="0"/>
              </a:rPr>
              <a:t>Asimismo, invierte en reparaciones, ampliaciones, remodelaciones del edificio, y en mantenimiento de los equipos.</a:t>
            </a:r>
          </a:p>
          <a:p>
            <a:pPr algn="just">
              <a:lnSpc>
                <a:spcPct val="150000"/>
              </a:lnSpc>
            </a:pPr>
            <a:endParaRPr lang="es-GT" sz="1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400" b="0" dirty="0">
                <a:solidFill>
                  <a:schemeClr val="tx1"/>
                </a:solidFill>
                <a:latin typeface="Arial" panose="020B0604020202020204" pitchFamily="34" charset="0"/>
                <a:cs typeface="Arial" panose="020B0604020202020204" pitchFamily="34" charset="0"/>
              </a:rPr>
              <a:t>Durante este periodo, destaca, la </a:t>
            </a:r>
            <a:r>
              <a:rPr lang="es-MX" sz="1400" b="0" dirty="0">
                <a:solidFill>
                  <a:schemeClr val="tx1"/>
                </a:solidFill>
                <a:latin typeface="Arial" panose="020B0604020202020204" pitchFamily="34" charset="0"/>
                <a:cs typeface="Arial" panose="020B0604020202020204" pitchFamily="34" charset="0"/>
              </a:rPr>
              <a:t>reparación de la rampa de acceso al parqueo del primer nivel del edificio, inspección y verificación física del edificio para encontrar puntos de mejora en base a la iluminación, elevadores y ventilación de las instalaciones</a:t>
            </a:r>
            <a:r>
              <a:rPr lang="es-GT" sz="1400" b="0" dirty="0">
                <a:solidFill>
                  <a:schemeClr val="tx1"/>
                </a:solidFill>
                <a:latin typeface="Arial" panose="020B0604020202020204" pitchFamily="34" charset="0"/>
                <a:cs typeface="Arial" panose="020B0604020202020204" pitchFamily="34" charset="0"/>
              </a:rPr>
              <a:t> y </a:t>
            </a:r>
            <a:r>
              <a:rPr lang="es-MX" sz="1400" b="0" dirty="0">
                <a:solidFill>
                  <a:schemeClr val="tx1"/>
                </a:solidFill>
                <a:latin typeface="Arial" panose="020B0604020202020204" pitchFamily="34" charset="0"/>
                <a:cs typeface="Arial" panose="020B0604020202020204" pitchFamily="34" charset="0"/>
              </a:rPr>
              <a:t>habilitación de nuevo UPS en el DataCenter del quinto nivel.</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1" name="Título 1">
            <a:extLst>
              <a:ext uri="{FF2B5EF4-FFF2-40B4-BE49-F238E27FC236}">
                <a16:creationId xmlns:a16="http://schemas.microsoft.com/office/drawing/2014/main" id="{008DFD0C-3E7E-4043-99EB-5828F632E878}"/>
              </a:ext>
            </a:extLst>
          </p:cNvPr>
          <p:cNvSpPr txBox="1">
            <a:spLocks/>
          </p:cNvSpPr>
          <p:nvPr/>
        </p:nvSpPr>
        <p:spPr>
          <a:xfrm>
            <a:off x="8483453" y="1605717"/>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solidFill>
                  <a:schemeClr val="tx1"/>
                </a:solidFill>
                <a:latin typeface="Arial" panose="020B0604020202020204" pitchFamily="34" charset="0"/>
                <a:cs typeface="Arial" panose="020B0604020202020204" pitchFamily="34" charset="0"/>
              </a:rPr>
              <a:t>La inversión se divide principalmente en </a:t>
            </a:r>
            <a:r>
              <a:rPr lang="es-GT" sz="2000" dirty="0">
                <a:solidFill>
                  <a:srgbClr val="0070C0"/>
                </a:solidFill>
                <a:latin typeface="Arial" panose="020B0604020202020204" pitchFamily="34" charset="0"/>
                <a:cs typeface="Arial" panose="020B0604020202020204" pitchFamily="34" charset="0"/>
              </a:rPr>
              <a:t>reparaciones</a:t>
            </a:r>
            <a:r>
              <a:rPr lang="es-GT" sz="2000" dirty="0">
                <a:solidFill>
                  <a:srgbClr val="FF0000"/>
                </a:solidFill>
                <a:latin typeface="Arial" panose="020B0604020202020204" pitchFamily="34" charset="0"/>
                <a:cs typeface="Arial" panose="020B0604020202020204" pitchFamily="34" charset="0"/>
              </a:rPr>
              <a:t> </a:t>
            </a:r>
            <a:r>
              <a:rPr lang="es-GT" sz="2000" b="0" dirty="0">
                <a:solidFill>
                  <a:schemeClr val="tx1"/>
                </a:solidFill>
                <a:latin typeface="Arial" panose="020B0604020202020204" pitchFamily="34" charset="0"/>
                <a:cs typeface="Arial" panose="020B0604020202020204" pitchFamily="34" charset="0"/>
              </a:rPr>
              <a:t>y mantenimiento de </a:t>
            </a:r>
            <a:r>
              <a:rPr lang="es-GT" sz="2000" dirty="0">
                <a:solidFill>
                  <a:srgbClr val="0070C0"/>
                </a:solidFill>
                <a:latin typeface="Arial" panose="020B0604020202020204" pitchFamily="34" charset="0"/>
                <a:cs typeface="Arial" panose="020B0604020202020204" pitchFamily="34" charset="0"/>
              </a:rPr>
              <a:t>equipos</a:t>
            </a:r>
            <a:r>
              <a:rPr lang="es-GT" sz="2000" b="0" dirty="0">
                <a:solidFill>
                  <a:srgbClr val="0070C0"/>
                </a:solidFill>
                <a:latin typeface="Arial" panose="020B0604020202020204" pitchFamily="34" charset="0"/>
                <a:cs typeface="Arial" panose="020B0604020202020204" pitchFamily="34" charset="0"/>
              </a:rPr>
              <a:t>.</a:t>
            </a:r>
            <a:endParaRPr lang="es-GT" sz="2200" b="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586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832029" y="606504"/>
            <a:ext cx="92916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MONTO UTILIZADO DE INVERSIÓN AL</a:t>
            </a:r>
            <a:r>
              <a:rPr kumimoji="0" lang="es-GT" sz="2600" b="1"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31 DE DICIEMBRE DE 2023</a:t>
            </a:r>
            <a:r>
              <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pic>
        <p:nvPicPr>
          <p:cNvPr id="7" name="Picture 4" descr="Edificio - Iconos gratis de edificios">
            <a:extLst>
              <a:ext uri="{FF2B5EF4-FFF2-40B4-BE49-F238E27FC236}">
                <a16:creationId xmlns:a16="http://schemas.microsoft.com/office/drawing/2014/main" id="{9107D880-514E-4661-85DC-9999966D665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3764" y="221345"/>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C671FD01-4362-45F8-9D18-B87B582FBBF4}"/>
              </a:ext>
            </a:extLst>
          </p:cNvPr>
          <p:cNvSpPr txBox="1">
            <a:spLocks/>
          </p:cNvSpPr>
          <p:nvPr/>
        </p:nvSpPr>
        <p:spPr>
          <a:xfrm>
            <a:off x="705394" y="1841605"/>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1,084,681.00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a:t>
            </a:r>
            <a:r>
              <a:rPr lang="es-GT" sz="2700" dirty="0">
                <a:solidFill>
                  <a:schemeClr val="tx1"/>
                </a:solidFill>
                <a:latin typeface="Arial" panose="020B0604020202020204" pitchFamily="34" charset="0"/>
                <a:cs typeface="Arial" panose="020B0604020202020204" pitchFamily="34" charset="0"/>
              </a:rPr>
              <a:t> tercer cuatrimestre 2023 </a:t>
            </a:r>
            <a:r>
              <a:rPr lang="es-GT" sz="2700" b="0" dirty="0">
                <a:solidFill>
                  <a:schemeClr val="tx1"/>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1,045,191.00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Saldo 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39,490.00</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5AE0DDC3-E50A-46E6-AAA6-DB777E3F4468}"/>
              </a:ext>
            </a:extLst>
          </p:cNvPr>
          <p:cNvSpPr txBox="1">
            <a:spLocks/>
          </p:cNvSpPr>
          <p:nvPr/>
        </p:nvSpPr>
        <p:spPr>
          <a:xfrm>
            <a:off x="8260397" y="1997228"/>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solidFill>
                  <a:schemeClr val="tx1"/>
                </a:solidFill>
                <a:latin typeface="Arial" panose="020B0604020202020204" pitchFamily="34" charset="0"/>
                <a:cs typeface="Arial" panose="020B0604020202020204" pitchFamily="34" charset="0"/>
              </a:rPr>
              <a:t>Este rubro constituye el </a:t>
            </a:r>
            <a:r>
              <a:rPr lang="es-GT" sz="3100" dirty="0">
                <a:solidFill>
                  <a:srgbClr val="0070C0"/>
                </a:solidFill>
                <a:latin typeface="Arial" panose="020B0604020202020204" pitchFamily="34" charset="0"/>
                <a:cs typeface="Arial" panose="020B0604020202020204" pitchFamily="34" charset="0"/>
              </a:rPr>
              <a:t>3%</a:t>
            </a:r>
            <a:r>
              <a:rPr lang="es-GT" sz="2000" b="0" dirty="0">
                <a:solidFill>
                  <a:srgbClr val="0070C0"/>
                </a:solidFill>
                <a:latin typeface="Arial" panose="020B0604020202020204" pitchFamily="34" charset="0"/>
                <a:cs typeface="Arial" panose="020B0604020202020204" pitchFamily="34" charset="0"/>
              </a:rPr>
              <a:t> </a:t>
            </a:r>
            <a:r>
              <a:rPr lang="es-GT" sz="2000" b="0" dirty="0">
                <a:solidFill>
                  <a:schemeClr val="tx1"/>
                </a:solidFill>
                <a:latin typeface="Arial" panose="020B0604020202020204" pitchFamily="34" charset="0"/>
                <a:cs typeface="Arial" panose="020B0604020202020204" pitchFamily="34" charset="0"/>
              </a:rPr>
              <a:t>del total del presupuesto de la Secretaría de Inteligencia Estratégica del Estado</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501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810924" y="726091"/>
            <a:ext cx="9408895" cy="954107"/>
          </a:xfrm>
          <a:prstGeom prst="rect">
            <a:avLst/>
          </a:prstGeom>
          <a:noFill/>
        </p:spPr>
        <p:txBody>
          <a:bodyPr wrap="square" rtlCol="0">
            <a:spAutoFit/>
          </a:bodyPr>
          <a:lstStyle/>
          <a:p>
            <a:pPr lvl="0"/>
            <a:r>
              <a:rPr lang="es-GT" sz="2800" b="1" dirty="0">
                <a:latin typeface="Arial" panose="020B0604020202020204" pitchFamily="34" charset="0"/>
                <a:cs typeface="Arial" panose="020B0604020202020204" pitchFamily="34" charset="0"/>
              </a:rPr>
              <a:t>¿QUÉ FINALIDADES ATIENDE LA SECRETARÍA DE INTELIGENCIA ESTRATÉGICA DEL ESTADO?</a:t>
            </a:r>
            <a:endPar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8" name="Picture 2" descr="Target arm | Icono Gratis">
            <a:extLst>
              <a:ext uri="{FF2B5EF4-FFF2-40B4-BE49-F238E27FC236}">
                <a16:creationId xmlns:a16="http://schemas.microsoft.com/office/drawing/2014/main" id="{9D9C6369-DFBF-4BDA-9D46-5BC151878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4" y="313209"/>
            <a:ext cx="1477870" cy="1477870"/>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3750DE5C-C769-4FEC-B6BB-33ABBA1B75D5}"/>
              </a:ext>
            </a:extLst>
          </p:cNvPr>
          <p:cNvSpPr txBox="1">
            <a:spLocks/>
          </p:cNvSpPr>
          <p:nvPr/>
        </p:nvSpPr>
        <p:spPr>
          <a:xfrm>
            <a:off x="7579896" y="2215506"/>
            <a:ext cx="405744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solidFill>
                  <a:schemeClr val="tx1"/>
                </a:solidFill>
                <a:latin typeface="Arial" panose="020B0604020202020204" pitchFamily="34" charset="0"/>
                <a:cs typeface="Arial" panose="020B0604020202020204" pitchFamily="34" charset="0"/>
              </a:rPr>
              <a:t>La principal finalidad que se atiende es la prevención de los riesgos y amenazas que atentan contra la Seguridad de la Nación con un </a:t>
            </a:r>
            <a:r>
              <a:rPr lang="es-GT" sz="2800" dirty="0">
                <a:solidFill>
                  <a:srgbClr val="0070C0"/>
                </a:solidFill>
                <a:latin typeface="Arial" panose="020B0604020202020204" pitchFamily="34" charset="0"/>
                <a:cs typeface="Arial" panose="020B0604020202020204" pitchFamily="34" charset="0"/>
              </a:rPr>
              <a:t>100%</a:t>
            </a:r>
            <a:r>
              <a:rPr lang="es-GT" sz="2800" b="0" dirty="0">
                <a:solidFill>
                  <a:srgbClr val="0070C0"/>
                </a:solidFill>
                <a:latin typeface="Arial" panose="020B0604020202020204" pitchFamily="34" charset="0"/>
                <a:cs typeface="Arial" panose="020B0604020202020204" pitchFamily="34" charset="0"/>
              </a:rPr>
              <a:t> </a:t>
            </a:r>
            <a:r>
              <a:rPr lang="es-GT" sz="1800" b="0" dirty="0">
                <a:solidFill>
                  <a:schemeClr val="tx1"/>
                </a:solidFill>
                <a:latin typeface="Arial" panose="020B0604020202020204" pitchFamily="34" charset="0"/>
                <a:cs typeface="Arial" panose="020B0604020202020204" pitchFamily="34" charset="0"/>
              </a:rPr>
              <a:t>del presupuesto total de la Secretaría de Inteligencia Estratégica del Estado.</a:t>
            </a:r>
            <a:endParaRPr lang="es-GT" sz="2000" b="0" dirty="0">
              <a:solidFill>
                <a:schemeClr val="tx1"/>
              </a:solidFill>
              <a:latin typeface="Arial" panose="020B0604020202020204" pitchFamily="34" charset="0"/>
              <a:cs typeface="Arial" panose="020B0604020202020204" pitchFamily="34" charset="0"/>
            </a:endParaRPr>
          </a:p>
        </p:txBody>
      </p:sp>
      <p:sp>
        <p:nvSpPr>
          <p:cNvPr id="6" name="Google Shape;95;g1e0bd25976b_0_142"/>
          <p:cNvSpPr txBox="1"/>
          <p:nvPr/>
        </p:nvSpPr>
        <p:spPr>
          <a:xfrm>
            <a:off x="1830421" y="2101138"/>
            <a:ext cx="5316104" cy="3000781"/>
          </a:xfrm>
          <a:prstGeom prst="rect">
            <a:avLst/>
          </a:prstGeom>
          <a:noFill/>
          <a:ln>
            <a:noFill/>
          </a:ln>
        </p:spPr>
        <p:txBody>
          <a:bodyPr spcFirstLastPara="1" wrap="square" lIns="91425" tIns="45700" rIns="91425" bIns="45700" anchor="t" anchorCtr="0">
            <a:spAutoFit/>
          </a:bodyPr>
          <a:lstStyle/>
          <a:p>
            <a:pPr lvl="0" algn="just">
              <a:lnSpc>
                <a:spcPct val="150000"/>
              </a:lnSpc>
            </a:pPr>
            <a:r>
              <a:rPr lang="es-MX" dirty="0"/>
              <a:t>La finalidad y función del presupuesto de la Secretaría de Inteligencia Estratégica del Estado es utilizado para «orden público y seguridad ciudadana». </a:t>
            </a:r>
          </a:p>
          <a:p>
            <a:pPr lvl="0" algn="just">
              <a:lnSpc>
                <a:spcPct val="150000"/>
              </a:lnSpc>
            </a:pPr>
            <a:endParaRPr lang="es-MX" dirty="0"/>
          </a:p>
          <a:p>
            <a:pPr lvl="0" algn="just">
              <a:lnSpc>
                <a:spcPct val="150000"/>
              </a:lnSpc>
            </a:pPr>
            <a:r>
              <a:rPr lang="es-MX" dirty="0"/>
              <a:t>El destino del presupuesto, por la naturaleza de la institución es para dar resultados en seguridad, como parte del Sistema Nacional de Seguridad, no obstante, la Inteligencia de Estado es un ámbito de funcionamiento de más amplia categoría que «orden público y seguridad ciudadana».</a:t>
            </a:r>
          </a:p>
        </p:txBody>
      </p:sp>
    </p:spTree>
    <p:extLst>
      <p:ext uri="{BB962C8B-B14F-4D97-AF65-F5344CB8AC3E}">
        <p14:creationId xmlns:p14="http://schemas.microsoft.com/office/powerpoint/2010/main" val="923213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822036" y="495272"/>
            <a:ext cx="10535732" cy="892552"/>
          </a:xfrm>
          <a:prstGeom prst="rect">
            <a:avLst/>
          </a:prstGeom>
          <a:noFill/>
        </p:spPr>
        <p:txBody>
          <a:bodyPr wrap="square" rtlCol="0">
            <a:spAutoFit/>
          </a:bodyPr>
          <a:lstStyle/>
          <a:p>
            <a:pPr lvl="0"/>
            <a:r>
              <a:rPr lang="es-GT" sz="2600" b="1" dirty="0">
                <a:latin typeface="Arial" panose="020B0604020202020204" pitchFamily="34" charset="0"/>
                <a:cs typeface="Arial" panose="020B0604020202020204" pitchFamily="34" charset="0"/>
              </a:rPr>
              <a:t>EJECUCIÓN PRESUPUESTARIA POR FINALIDAD AL TERCER CUATRIMESTRE 2023</a:t>
            </a:r>
            <a:endPar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 name="Google Shape;124;p6"/>
          <p:cNvSpPr/>
          <p:nvPr/>
        </p:nvSpPr>
        <p:spPr>
          <a:xfrm>
            <a:off x="851716" y="6155016"/>
            <a:ext cx="7625995" cy="184626"/>
          </a:xfrm>
          <a:prstGeom prst="rect">
            <a:avLst/>
          </a:prstGeom>
          <a:noFill/>
          <a:ln>
            <a:noFill/>
          </a:ln>
        </p:spPr>
        <p:txBody>
          <a:bodyPr spcFirstLastPara="1" wrap="square" lIns="91425" tIns="45700" rIns="91425" bIns="45700" anchor="t" anchorCtr="0">
            <a:spAutoFit/>
          </a:bodyPr>
          <a:lstStyle/>
          <a:p>
            <a:pPr lvl="0" algn="just"/>
            <a:r>
              <a:rPr lang="es-GT" sz="600" dirty="0">
                <a:solidFill>
                  <a:schemeClr val="dk1"/>
                </a:solidFill>
                <a:sym typeface="Arial"/>
              </a:rPr>
              <a:t>Fuente: </a:t>
            </a:r>
            <a:r>
              <a:rPr lang="es-MX" sz="600" dirty="0">
                <a:solidFill>
                  <a:schemeClr val="dk1"/>
                </a:solidFill>
              </a:rPr>
              <a:t>elaboración propia con información de Planificación Institucional y Dirección Financiera de la SIE, basada en  SICOIN y SIGES al 31 de diciembre  de 2023.</a:t>
            </a: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b="9689"/>
          <a:stretch/>
        </p:blipFill>
        <p:spPr>
          <a:xfrm>
            <a:off x="1686579" y="1618643"/>
            <a:ext cx="8806647" cy="4384296"/>
          </a:xfrm>
          <a:prstGeom prst="rect">
            <a:avLst/>
          </a:prstGeom>
        </p:spPr>
      </p:pic>
    </p:spTree>
    <p:extLst>
      <p:ext uri="{BB962C8B-B14F-4D97-AF65-F5344CB8AC3E}">
        <p14:creationId xmlns:p14="http://schemas.microsoft.com/office/powerpoint/2010/main" val="3645549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5375564" y="2274838"/>
            <a:ext cx="5965443" cy="2862322"/>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lang="es-GT" sz="4000" b="1" dirty="0">
                <a:solidFill>
                  <a:prstClr val="white"/>
                </a:solidFill>
                <a:cs typeface="Arial" panose="020B0604020202020204" pitchFamily="34" charset="0"/>
              </a:rPr>
              <a:t>PARTE ESPECÍFICA</a:t>
            </a: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lang="es-GT" sz="4000" b="1" dirty="0">
                <a:solidFill>
                  <a:prstClr val="white"/>
                </a:solidFill>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lang="es-GT" sz="4000" b="1" dirty="0">
                <a:solidFill>
                  <a:prstClr val="white"/>
                </a:solidFill>
                <a:cs typeface="Arial" panose="020B0604020202020204" pitchFamily="34" charset="0"/>
              </a:rPr>
              <a:t>PRINCIPALES AVANCES Y RESULTADOS</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7746443" y="1061460"/>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6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sym typeface="Arial"/>
              </a:rPr>
              <a:t>2</a:t>
            </a:r>
          </a:p>
        </p:txBody>
      </p:sp>
    </p:spTree>
    <p:extLst>
      <p:ext uri="{BB962C8B-B14F-4D97-AF65-F5344CB8AC3E}">
        <p14:creationId xmlns:p14="http://schemas.microsoft.com/office/powerpoint/2010/main" val="1025699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822037" y="726091"/>
            <a:ext cx="105357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PRINCIPALES AVANCES Y RESULTADOS</a:t>
            </a:r>
          </a:p>
        </p:txBody>
      </p:sp>
      <p:sp>
        <p:nvSpPr>
          <p:cNvPr id="7" name="CuadroTexto 6">
            <a:extLst>
              <a:ext uri="{FF2B5EF4-FFF2-40B4-BE49-F238E27FC236}">
                <a16:creationId xmlns:a16="http://schemas.microsoft.com/office/drawing/2014/main" id="{27865904-F194-203A-6553-813C1280A0C7}"/>
              </a:ext>
            </a:extLst>
          </p:cNvPr>
          <p:cNvSpPr txBox="1"/>
          <p:nvPr/>
        </p:nvSpPr>
        <p:spPr>
          <a:xfrm>
            <a:off x="822037" y="1635443"/>
            <a:ext cx="5117123" cy="3647152"/>
          </a:xfrm>
          <a:prstGeom prst="rect">
            <a:avLst/>
          </a:prstGeom>
          <a:noFill/>
        </p:spPr>
        <p:txBody>
          <a:bodyPr wrap="square" rtlCol="0">
            <a:spAutoFit/>
          </a:bodyPr>
          <a:lstStyle/>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presupuestarios</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vigente: </a:t>
            </a:r>
            <a:r>
              <a:rPr lang="es-419" kern="1200" dirty="0">
                <a:solidFill>
                  <a:srgbClr val="0070C0"/>
                </a:solidFill>
                <a:latin typeface="Arial" panose="020B0604020202020204" pitchFamily="34" charset="0"/>
                <a:ea typeface="+mj-ea"/>
                <a:cs typeface="Arial" panose="020B0604020202020204" pitchFamily="34" charset="0"/>
              </a:rPr>
              <a:t>15,048,074.00</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ejecutado (Tercer cuatrimestre): </a:t>
            </a:r>
            <a:r>
              <a:rPr lang="es-419" b="1" dirty="0">
                <a:solidFill>
                  <a:schemeClr val="tx1"/>
                </a:solidFill>
                <a:latin typeface="Arial" panose="020B0604020202020204" pitchFamily="34" charset="0"/>
                <a:cs typeface="Arial" panose="020B0604020202020204" pitchFamily="34" charset="0"/>
              </a:rPr>
              <a:t> </a:t>
            </a:r>
            <a:r>
              <a:rPr lang="es-419" kern="1200" dirty="0">
                <a:solidFill>
                  <a:srgbClr val="0070C0"/>
                </a:solidFill>
                <a:latin typeface="Arial" panose="020B0604020202020204" pitchFamily="34" charset="0"/>
                <a:ea typeface="+mj-ea"/>
                <a:cs typeface="Arial" panose="020B0604020202020204" pitchFamily="34" charset="0"/>
              </a:rPr>
              <a:t>4,937,012.00 </a:t>
            </a:r>
          </a:p>
          <a:p>
            <a:pPr algn="just">
              <a:lnSpc>
                <a:spcPct val="150000"/>
              </a:lnSpc>
            </a:pPr>
            <a:r>
              <a:rPr lang="es-419" dirty="0">
                <a:solidFill>
                  <a:schemeClr val="tx1"/>
                </a:solidFill>
                <a:latin typeface="Arial" panose="020B0604020202020204" pitchFamily="34" charset="0"/>
                <a:cs typeface="Arial" panose="020B0604020202020204" pitchFamily="34" charset="0"/>
              </a:rPr>
              <a:t>Fuente de financiamiento: 11 (ingresos corrientes) </a:t>
            </a:r>
          </a:p>
          <a:p>
            <a:pPr algn="just">
              <a:lnSpc>
                <a:spcPct val="150000"/>
              </a:lnSpc>
            </a:pPr>
            <a:endParaRPr lang="es-419" dirty="0">
              <a:solidFill>
                <a:schemeClr val="tx1"/>
              </a:solidFill>
              <a:latin typeface="Arial" panose="020B0604020202020204" pitchFamily="34" charset="0"/>
              <a:cs typeface="Arial" panose="020B0604020202020204" pitchFamily="34" charset="0"/>
            </a:endParaRPr>
          </a:p>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de planificación estatal</a:t>
            </a:r>
          </a:p>
          <a:p>
            <a:pPr algn="just">
              <a:lnSpc>
                <a:spcPct val="150000"/>
              </a:lnSpc>
            </a:pPr>
            <a:r>
              <a:rPr lang="es-419" dirty="0">
                <a:solidFill>
                  <a:schemeClr val="tx1"/>
                </a:solidFill>
                <a:latin typeface="Arial" panose="020B0604020202020204" pitchFamily="34" charset="0"/>
                <a:cs typeface="Arial" panose="020B0604020202020204" pitchFamily="34" charset="0"/>
              </a:rPr>
              <a:t>Programa: 62 (Acciones de Inteligencia Estratégica) </a:t>
            </a:r>
          </a:p>
          <a:p>
            <a:pPr algn="just">
              <a:lnSpc>
                <a:spcPct val="150000"/>
              </a:lnSpc>
            </a:pPr>
            <a:r>
              <a:rPr lang="es-419" dirty="0">
                <a:solidFill>
                  <a:schemeClr val="tx1"/>
                </a:solidFill>
                <a:latin typeface="Arial" panose="020B0604020202020204" pitchFamily="34" charset="0"/>
                <a:cs typeface="Arial" panose="020B0604020202020204" pitchFamily="34" charset="0"/>
              </a:rPr>
              <a:t>Meta: </a:t>
            </a:r>
            <a:r>
              <a:rPr lang="es-419" kern="1200" dirty="0">
                <a:solidFill>
                  <a:srgbClr val="0070C0"/>
                </a:solidFill>
                <a:latin typeface="Arial" panose="020B0604020202020204" pitchFamily="34" charset="0"/>
                <a:ea typeface="+mj-ea"/>
                <a:cs typeface="Arial" panose="020B0604020202020204" pitchFamily="34" charset="0"/>
              </a:rPr>
              <a:t>149 Documentos</a:t>
            </a:r>
          </a:p>
          <a:p>
            <a:pPr algn="just">
              <a:lnSpc>
                <a:spcPct val="150000"/>
              </a:lnSpc>
            </a:pPr>
            <a:r>
              <a:rPr lang="es-419" dirty="0">
                <a:solidFill>
                  <a:schemeClr val="tx1"/>
                </a:solidFill>
                <a:latin typeface="Arial" panose="020B0604020202020204" pitchFamily="34" charset="0"/>
                <a:cs typeface="Arial" panose="020B0604020202020204" pitchFamily="34" charset="0"/>
              </a:rPr>
              <a:t>Población beneficiada: Presidente de la República y Consejo Nacional de Seguridad</a:t>
            </a:r>
          </a:p>
          <a:p>
            <a:pPr algn="just">
              <a:lnSpc>
                <a:spcPct val="150000"/>
              </a:lnSpc>
            </a:pPr>
            <a:r>
              <a:rPr lang="es-419" dirty="0">
                <a:solidFill>
                  <a:schemeClr val="tx1"/>
                </a:solidFill>
                <a:latin typeface="Arial" panose="020B0604020202020204" pitchFamily="34" charset="0"/>
                <a:cs typeface="Arial" panose="020B0604020202020204" pitchFamily="34" charset="0"/>
              </a:rPr>
              <a:t>Ubicación geográfica: Nacional </a:t>
            </a:r>
          </a:p>
        </p:txBody>
      </p:sp>
      <p:sp>
        <p:nvSpPr>
          <p:cNvPr id="9" name="Google Shape;124;p6"/>
          <p:cNvSpPr/>
          <p:nvPr/>
        </p:nvSpPr>
        <p:spPr>
          <a:xfrm>
            <a:off x="6006826" y="5421135"/>
            <a:ext cx="5815414" cy="184626"/>
          </a:xfrm>
          <a:prstGeom prst="rect">
            <a:avLst/>
          </a:prstGeom>
          <a:noFill/>
          <a:ln>
            <a:noFill/>
          </a:ln>
        </p:spPr>
        <p:txBody>
          <a:bodyPr spcFirstLastPara="1" wrap="square" lIns="91425" tIns="45700" rIns="91425" bIns="45700" anchor="t" anchorCtr="0">
            <a:spAutoFit/>
          </a:bodyPr>
          <a:lstStyle/>
          <a:p>
            <a:pPr lvl="0" algn="just"/>
            <a:r>
              <a:rPr lang="es-GT" sz="600" dirty="0">
                <a:solidFill>
                  <a:schemeClr val="dk1"/>
                </a:solidFill>
                <a:sym typeface="Arial"/>
              </a:rPr>
              <a:t>Fuente: reuniones de coordinación para el análisis de la información para la elaboración de informes de inteligencia estratégica tercer cuatrimestre </a:t>
            </a:r>
            <a:r>
              <a:rPr lang="es-GT" sz="600" dirty="0" smtClean="0">
                <a:solidFill>
                  <a:schemeClr val="dk1"/>
                </a:solidFill>
                <a:sym typeface="Arial"/>
              </a:rPr>
              <a:t>2023.</a:t>
            </a:r>
            <a:endParaRPr lang="es-MX" sz="600" dirty="0">
              <a:solidFill>
                <a:schemeClr val="dk1"/>
              </a:solidFill>
            </a:endParaRPr>
          </a:p>
        </p:txBody>
      </p:sp>
      <p:sp>
        <p:nvSpPr>
          <p:cNvPr id="4" name="CuadroTexto 3"/>
          <p:cNvSpPr txBox="1"/>
          <p:nvPr/>
        </p:nvSpPr>
        <p:spPr>
          <a:xfrm>
            <a:off x="6089903" y="1562470"/>
            <a:ext cx="5557600" cy="523220"/>
          </a:xfrm>
          <a:prstGeom prst="rect">
            <a:avLst/>
          </a:prstGeom>
          <a:noFill/>
        </p:spPr>
        <p:txBody>
          <a:bodyPr wrap="square" rtlCol="0">
            <a:spAutoFit/>
          </a:bodyPr>
          <a:lstStyle/>
          <a:p>
            <a:r>
              <a:rPr lang="es-GT" dirty="0"/>
              <a:t>Informes de Inteligencia Estratégica para el Presidente de la República y Consejo Nacional de Seguridad</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03" y="2162621"/>
            <a:ext cx="5628620" cy="3181583"/>
          </a:xfrm>
          <a:prstGeom prst="rect">
            <a:avLst/>
          </a:prstGeom>
        </p:spPr>
      </p:pic>
    </p:spTree>
    <p:extLst>
      <p:ext uri="{BB962C8B-B14F-4D97-AF65-F5344CB8AC3E}">
        <p14:creationId xmlns:p14="http://schemas.microsoft.com/office/powerpoint/2010/main" val="3156841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665827" y="361602"/>
            <a:ext cx="10759733" cy="892552"/>
          </a:xfrm>
          <a:prstGeom prst="rect">
            <a:avLst/>
          </a:prstGeom>
          <a:noFill/>
        </p:spPr>
        <p:txBody>
          <a:bodyPr wrap="square" rtlCol="0">
            <a:spAutoFit/>
          </a:bodyPr>
          <a:lstStyle/>
          <a:p>
            <a:pPr algn="just"/>
            <a:r>
              <a:rPr lang="es-MX" sz="2600" b="1" dirty="0">
                <a:latin typeface="Arial" panose="020B0604020202020204" pitchFamily="34" charset="0"/>
                <a:cs typeface="Arial" panose="020B0604020202020204" pitchFamily="34" charset="0"/>
              </a:rPr>
              <a:t>PRINCIPALES FUNCIONES DE LA SECRETARÍA DE INTELIGENCIA ESTRATÉGICA DEL ESTADO -SIE-</a:t>
            </a:r>
          </a:p>
        </p:txBody>
      </p:sp>
      <p:sp>
        <p:nvSpPr>
          <p:cNvPr id="4" name="CuadroTexto 3">
            <a:extLst>
              <a:ext uri="{FF2B5EF4-FFF2-40B4-BE49-F238E27FC236}">
                <a16:creationId xmlns:a16="http://schemas.microsoft.com/office/drawing/2014/main" id="{A73010C5-04AB-7076-E3F7-C5E6D111B319}"/>
              </a:ext>
            </a:extLst>
          </p:cNvPr>
          <p:cNvSpPr txBox="1"/>
          <p:nvPr/>
        </p:nvSpPr>
        <p:spPr>
          <a:xfrm>
            <a:off x="665828" y="1541731"/>
            <a:ext cx="5240297" cy="1991379"/>
          </a:xfrm>
          <a:prstGeom prst="rect">
            <a:avLst/>
          </a:prstGeom>
          <a:noFill/>
        </p:spPr>
        <p:txBody>
          <a:bodyPr wrap="square" rtlCol="0">
            <a:spAutoFit/>
          </a:bodyPr>
          <a:lstStyle/>
          <a:p>
            <a:pPr algn="just">
              <a:lnSpc>
                <a:spcPct val="150000"/>
              </a:lnSpc>
            </a:pPr>
            <a:r>
              <a:rPr lang="es-419" dirty="0">
                <a:latin typeface="Arial" panose="020B0604020202020204" pitchFamily="34" charset="0"/>
                <a:cs typeface="Arial" panose="020B0604020202020204" pitchFamily="34" charset="0"/>
              </a:rPr>
              <a:t>Las funciones de la Secretaría de Inteligencia Estratégica del Estado -SIE- se encuentran delimitadas en artículo 13 de la Ley del Organismo Ejecutivo, Decreto 114-97 del Congreso de la República de Guatemala y sus reformas; y, Artículo 27 de la Ley Marco del Sistema Nacional de Seguridad, Decreto              18-2008 del Congreso de la República de Guatemala.</a:t>
            </a:r>
            <a:endParaRPr lang="es-GT"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76DFDB85-8F6D-CC44-7271-0E53284AD93C}"/>
              </a:ext>
            </a:extLst>
          </p:cNvPr>
          <p:cNvSpPr txBox="1"/>
          <p:nvPr/>
        </p:nvSpPr>
        <p:spPr>
          <a:xfrm>
            <a:off x="665828" y="3864812"/>
            <a:ext cx="5240297" cy="1991379"/>
          </a:xfrm>
          <a:prstGeom prst="rect">
            <a:avLst/>
          </a:prstGeom>
          <a:noFill/>
        </p:spPr>
        <p:txBody>
          <a:bodyPr wrap="square" rtlCol="0">
            <a:spAutoFit/>
          </a:bodyPr>
          <a:lstStyle/>
          <a:p>
            <a:pPr algn="just">
              <a:lnSpc>
                <a:spcPct val="150000"/>
              </a:lnSpc>
            </a:pPr>
            <a:r>
              <a:rPr lang="es-419" dirty="0">
                <a:latin typeface="Arial" panose="020B0604020202020204" pitchFamily="34" charset="0"/>
                <a:cs typeface="Arial" panose="020B0604020202020204" pitchFamily="34" charset="0"/>
              </a:rPr>
              <a:t>En relación a su mandato, la Secretaría de Inteligencia Estratégica del Estado cumple dos roles sustantivos: a) el de Coordinador del Sistema Nacional de Inteligencia y  b) el institucional de producir inteligencia en los campos estratégicos, interactuando bajo mecanismos de cooperación, colaboración y coordinación.  </a:t>
            </a:r>
            <a:endParaRPr lang="es-GT"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ABE6FD51-5573-DBFB-B0F0-A14897DA0FC4}"/>
              </a:ext>
            </a:extLst>
          </p:cNvPr>
          <p:cNvSpPr txBox="1"/>
          <p:nvPr/>
        </p:nvSpPr>
        <p:spPr>
          <a:xfrm>
            <a:off x="6164060" y="1541731"/>
            <a:ext cx="5362112" cy="2902911"/>
          </a:xfrm>
          <a:prstGeom prst="rect">
            <a:avLst/>
          </a:prstGeom>
          <a:noFill/>
        </p:spPr>
        <p:txBody>
          <a:bodyPr wrap="square" rtlCol="0">
            <a:spAutoFit/>
          </a:bodyPr>
          <a:lstStyle/>
          <a:p>
            <a:pPr algn="just">
              <a:lnSpc>
                <a:spcPct val="150000"/>
              </a:lnSpc>
            </a:pPr>
            <a:r>
              <a:rPr lang="es-419" dirty="0">
                <a:latin typeface="Arial" panose="020B0604020202020204" pitchFamily="34" charset="0"/>
                <a:cs typeface="Arial" panose="020B0604020202020204" pitchFamily="34" charset="0"/>
              </a:rPr>
              <a:t>En el nivel estratégico, coordina y aporta información nacional e internacional con las instituciones que conforman la estructura del Sistema Nacional de Inteligencia con el propósito de proporcionar informes de inteligencia que son entregados al Presidente de la República y al Consejo Nacional de Seguridad, información útil para la toma de decisiones en la prevención de los riesgos y amenazas que atentan contra la Seguridad de la Nación.</a:t>
            </a:r>
          </a:p>
          <a:p>
            <a:pPr algn="just">
              <a:lnSpc>
                <a:spcPct val="150000"/>
              </a:lnSpc>
            </a:pPr>
            <a:endParaRPr lang="es-GT" sz="1100" dirty="0">
              <a:latin typeface="Montserrat" pitchFamily="2" charset="77"/>
            </a:endParaRPr>
          </a:p>
        </p:txBody>
      </p:sp>
      <p:sp>
        <p:nvSpPr>
          <p:cNvPr id="8" name="CuadroTexto 7">
            <a:extLst>
              <a:ext uri="{FF2B5EF4-FFF2-40B4-BE49-F238E27FC236}">
                <a16:creationId xmlns:a16="http://schemas.microsoft.com/office/drawing/2014/main" id="{A73010C5-04AB-7076-E3F7-C5E6D111B319}"/>
              </a:ext>
            </a:extLst>
          </p:cNvPr>
          <p:cNvSpPr txBox="1"/>
          <p:nvPr/>
        </p:nvSpPr>
        <p:spPr>
          <a:xfrm>
            <a:off x="6164060" y="4299006"/>
            <a:ext cx="5362112" cy="1991379"/>
          </a:xfrm>
          <a:prstGeom prst="rect">
            <a:avLst/>
          </a:prstGeom>
          <a:noFill/>
        </p:spPr>
        <p:txBody>
          <a:bodyPr wrap="square" rtlCol="0">
            <a:spAutoFit/>
          </a:bodyPr>
          <a:lstStyle/>
          <a:p>
            <a:pPr algn="just">
              <a:lnSpc>
                <a:spcPct val="150000"/>
              </a:lnSpc>
            </a:pPr>
            <a:r>
              <a:rPr lang="es-419" dirty="0">
                <a:latin typeface="Arial" panose="020B0604020202020204" pitchFamily="34" charset="0"/>
                <a:cs typeface="Arial" panose="020B0604020202020204" pitchFamily="34" charset="0"/>
              </a:rPr>
              <a:t>A nivel interno, la Secretaría de Inteligencia Estratégica del Estado, desarrolla y aplica procedimientos oportunos de reclutamiento, selección, evaluación y promoción del personal y tiene el compromiso de invertir en el fortalecimiento de la carrera  profesional y administrativa para continuar con altos estándares en la producción de inteligencia estratégica de Estado.</a:t>
            </a:r>
          </a:p>
        </p:txBody>
      </p:sp>
    </p:spTree>
    <p:extLst>
      <p:ext uri="{BB962C8B-B14F-4D97-AF65-F5344CB8AC3E}">
        <p14:creationId xmlns:p14="http://schemas.microsoft.com/office/powerpoint/2010/main" val="1622892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822037" y="726091"/>
            <a:ext cx="105357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PRINCIPALES AVANCES Y RESULTADOS</a:t>
            </a:r>
          </a:p>
        </p:txBody>
      </p:sp>
      <p:sp>
        <p:nvSpPr>
          <p:cNvPr id="7" name="CuadroTexto 6">
            <a:extLst>
              <a:ext uri="{FF2B5EF4-FFF2-40B4-BE49-F238E27FC236}">
                <a16:creationId xmlns:a16="http://schemas.microsoft.com/office/drawing/2014/main" id="{27865904-F194-203A-6553-813C1280A0C7}"/>
              </a:ext>
            </a:extLst>
          </p:cNvPr>
          <p:cNvSpPr txBox="1"/>
          <p:nvPr/>
        </p:nvSpPr>
        <p:spPr>
          <a:xfrm>
            <a:off x="905444" y="1635443"/>
            <a:ext cx="4900792" cy="4293483"/>
          </a:xfrm>
          <a:prstGeom prst="rect">
            <a:avLst/>
          </a:prstGeom>
          <a:noFill/>
        </p:spPr>
        <p:txBody>
          <a:bodyPr wrap="square" rtlCol="0">
            <a:spAutoFit/>
          </a:bodyPr>
          <a:lstStyle/>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presupuestarios</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vigente: </a:t>
            </a:r>
            <a:r>
              <a:rPr lang="es-419" kern="1200" dirty="0">
                <a:solidFill>
                  <a:srgbClr val="0070C0"/>
                </a:solidFill>
                <a:latin typeface="Arial" panose="020B0604020202020204" pitchFamily="34" charset="0"/>
                <a:ea typeface="+mj-ea"/>
                <a:cs typeface="Arial" panose="020B0604020202020204" pitchFamily="34" charset="0"/>
              </a:rPr>
              <a:t>1,482,439.00</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ejecutado (utilizado): </a:t>
            </a:r>
            <a:r>
              <a:rPr lang="es-419" b="1" dirty="0">
                <a:solidFill>
                  <a:srgbClr val="FF0000"/>
                </a:solidFill>
                <a:latin typeface="Arial" panose="020B0604020202020204" pitchFamily="34" charset="0"/>
                <a:cs typeface="Arial" panose="020B0604020202020204" pitchFamily="34" charset="0"/>
              </a:rPr>
              <a:t> </a:t>
            </a:r>
            <a:r>
              <a:rPr lang="es-419" kern="1200" dirty="0">
                <a:solidFill>
                  <a:srgbClr val="0070C0"/>
                </a:solidFill>
                <a:latin typeface="Arial" panose="020B0604020202020204" pitchFamily="34" charset="0"/>
                <a:ea typeface="+mj-ea"/>
                <a:cs typeface="Arial" panose="020B0604020202020204" pitchFamily="34" charset="0"/>
              </a:rPr>
              <a:t>616,634.00</a:t>
            </a:r>
            <a:r>
              <a:rPr lang="es-419" b="1" dirty="0">
                <a:solidFill>
                  <a:srgbClr val="FF0000"/>
                </a:solidFill>
                <a:latin typeface="Arial" panose="020B0604020202020204" pitchFamily="34" charset="0"/>
                <a:cs typeface="Arial" panose="020B0604020202020204" pitchFamily="34" charset="0"/>
              </a:rPr>
              <a:t> </a:t>
            </a:r>
          </a:p>
          <a:p>
            <a:pPr algn="just">
              <a:lnSpc>
                <a:spcPct val="150000"/>
              </a:lnSpc>
            </a:pPr>
            <a:r>
              <a:rPr lang="es-419" dirty="0">
                <a:solidFill>
                  <a:schemeClr val="tx1"/>
                </a:solidFill>
                <a:latin typeface="Arial" panose="020B0604020202020204" pitchFamily="34" charset="0"/>
                <a:cs typeface="Arial" panose="020B0604020202020204" pitchFamily="34" charset="0"/>
              </a:rPr>
              <a:t>Fuente de financiamiento: 11 (ingresos corrientes) </a:t>
            </a:r>
          </a:p>
          <a:p>
            <a:pPr algn="just">
              <a:lnSpc>
                <a:spcPct val="150000"/>
              </a:lnSpc>
            </a:pPr>
            <a:endParaRPr lang="es-419" dirty="0">
              <a:solidFill>
                <a:schemeClr val="tx1"/>
              </a:solidFill>
              <a:latin typeface="Arial" panose="020B0604020202020204" pitchFamily="34" charset="0"/>
              <a:cs typeface="Arial" panose="020B0604020202020204" pitchFamily="34" charset="0"/>
            </a:endParaRPr>
          </a:p>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de planificación estatal</a:t>
            </a:r>
          </a:p>
          <a:p>
            <a:pPr algn="just">
              <a:lnSpc>
                <a:spcPct val="150000"/>
              </a:lnSpc>
            </a:pPr>
            <a:r>
              <a:rPr lang="es-419" dirty="0">
                <a:solidFill>
                  <a:schemeClr val="tx1"/>
                </a:solidFill>
                <a:latin typeface="Arial" panose="020B0604020202020204" pitchFamily="34" charset="0"/>
                <a:cs typeface="Arial" panose="020B0604020202020204" pitchFamily="34" charset="0"/>
              </a:rPr>
              <a:t>Programa: 62 (Acciones de Inteligencia Estratégica) </a:t>
            </a:r>
          </a:p>
          <a:p>
            <a:pPr algn="just">
              <a:lnSpc>
                <a:spcPct val="150000"/>
              </a:lnSpc>
            </a:pPr>
            <a:r>
              <a:rPr lang="es-419" dirty="0">
                <a:solidFill>
                  <a:schemeClr val="tx1"/>
                </a:solidFill>
                <a:latin typeface="Arial" panose="020B0604020202020204" pitchFamily="34" charset="0"/>
                <a:cs typeface="Arial" panose="020B0604020202020204" pitchFamily="34" charset="0"/>
              </a:rPr>
              <a:t>Meta: </a:t>
            </a:r>
            <a:r>
              <a:rPr lang="es-419" kern="1200" dirty="0">
                <a:solidFill>
                  <a:srgbClr val="0070C0"/>
                </a:solidFill>
                <a:latin typeface="Arial" panose="020B0604020202020204" pitchFamily="34" charset="0"/>
                <a:ea typeface="+mj-ea"/>
                <a:cs typeface="Arial" panose="020B0604020202020204" pitchFamily="34" charset="0"/>
              </a:rPr>
              <a:t>1  Documento de seguimiento </a:t>
            </a:r>
            <a:r>
              <a:rPr lang="es-419" kern="1200" dirty="0" smtClean="0">
                <a:solidFill>
                  <a:srgbClr val="0070C0"/>
                </a:solidFill>
                <a:latin typeface="Arial" panose="020B0604020202020204" pitchFamily="34" charset="0"/>
                <a:ea typeface="+mj-ea"/>
                <a:cs typeface="Arial" panose="020B0604020202020204" pitchFamily="34" charset="0"/>
              </a:rPr>
              <a:t>a la Agenda Nacional de Riesgos y Amenazas, así como, reuniones </a:t>
            </a:r>
            <a:r>
              <a:rPr lang="es-419" kern="1200" dirty="0">
                <a:solidFill>
                  <a:srgbClr val="0070C0"/>
                </a:solidFill>
                <a:latin typeface="Arial" panose="020B0604020202020204" pitchFamily="34" charset="0"/>
                <a:ea typeface="+mj-ea"/>
                <a:cs typeface="Arial" panose="020B0604020202020204" pitchFamily="34" charset="0"/>
              </a:rPr>
              <a:t>de </a:t>
            </a:r>
            <a:r>
              <a:rPr lang="es-419" kern="1200" dirty="0" smtClean="0">
                <a:solidFill>
                  <a:srgbClr val="0070C0"/>
                </a:solidFill>
                <a:latin typeface="Arial" panose="020B0604020202020204" pitchFamily="34" charset="0"/>
                <a:ea typeface="+mj-ea"/>
                <a:cs typeface="Arial" panose="020B0604020202020204" pitchFamily="34" charset="0"/>
              </a:rPr>
              <a:t>coordinación.</a:t>
            </a:r>
            <a:endParaRPr lang="es-419" kern="1200" dirty="0">
              <a:solidFill>
                <a:srgbClr val="0070C0"/>
              </a:solidFill>
              <a:latin typeface="Arial" panose="020B0604020202020204" pitchFamily="34" charset="0"/>
              <a:ea typeface="+mj-ea"/>
              <a:cs typeface="Arial" panose="020B0604020202020204" pitchFamily="34" charset="0"/>
            </a:endParaRPr>
          </a:p>
          <a:p>
            <a:pPr algn="just">
              <a:lnSpc>
                <a:spcPct val="150000"/>
              </a:lnSpc>
            </a:pPr>
            <a:r>
              <a:rPr lang="es-419" dirty="0">
                <a:solidFill>
                  <a:schemeClr val="tx1"/>
                </a:solidFill>
                <a:latin typeface="Arial" panose="020B0604020202020204" pitchFamily="34" charset="0"/>
                <a:cs typeface="Arial" panose="020B0604020202020204" pitchFamily="34" charset="0"/>
              </a:rPr>
              <a:t>Población beneficiada: Presidente de la República y Consejo Nacional de Seguridad</a:t>
            </a:r>
          </a:p>
          <a:p>
            <a:pPr algn="just">
              <a:lnSpc>
                <a:spcPct val="150000"/>
              </a:lnSpc>
            </a:pPr>
            <a:r>
              <a:rPr lang="es-419" dirty="0">
                <a:solidFill>
                  <a:schemeClr val="tx1"/>
                </a:solidFill>
                <a:latin typeface="Arial" panose="020B0604020202020204" pitchFamily="34" charset="0"/>
                <a:cs typeface="Arial" panose="020B0604020202020204" pitchFamily="34" charset="0"/>
              </a:rPr>
              <a:t>Ubicación geográfica: Nacional </a:t>
            </a:r>
          </a:p>
        </p:txBody>
      </p:sp>
      <p:pic>
        <p:nvPicPr>
          <p:cNvPr id="3" name="Imagen 2"/>
          <p:cNvPicPr>
            <a:picLocks noChangeAspect="1"/>
          </p:cNvPicPr>
          <p:nvPr/>
        </p:nvPicPr>
        <p:blipFill>
          <a:blip r:embed="rId3"/>
          <a:stretch>
            <a:fillRect/>
          </a:stretch>
        </p:blipFill>
        <p:spPr>
          <a:xfrm>
            <a:off x="6089903" y="2029810"/>
            <a:ext cx="5557600" cy="3181583"/>
          </a:xfrm>
          <a:prstGeom prst="rect">
            <a:avLst/>
          </a:prstGeom>
          <a:ln>
            <a:noFill/>
          </a:ln>
          <a:effectLst>
            <a:outerShdw blurRad="292100" dist="139700" dir="2700000" algn="tl" rotWithShape="0">
              <a:srgbClr val="333333">
                <a:alpha val="65000"/>
              </a:srgbClr>
            </a:outerShdw>
          </a:effectLst>
        </p:spPr>
      </p:pic>
      <p:sp>
        <p:nvSpPr>
          <p:cNvPr id="9" name="Google Shape;124;p6"/>
          <p:cNvSpPr/>
          <p:nvPr/>
        </p:nvSpPr>
        <p:spPr>
          <a:xfrm>
            <a:off x="6006826" y="5421135"/>
            <a:ext cx="5815414" cy="184626"/>
          </a:xfrm>
          <a:prstGeom prst="rect">
            <a:avLst/>
          </a:prstGeom>
          <a:noFill/>
          <a:ln>
            <a:noFill/>
          </a:ln>
        </p:spPr>
        <p:txBody>
          <a:bodyPr spcFirstLastPara="1" wrap="square" lIns="91425" tIns="45700" rIns="91425" bIns="45700" anchor="t" anchorCtr="0">
            <a:spAutoFit/>
          </a:bodyPr>
          <a:lstStyle/>
          <a:p>
            <a:pPr lvl="0" algn="just"/>
            <a:r>
              <a:rPr lang="es-GT" sz="600" dirty="0">
                <a:solidFill>
                  <a:schemeClr val="dk1"/>
                </a:solidFill>
                <a:sym typeface="Arial"/>
              </a:rPr>
              <a:t>Fuente: reuniones con el Sistema Nacional de Inteligencia en el proceso de elaboración de la Agenda Nacional de Riesgos y Amenazas 2024.</a:t>
            </a:r>
            <a:endParaRPr lang="es-MX" sz="600" dirty="0">
              <a:solidFill>
                <a:schemeClr val="dk1"/>
              </a:solidFill>
            </a:endParaRPr>
          </a:p>
        </p:txBody>
      </p:sp>
      <p:sp>
        <p:nvSpPr>
          <p:cNvPr id="4" name="CuadroTexto 3"/>
          <p:cNvSpPr txBox="1"/>
          <p:nvPr/>
        </p:nvSpPr>
        <p:spPr>
          <a:xfrm>
            <a:off x="6089903" y="1562470"/>
            <a:ext cx="5557600" cy="307777"/>
          </a:xfrm>
          <a:prstGeom prst="rect">
            <a:avLst/>
          </a:prstGeom>
          <a:noFill/>
        </p:spPr>
        <p:txBody>
          <a:bodyPr wrap="square" rtlCol="0">
            <a:spAutoFit/>
          </a:bodyPr>
          <a:lstStyle/>
          <a:p>
            <a:r>
              <a:rPr lang="es-GT" dirty="0"/>
              <a:t>Agenda Nacional de Riesgos y Amenazas –ANRA-</a:t>
            </a:r>
          </a:p>
        </p:txBody>
      </p:sp>
    </p:spTree>
    <p:extLst>
      <p:ext uri="{BB962C8B-B14F-4D97-AF65-F5344CB8AC3E}">
        <p14:creationId xmlns:p14="http://schemas.microsoft.com/office/powerpoint/2010/main" val="311265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822037" y="726091"/>
            <a:ext cx="105357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PRINCIPALES AVANCES Y RESULTADOS</a:t>
            </a:r>
          </a:p>
        </p:txBody>
      </p:sp>
      <p:sp>
        <p:nvSpPr>
          <p:cNvPr id="7" name="CuadroTexto 6">
            <a:extLst>
              <a:ext uri="{FF2B5EF4-FFF2-40B4-BE49-F238E27FC236}">
                <a16:creationId xmlns:a16="http://schemas.microsoft.com/office/drawing/2014/main" id="{27865904-F194-203A-6553-813C1280A0C7}"/>
              </a:ext>
            </a:extLst>
          </p:cNvPr>
          <p:cNvSpPr txBox="1"/>
          <p:nvPr/>
        </p:nvSpPr>
        <p:spPr>
          <a:xfrm>
            <a:off x="905444" y="1635443"/>
            <a:ext cx="4509935" cy="4724370"/>
          </a:xfrm>
          <a:prstGeom prst="rect">
            <a:avLst/>
          </a:prstGeom>
          <a:noFill/>
        </p:spPr>
        <p:txBody>
          <a:bodyPr wrap="square" rtlCol="0">
            <a:spAutoFit/>
          </a:bodyPr>
          <a:lstStyle/>
          <a:p>
            <a:pPr algn="just"/>
            <a:r>
              <a:rPr lang="es-MX" kern="1200" dirty="0" smtClean="0">
                <a:solidFill>
                  <a:schemeClr val="tx1"/>
                </a:solidFill>
                <a:latin typeface="Arial" panose="020B0604020202020204" pitchFamily="34" charset="0"/>
                <a:cs typeface="Arial" panose="020B0604020202020204" pitchFamily="34" charset="0"/>
              </a:rPr>
              <a:t>Como </a:t>
            </a:r>
            <a:r>
              <a:rPr lang="es-MX" kern="1200" dirty="0">
                <a:solidFill>
                  <a:schemeClr val="tx1"/>
                </a:solidFill>
                <a:latin typeface="Arial" panose="020B0604020202020204" pitchFamily="34" charset="0"/>
                <a:cs typeface="Arial" panose="020B0604020202020204" pitchFamily="34" charset="0"/>
              </a:rPr>
              <a:t>parte del fortalecimiento de capacidades al personal de la Secretaría y al Sistema Nacional de Inteligencia, el Centro de Formación </a:t>
            </a:r>
            <a:r>
              <a:rPr lang="es-MX" kern="1200" dirty="0" smtClean="0">
                <a:solidFill>
                  <a:schemeClr val="tx1"/>
                </a:solidFill>
                <a:latin typeface="Arial" panose="020B0604020202020204" pitchFamily="34" charset="0"/>
                <a:cs typeface="Arial" panose="020B0604020202020204" pitchFamily="34" charset="0"/>
              </a:rPr>
              <a:t>y </a:t>
            </a:r>
            <a:r>
              <a:rPr lang="es-MX" kern="1200" dirty="0">
                <a:solidFill>
                  <a:schemeClr val="tx1"/>
                </a:solidFill>
                <a:latin typeface="Arial" panose="020B0604020202020204" pitchFamily="34" charset="0"/>
                <a:cs typeface="Arial" panose="020B0604020202020204" pitchFamily="34" charset="0"/>
              </a:rPr>
              <a:t>Profesionalización en Inteligencia Estratégica y Sistema de Carrera, capacitó en el tercer cuatrimestre un total de 496 </a:t>
            </a:r>
            <a:r>
              <a:rPr lang="es-MX" kern="1200" dirty="0" smtClean="0">
                <a:solidFill>
                  <a:schemeClr val="tx1"/>
                </a:solidFill>
                <a:latin typeface="Arial" panose="020B0604020202020204" pitchFamily="34" charset="0"/>
                <a:cs typeface="Arial" panose="020B0604020202020204" pitchFamily="34" charset="0"/>
              </a:rPr>
              <a:t>servidores públicos </a:t>
            </a:r>
            <a:r>
              <a:rPr lang="es-MX" kern="1200" dirty="0">
                <a:solidFill>
                  <a:schemeClr val="tx1"/>
                </a:solidFill>
                <a:latin typeface="Arial" panose="020B0604020202020204" pitchFamily="34" charset="0"/>
                <a:cs typeface="Arial" panose="020B0604020202020204" pitchFamily="34" charset="0"/>
              </a:rPr>
              <a:t>en temas de profesionalización y especialización en el ámbito de </a:t>
            </a:r>
            <a:r>
              <a:rPr lang="es-MX" kern="1200" dirty="0" smtClean="0">
                <a:solidFill>
                  <a:schemeClr val="tx1"/>
                </a:solidFill>
                <a:latin typeface="Arial" panose="020B0604020202020204" pitchFamily="34" charset="0"/>
                <a:cs typeface="Arial" panose="020B0604020202020204" pitchFamily="34" charset="0"/>
              </a:rPr>
              <a:t>inteligencia. </a:t>
            </a:r>
          </a:p>
          <a:p>
            <a:pPr algn="just"/>
            <a:endParaRPr lang="es-MX" kern="1200" dirty="0">
              <a:solidFill>
                <a:schemeClr val="tx1"/>
              </a:solidFill>
              <a:latin typeface="Arial" panose="020B0604020202020204" pitchFamily="34" charset="0"/>
              <a:cs typeface="Arial" panose="020B0604020202020204" pitchFamily="34" charset="0"/>
            </a:endParaRPr>
          </a:p>
          <a:p>
            <a:pPr algn="just"/>
            <a:endParaRPr lang="es-MX" kern="120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de planificación estatal</a:t>
            </a:r>
          </a:p>
          <a:p>
            <a:pPr algn="just">
              <a:lnSpc>
                <a:spcPct val="150000"/>
              </a:lnSpc>
            </a:pPr>
            <a:r>
              <a:rPr lang="es-419" dirty="0">
                <a:solidFill>
                  <a:schemeClr val="tx1"/>
                </a:solidFill>
                <a:latin typeface="Arial" panose="020B0604020202020204" pitchFamily="34" charset="0"/>
                <a:cs typeface="Arial" panose="020B0604020202020204" pitchFamily="34" charset="0"/>
              </a:rPr>
              <a:t>Programa: 62 (Acciones de Inteligencia Estratégica) </a:t>
            </a:r>
          </a:p>
          <a:p>
            <a:pPr algn="just">
              <a:lnSpc>
                <a:spcPct val="150000"/>
              </a:lnSpc>
            </a:pPr>
            <a:r>
              <a:rPr lang="es-419" dirty="0">
                <a:solidFill>
                  <a:schemeClr val="tx1"/>
                </a:solidFill>
                <a:latin typeface="Arial" panose="020B0604020202020204" pitchFamily="34" charset="0"/>
                <a:cs typeface="Arial" panose="020B0604020202020204" pitchFamily="34" charset="0"/>
              </a:rPr>
              <a:t>Meta: </a:t>
            </a:r>
            <a:r>
              <a:rPr lang="es-419" kern="1200" dirty="0" smtClean="0">
                <a:solidFill>
                  <a:srgbClr val="0070C0"/>
                </a:solidFill>
                <a:latin typeface="Arial" panose="020B0604020202020204" pitchFamily="34" charset="0"/>
                <a:cs typeface="Arial" panose="020B0604020202020204" pitchFamily="34" charset="0"/>
              </a:rPr>
              <a:t>496 personas capacitadas en temas de inteligencia de Estado.</a:t>
            </a:r>
            <a:endParaRPr lang="es-419" kern="1200" dirty="0">
              <a:solidFill>
                <a:srgbClr val="0070C0"/>
              </a:solidFill>
              <a:latin typeface="Arial" panose="020B0604020202020204" pitchFamily="34" charset="0"/>
              <a:cs typeface="Arial" panose="020B0604020202020204" pitchFamily="34" charset="0"/>
            </a:endParaRPr>
          </a:p>
          <a:p>
            <a:pPr algn="just">
              <a:lnSpc>
                <a:spcPct val="150000"/>
              </a:lnSpc>
            </a:pPr>
            <a:r>
              <a:rPr lang="es-419" dirty="0">
                <a:solidFill>
                  <a:schemeClr val="tx1"/>
                </a:solidFill>
                <a:latin typeface="Arial" panose="020B0604020202020204" pitchFamily="34" charset="0"/>
                <a:cs typeface="Arial" panose="020B0604020202020204" pitchFamily="34" charset="0"/>
              </a:rPr>
              <a:t>Población beneficiada: Presidente de la República y Consejo Nacional de Seguridad</a:t>
            </a:r>
          </a:p>
          <a:p>
            <a:pPr algn="just">
              <a:lnSpc>
                <a:spcPct val="150000"/>
              </a:lnSpc>
            </a:pPr>
            <a:r>
              <a:rPr lang="es-419" dirty="0">
                <a:solidFill>
                  <a:schemeClr val="tx1"/>
                </a:solidFill>
                <a:latin typeface="Arial" panose="020B0604020202020204" pitchFamily="34" charset="0"/>
                <a:cs typeface="Arial" panose="020B0604020202020204" pitchFamily="34" charset="0"/>
              </a:rPr>
              <a:t>Ubicación geográfica: Nacional </a:t>
            </a:r>
          </a:p>
          <a:p>
            <a:pPr algn="just"/>
            <a:endParaRPr lang="es-419" dirty="0">
              <a:solidFill>
                <a:schemeClr val="tx1"/>
              </a:solidFill>
              <a:latin typeface="Arial" panose="020B0604020202020204" pitchFamily="34" charset="0"/>
              <a:cs typeface="Arial" panose="020B0604020202020204" pitchFamily="34" charset="0"/>
            </a:endParaRPr>
          </a:p>
        </p:txBody>
      </p:sp>
      <p:sp>
        <p:nvSpPr>
          <p:cNvPr id="9" name="Google Shape;124;p6"/>
          <p:cNvSpPr/>
          <p:nvPr/>
        </p:nvSpPr>
        <p:spPr>
          <a:xfrm>
            <a:off x="6006825" y="5421135"/>
            <a:ext cx="5898129" cy="184626"/>
          </a:xfrm>
          <a:prstGeom prst="rect">
            <a:avLst/>
          </a:prstGeom>
          <a:noFill/>
          <a:ln>
            <a:noFill/>
          </a:ln>
        </p:spPr>
        <p:txBody>
          <a:bodyPr spcFirstLastPara="1" wrap="square" lIns="91425" tIns="45700" rIns="91425" bIns="45700" anchor="t" anchorCtr="0">
            <a:spAutoFit/>
          </a:bodyPr>
          <a:lstStyle/>
          <a:p>
            <a:pPr lvl="0" algn="just"/>
            <a:r>
              <a:rPr lang="es-GT" sz="600" dirty="0">
                <a:solidFill>
                  <a:schemeClr val="dk1"/>
                </a:solidFill>
                <a:sym typeface="Arial"/>
              </a:rPr>
              <a:t>Fuente: </a:t>
            </a:r>
            <a:r>
              <a:rPr lang="es-GT" sz="600" dirty="0">
                <a:solidFill>
                  <a:schemeClr val="dk1"/>
                </a:solidFill>
              </a:rPr>
              <a:t>capacitaciones de especialización desarrolladas durante el tercer cuatrimestre del 2023 dirigida a los servidores públicos del Sistema Nacional de Inteligencia.  </a:t>
            </a:r>
            <a:endParaRPr lang="es-MX" sz="600" dirty="0">
              <a:solidFill>
                <a:schemeClr val="dk1"/>
              </a:solidFill>
            </a:endParaRPr>
          </a:p>
        </p:txBody>
      </p:sp>
      <p:sp>
        <p:nvSpPr>
          <p:cNvPr id="4" name="CuadroTexto 3"/>
          <p:cNvSpPr txBox="1"/>
          <p:nvPr/>
        </p:nvSpPr>
        <p:spPr>
          <a:xfrm>
            <a:off x="6004010" y="1428276"/>
            <a:ext cx="5714513" cy="523220"/>
          </a:xfrm>
          <a:prstGeom prst="rect">
            <a:avLst/>
          </a:prstGeom>
          <a:noFill/>
        </p:spPr>
        <p:txBody>
          <a:bodyPr wrap="square" rtlCol="0">
            <a:spAutoFit/>
          </a:bodyPr>
          <a:lstStyle/>
          <a:p>
            <a:r>
              <a:rPr lang="es-MX" dirty="0"/>
              <a:t>Fortalecimiento en la profesionalización y Sistema de Carrera del Sistema Nacional de Inteligencia </a:t>
            </a:r>
            <a:endParaRPr lang="es-GT"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03" y="2030274"/>
            <a:ext cx="5548722" cy="3251940"/>
          </a:xfrm>
          <a:prstGeom prst="rect">
            <a:avLst/>
          </a:prstGeom>
        </p:spPr>
      </p:pic>
    </p:spTree>
    <p:extLst>
      <p:ext uri="{BB962C8B-B14F-4D97-AF65-F5344CB8AC3E}">
        <p14:creationId xmlns:p14="http://schemas.microsoft.com/office/powerpoint/2010/main" val="3856008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822037" y="726091"/>
            <a:ext cx="105357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PRINCIPALES AVANCES Y RESULTADOS</a:t>
            </a:r>
          </a:p>
        </p:txBody>
      </p:sp>
      <p:sp>
        <p:nvSpPr>
          <p:cNvPr id="7" name="CuadroTexto 6">
            <a:extLst>
              <a:ext uri="{FF2B5EF4-FFF2-40B4-BE49-F238E27FC236}">
                <a16:creationId xmlns:a16="http://schemas.microsoft.com/office/drawing/2014/main" id="{27865904-F194-203A-6553-813C1280A0C7}"/>
              </a:ext>
            </a:extLst>
          </p:cNvPr>
          <p:cNvSpPr txBox="1"/>
          <p:nvPr/>
        </p:nvSpPr>
        <p:spPr>
          <a:xfrm>
            <a:off x="905444" y="1635443"/>
            <a:ext cx="4900792" cy="3970318"/>
          </a:xfrm>
          <a:prstGeom prst="rect">
            <a:avLst/>
          </a:prstGeom>
          <a:noFill/>
        </p:spPr>
        <p:txBody>
          <a:bodyPr wrap="square" rtlCol="0">
            <a:spAutoFit/>
          </a:bodyPr>
          <a:lstStyle/>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presupuestarios</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vigente: </a:t>
            </a:r>
            <a:r>
              <a:rPr lang="es-419" kern="1200" dirty="0">
                <a:solidFill>
                  <a:srgbClr val="0070C0"/>
                </a:solidFill>
                <a:latin typeface="Arial" panose="020B0604020202020204" pitchFamily="34" charset="0"/>
                <a:ea typeface="+mj-ea"/>
                <a:cs typeface="Arial" panose="020B0604020202020204" pitchFamily="34" charset="0"/>
              </a:rPr>
              <a:t>1,811,244.00</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ejecutado (utilizado): </a:t>
            </a:r>
            <a:r>
              <a:rPr lang="es-419" b="1" dirty="0">
                <a:solidFill>
                  <a:schemeClr val="tx1"/>
                </a:solidFill>
                <a:latin typeface="Arial" panose="020B0604020202020204" pitchFamily="34" charset="0"/>
                <a:cs typeface="Arial" panose="020B0604020202020204" pitchFamily="34" charset="0"/>
              </a:rPr>
              <a:t> </a:t>
            </a:r>
            <a:r>
              <a:rPr lang="es-419" kern="1200" dirty="0">
                <a:solidFill>
                  <a:srgbClr val="0070C0"/>
                </a:solidFill>
                <a:latin typeface="Arial" panose="020B0604020202020204" pitchFamily="34" charset="0"/>
                <a:ea typeface="+mj-ea"/>
                <a:cs typeface="Arial" panose="020B0604020202020204" pitchFamily="34" charset="0"/>
              </a:rPr>
              <a:t>840,480.00 </a:t>
            </a:r>
          </a:p>
          <a:p>
            <a:pPr algn="just">
              <a:lnSpc>
                <a:spcPct val="150000"/>
              </a:lnSpc>
            </a:pPr>
            <a:r>
              <a:rPr lang="es-419" dirty="0">
                <a:solidFill>
                  <a:schemeClr val="tx1"/>
                </a:solidFill>
                <a:latin typeface="Arial" panose="020B0604020202020204" pitchFamily="34" charset="0"/>
                <a:cs typeface="Arial" panose="020B0604020202020204" pitchFamily="34" charset="0"/>
              </a:rPr>
              <a:t>Fuente de financiamiento: 11 (ingresos corrientes) </a:t>
            </a:r>
          </a:p>
          <a:p>
            <a:pPr algn="just">
              <a:lnSpc>
                <a:spcPct val="150000"/>
              </a:lnSpc>
            </a:pPr>
            <a:endParaRPr lang="es-419" dirty="0">
              <a:solidFill>
                <a:schemeClr val="tx1"/>
              </a:solidFill>
              <a:latin typeface="Arial" panose="020B0604020202020204" pitchFamily="34" charset="0"/>
              <a:cs typeface="Arial" panose="020B0604020202020204" pitchFamily="34" charset="0"/>
            </a:endParaRPr>
          </a:p>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de planificación estatal</a:t>
            </a:r>
          </a:p>
          <a:p>
            <a:pPr algn="just">
              <a:lnSpc>
                <a:spcPct val="150000"/>
              </a:lnSpc>
            </a:pPr>
            <a:r>
              <a:rPr lang="es-419" dirty="0">
                <a:solidFill>
                  <a:schemeClr val="tx1"/>
                </a:solidFill>
                <a:latin typeface="Arial" panose="020B0604020202020204" pitchFamily="34" charset="0"/>
                <a:cs typeface="Arial" panose="020B0604020202020204" pitchFamily="34" charset="0"/>
              </a:rPr>
              <a:t>Programa: 62 (Acciones de Inteligencia Estratégica) </a:t>
            </a:r>
          </a:p>
          <a:p>
            <a:pPr algn="just">
              <a:lnSpc>
                <a:spcPct val="150000"/>
              </a:lnSpc>
            </a:pPr>
            <a:r>
              <a:rPr lang="es-419" dirty="0">
                <a:solidFill>
                  <a:schemeClr val="tx1"/>
                </a:solidFill>
                <a:latin typeface="Arial" panose="020B0604020202020204" pitchFamily="34" charset="0"/>
                <a:cs typeface="Arial" panose="020B0604020202020204" pitchFamily="34" charset="0"/>
              </a:rPr>
              <a:t>Meta: </a:t>
            </a:r>
            <a:r>
              <a:rPr lang="es-419" kern="1200" dirty="0">
                <a:solidFill>
                  <a:srgbClr val="0070C0"/>
                </a:solidFill>
                <a:latin typeface="Arial" panose="020B0604020202020204" pitchFamily="34" charset="0"/>
                <a:ea typeface="+mj-ea"/>
                <a:cs typeface="Arial" panose="020B0604020202020204" pitchFamily="34" charset="0"/>
              </a:rPr>
              <a:t>1 Documento de seguimiento al </a:t>
            </a:r>
            <a:r>
              <a:rPr lang="es-419" kern="1200" dirty="0" smtClean="0">
                <a:solidFill>
                  <a:srgbClr val="0070C0"/>
                </a:solidFill>
                <a:latin typeface="Arial" panose="020B0604020202020204" pitchFamily="34" charset="0"/>
                <a:ea typeface="+mj-ea"/>
                <a:cs typeface="Arial" panose="020B0604020202020204" pitchFamily="34" charset="0"/>
              </a:rPr>
              <a:t>Plan Nacional de Inteligencia.</a:t>
            </a:r>
            <a:endParaRPr lang="es-419" kern="1200" dirty="0">
              <a:solidFill>
                <a:srgbClr val="0070C0"/>
              </a:solidFill>
              <a:latin typeface="Arial" panose="020B0604020202020204" pitchFamily="34" charset="0"/>
              <a:ea typeface="+mj-ea"/>
              <a:cs typeface="Arial" panose="020B0604020202020204" pitchFamily="34" charset="0"/>
            </a:endParaRPr>
          </a:p>
          <a:p>
            <a:pPr algn="just">
              <a:lnSpc>
                <a:spcPct val="150000"/>
              </a:lnSpc>
            </a:pPr>
            <a:r>
              <a:rPr lang="es-419" dirty="0">
                <a:solidFill>
                  <a:schemeClr val="tx1"/>
                </a:solidFill>
                <a:latin typeface="Arial" panose="020B0604020202020204" pitchFamily="34" charset="0"/>
                <a:cs typeface="Arial" panose="020B0604020202020204" pitchFamily="34" charset="0"/>
              </a:rPr>
              <a:t>Población beneficiada: Presidente de la República y Consejo Nacional de Seguridad</a:t>
            </a:r>
          </a:p>
          <a:p>
            <a:pPr algn="just">
              <a:lnSpc>
                <a:spcPct val="150000"/>
              </a:lnSpc>
            </a:pPr>
            <a:r>
              <a:rPr lang="es-419" dirty="0">
                <a:solidFill>
                  <a:schemeClr val="tx1"/>
                </a:solidFill>
                <a:latin typeface="Arial" panose="020B0604020202020204" pitchFamily="34" charset="0"/>
                <a:cs typeface="Arial" panose="020B0604020202020204" pitchFamily="34" charset="0"/>
              </a:rPr>
              <a:t>Ubicación geográfica: Nacional </a:t>
            </a:r>
          </a:p>
        </p:txBody>
      </p:sp>
      <p:sp>
        <p:nvSpPr>
          <p:cNvPr id="9" name="Google Shape;124;p6"/>
          <p:cNvSpPr/>
          <p:nvPr/>
        </p:nvSpPr>
        <p:spPr>
          <a:xfrm>
            <a:off x="6006825" y="5421135"/>
            <a:ext cx="5898129" cy="184626"/>
          </a:xfrm>
          <a:prstGeom prst="rect">
            <a:avLst/>
          </a:prstGeom>
          <a:noFill/>
          <a:ln>
            <a:noFill/>
          </a:ln>
        </p:spPr>
        <p:txBody>
          <a:bodyPr spcFirstLastPara="1" wrap="square" lIns="91425" tIns="45700" rIns="91425" bIns="45700" anchor="t" anchorCtr="0">
            <a:spAutoFit/>
          </a:bodyPr>
          <a:lstStyle/>
          <a:p>
            <a:pPr lvl="0" algn="just"/>
            <a:r>
              <a:rPr lang="es-GT" sz="600" dirty="0">
                <a:solidFill>
                  <a:schemeClr val="dk1"/>
                </a:solidFill>
                <a:sym typeface="Arial"/>
              </a:rPr>
              <a:t>Fuente: </a:t>
            </a:r>
            <a:r>
              <a:rPr lang="es-GT" sz="600" dirty="0">
                <a:solidFill>
                  <a:schemeClr val="dk1"/>
                </a:solidFill>
              </a:rPr>
              <a:t>capacitaciones de especialización desarrolladas durante el tercer cuatrimestre del 2023 dirigida a los servidores públicos del Sistema Nacional de Inteligencia.  </a:t>
            </a:r>
            <a:endParaRPr lang="es-MX" sz="600" dirty="0">
              <a:solidFill>
                <a:schemeClr val="dk1"/>
              </a:solidFill>
            </a:endParaRPr>
          </a:p>
        </p:txBody>
      </p:sp>
      <p:sp>
        <p:nvSpPr>
          <p:cNvPr id="4" name="CuadroTexto 3"/>
          <p:cNvSpPr txBox="1"/>
          <p:nvPr/>
        </p:nvSpPr>
        <p:spPr>
          <a:xfrm>
            <a:off x="6004010" y="1428276"/>
            <a:ext cx="5714513" cy="307777"/>
          </a:xfrm>
          <a:prstGeom prst="rect">
            <a:avLst/>
          </a:prstGeom>
          <a:noFill/>
        </p:spPr>
        <p:txBody>
          <a:bodyPr wrap="square" rtlCol="0">
            <a:spAutoFit/>
          </a:bodyPr>
          <a:lstStyle/>
          <a:p>
            <a:r>
              <a:rPr lang="es-GT" dirty="0"/>
              <a:t>Plan Nacional de Inteligencia -PNI-</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03" y="2029810"/>
            <a:ext cx="5628621" cy="31815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4473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822037" y="726091"/>
            <a:ext cx="105357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PRINCIPALES AVANCES Y RESULTADOS</a:t>
            </a:r>
          </a:p>
        </p:txBody>
      </p:sp>
      <p:sp>
        <p:nvSpPr>
          <p:cNvPr id="7" name="CuadroTexto 6">
            <a:extLst>
              <a:ext uri="{FF2B5EF4-FFF2-40B4-BE49-F238E27FC236}">
                <a16:creationId xmlns:a16="http://schemas.microsoft.com/office/drawing/2014/main" id="{27865904-F194-203A-6553-813C1280A0C7}"/>
              </a:ext>
            </a:extLst>
          </p:cNvPr>
          <p:cNvSpPr txBox="1"/>
          <p:nvPr/>
        </p:nvSpPr>
        <p:spPr>
          <a:xfrm>
            <a:off x="905444" y="1635443"/>
            <a:ext cx="4900792" cy="3323987"/>
          </a:xfrm>
          <a:prstGeom prst="rect">
            <a:avLst/>
          </a:prstGeom>
          <a:noFill/>
        </p:spPr>
        <p:txBody>
          <a:bodyPr wrap="square" rtlCol="0">
            <a:spAutoFit/>
          </a:bodyPr>
          <a:lstStyle/>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presupuestarios</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vigente: </a:t>
            </a:r>
            <a:r>
              <a:rPr lang="es-419" b="1" dirty="0">
                <a:solidFill>
                  <a:srgbClr val="FF0000"/>
                </a:solidFill>
                <a:latin typeface="Arial" panose="020B0604020202020204" pitchFamily="34" charset="0"/>
                <a:cs typeface="Arial" panose="020B0604020202020204" pitchFamily="34" charset="0"/>
              </a:rPr>
              <a:t> </a:t>
            </a:r>
            <a:r>
              <a:rPr lang="es-419" kern="1200" dirty="0">
                <a:solidFill>
                  <a:srgbClr val="0070C0"/>
                </a:solidFill>
                <a:latin typeface="Arial" panose="020B0604020202020204" pitchFamily="34" charset="0"/>
                <a:ea typeface="+mj-ea"/>
                <a:cs typeface="Arial" panose="020B0604020202020204" pitchFamily="34" charset="0"/>
              </a:rPr>
              <a:t>1,084,681.00 </a:t>
            </a:r>
          </a:p>
          <a:p>
            <a:pPr algn="just">
              <a:lnSpc>
                <a:spcPct val="150000"/>
              </a:lnSpc>
            </a:pPr>
            <a:r>
              <a:rPr lang="es-419" dirty="0">
                <a:solidFill>
                  <a:schemeClr val="tx1"/>
                </a:solidFill>
                <a:latin typeface="Arial" panose="020B0604020202020204" pitchFamily="34" charset="0"/>
                <a:cs typeface="Arial" panose="020B0604020202020204" pitchFamily="34" charset="0"/>
              </a:rPr>
              <a:t>Presupuesto ejecutado (utilizado): </a:t>
            </a:r>
            <a:r>
              <a:rPr lang="es-419" b="1" dirty="0">
                <a:solidFill>
                  <a:schemeClr val="tx1"/>
                </a:solidFill>
                <a:latin typeface="Arial" panose="020B0604020202020204" pitchFamily="34" charset="0"/>
                <a:cs typeface="Arial" panose="020B0604020202020204" pitchFamily="34" charset="0"/>
              </a:rPr>
              <a:t> </a:t>
            </a:r>
            <a:r>
              <a:rPr lang="es-419" kern="1200" dirty="0">
                <a:solidFill>
                  <a:srgbClr val="0070C0"/>
                </a:solidFill>
                <a:latin typeface="Arial" panose="020B0604020202020204" pitchFamily="34" charset="0"/>
                <a:ea typeface="+mj-ea"/>
                <a:cs typeface="Arial" panose="020B0604020202020204" pitchFamily="34" charset="0"/>
              </a:rPr>
              <a:t>446,580.00</a:t>
            </a:r>
          </a:p>
          <a:p>
            <a:pPr algn="just">
              <a:lnSpc>
                <a:spcPct val="150000"/>
              </a:lnSpc>
            </a:pPr>
            <a:r>
              <a:rPr lang="es-419" dirty="0">
                <a:solidFill>
                  <a:schemeClr val="tx1"/>
                </a:solidFill>
                <a:latin typeface="Arial" panose="020B0604020202020204" pitchFamily="34" charset="0"/>
                <a:cs typeface="Arial" panose="020B0604020202020204" pitchFamily="34" charset="0"/>
              </a:rPr>
              <a:t>Fuente de financiamiento: 11 (ingresos corrientes) </a:t>
            </a:r>
          </a:p>
          <a:p>
            <a:pPr algn="just">
              <a:lnSpc>
                <a:spcPct val="150000"/>
              </a:lnSpc>
            </a:pPr>
            <a:endParaRPr lang="es-419" dirty="0">
              <a:solidFill>
                <a:schemeClr val="tx1"/>
              </a:solidFill>
              <a:latin typeface="Arial" panose="020B0604020202020204" pitchFamily="34" charset="0"/>
              <a:cs typeface="Arial" panose="020B0604020202020204" pitchFamily="34" charset="0"/>
            </a:endParaRPr>
          </a:p>
          <a:p>
            <a:pPr algn="just">
              <a:lnSpc>
                <a:spcPct val="150000"/>
              </a:lnSpc>
            </a:pPr>
            <a:r>
              <a:rPr lang="es-419" b="1" dirty="0">
                <a:solidFill>
                  <a:schemeClr val="tx1"/>
                </a:solidFill>
                <a:latin typeface="Arial" panose="020B0604020202020204" pitchFamily="34" charset="0"/>
                <a:ea typeface="Montserrat"/>
                <a:cs typeface="Arial" panose="020B0604020202020204" pitchFamily="34" charset="0"/>
              </a:rPr>
              <a:t>Aspectos de planificación estatal</a:t>
            </a:r>
          </a:p>
          <a:p>
            <a:pPr algn="just">
              <a:lnSpc>
                <a:spcPct val="150000"/>
              </a:lnSpc>
            </a:pPr>
            <a:r>
              <a:rPr lang="es-419" dirty="0">
                <a:solidFill>
                  <a:schemeClr val="tx1"/>
                </a:solidFill>
                <a:latin typeface="Arial" panose="020B0604020202020204" pitchFamily="34" charset="0"/>
                <a:cs typeface="Arial" panose="020B0604020202020204" pitchFamily="34" charset="0"/>
              </a:rPr>
              <a:t>Programa: 62 (Acciones de Inteligencia Estratégica) </a:t>
            </a:r>
          </a:p>
          <a:p>
            <a:pPr algn="just">
              <a:lnSpc>
                <a:spcPct val="150000"/>
              </a:lnSpc>
            </a:pPr>
            <a:r>
              <a:rPr lang="es-419" dirty="0">
                <a:solidFill>
                  <a:schemeClr val="tx1"/>
                </a:solidFill>
                <a:latin typeface="Arial" panose="020B0604020202020204" pitchFamily="34" charset="0"/>
                <a:cs typeface="Arial" panose="020B0604020202020204" pitchFamily="34" charset="0"/>
              </a:rPr>
              <a:t>Población beneficiada: Personal de la Secretaría de Inteligencia Estratégica del Estado.</a:t>
            </a:r>
          </a:p>
          <a:p>
            <a:pPr algn="just">
              <a:lnSpc>
                <a:spcPct val="150000"/>
              </a:lnSpc>
            </a:pPr>
            <a:r>
              <a:rPr lang="es-419" dirty="0">
                <a:solidFill>
                  <a:schemeClr val="tx1"/>
                </a:solidFill>
                <a:latin typeface="Arial" panose="020B0604020202020204" pitchFamily="34" charset="0"/>
                <a:cs typeface="Arial" panose="020B0604020202020204" pitchFamily="34" charset="0"/>
              </a:rPr>
              <a:t>Ubicación geográfica: Nacional </a:t>
            </a:r>
          </a:p>
        </p:txBody>
      </p:sp>
      <p:sp>
        <p:nvSpPr>
          <p:cNvPr id="9" name="Google Shape;124;p6"/>
          <p:cNvSpPr/>
          <p:nvPr/>
        </p:nvSpPr>
        <p:spPr>
          <a:xfrm>
            <a:off x="6006826" y="5203217"/>
            <a:ext cx="5815414" cy="184626"/>
          </a:xfrm>
          <a:prstGeom prst="rect">
            <a:avLst/>
          </a:prstGeom>
          <a:noFill/>
          <a:ln>
            <a:noFill/>
          </a:ln>
        </p:spPr>
        <p:txBody>
          <a:bodyPr spcFirstLastPara="1" wrap="square" lIns="91425" tIns="45700" rIns="91425" bIns="45700" anchor="t" anchorCtr="0">
            <a:spAutoFit/>
          </a:bodyPr>
          <a:lstStyle/>
          <a:p>
            <a:pPr lvl="0" algn="just"/>
            <a:r>
              <a:rPr lang="es-GT" sz="600" dirty="0">
                <a:solidFill>
                  <a:schemeClr val="dk1"/>
                </a:solidFill>
                <a:sym typeface="Arial"/>
              </a:rPr>
              <a:t>Fuente mantenimiento a las instalaciones de la Secretaría de Inteligencia Estratégica </a:t>
            </a:r>
            <a:r>
              <a:rPr lang="es-GT" sz="600">
                <a:solidFill>
                  <a:schemeClr val="dk1"/>
                </a:solidFill>
                <a:sym typeface="Arial"/>
              </a:rPr>
              <a:t>del </a:t>
            </a:r>
            <a:r>
              <a:rPr lang="es-GT" sz="600" smtClean="0">
                <a:solidFill>
                  <a:schemeClr val="dk1"/>
                </a:solidFill>
                <a:sym typeface="Arial"/>
              </a:rPr>
              <a:t>Estado.</a:t>
            </a:r>
            <a:endParaRPr lang="es-MX" sz="600" dirty="0">
              <a:solidFill>
                <a:schemeClr val="dk1"/>
              </a:solidFill>
            </a:endParaRPr>
          </a:p>
        </p:txBody>
      </p:sp>
      <p:sp>
        <p:nvSpPr>
          <p:cNvPr id="4" name="CuadroTexto 3"/>
          <p:cNvSpPr txBox="1"/>
          <p:nvPr/>
        </p:nvSpPr>
        <p:spPr>
          <a:xfrm>
            <a:off x="6089903" y="1562470"/>
            <a:ext cx="5557600" cy="307777"/>
          </a:xfrm>
          <a:prstGeom prst="rect">
            <a:avLst/>
          </a:prstGeom>
          <a:noFill/>
        </p:spPr>
        <p:txBody>
          <a:bodyPr wrap="square" rtlCol="0">
            <a:spAutoFit/>
          </a:bodyPr>
          <a:lstStyle/>
          <a:p>
            <a:r>
              <a:rPr lang="es-MX" dirty="0"/>
              <a:t>Reparaciones y remozamientos del edificio</a:t>
            </a:r>
            <a:endParaRPr lang="es-GT" dirty="0"/>
          </a:p>
        </p:txBody>
      </p:sp>
      <p:pic>
        <p:nvPicPr>
          <p:cNvPr id="3" name="Imagen 2" descr="Hombre parado en una ventana&#10;&#10;Descripción generada automáticamente con confianza media">
            <a:extLst>
              <a:ext uri="{FF2B5EF4-FFF2-40B4-BE49-F238E27FC236}">
                <a16:creationId xmlns:a16="http://schemas.microsoft.com/office/drawing/2014/main" id="{48774157-DFE3-EB14-2220-90F9A112416A}"/>
              </a:ext>
            </a:extLst>
          </p:cNvPr>
          <p:cNvPicPr>
            <a:picLocks noChangeAspect="1"/>
          </p:cNvPicPr>
          <p:nvPr/>
        </p:nvPicPr>
        <p:blipFill>
          <a:blip r:embed="rId4"/>
          <a:stretch>
            <a:fillRect/>
          </a:stretch>
        </p:blipFill>
        <p:spPr>
          <a:xfrm>
            <a:off x="6135733" y="1870247"/>
            <a:ext cx="5557600" cy="3117507"/>
          </a:xfrm>
          <a:prstGeom prst="rect">
            <a:avLst/>
          </a:prstGeom>
        </p:spPr>
      </p:pic>
    </p:spTree>
    <p:extLst>
      <p:ext uri="{BB962C8B-B14F-4D97-AF65-F5344CB8AC3E}">
        <p14:creationId xmlns:p14="http://schemas.microsoft.com/office/powerpoint/2010/main" val="16766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5196575" y="2551837"/>
            <a:ext cx="6995425"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lang="es-GT" sz="4000" b="1" dirty="0">
                <a:solidFill>
                  <a:prstClr val="white"/>
                </a:solidFill>
                <a:cs typeface="Arial" panose="020B0604020202020204" pitchFamily="34" charset="0"/>
              </a:rPr>
              <a:t>CONSOLIDADO DE LOGROS INSTITUCIONALES</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8171940" y="1260227"/>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6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sym typeface="Arial"/>
              </a:rPr>
              <a:t>3</a:t>
            </a:r>
          </a:p>
        </p:txBody>
      </p:sp>
    </p:spTree>
    <p:extLst>
      <p:ext uri="{BB962C8B-B14F-4D97-AF65-F5344CB8AC3E}">
        <p14:creationId xmlns:p14="http://schemas.microsoft.com/office/powerpoint/2010/main" val="2737058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068097" y="483883"/>
            <a:ext cx="9408895" cy="492443"/>
          </a:xfrm>
          <a:prstGeom prst="rect">
            <a:avLst/>
          </a:prstGeom>
          <a:noFill/>
        </p:spPr>
        <p:txBody>
          <a:bodyPr wrap="square" rtlCol="0">
            <a:spAutoFit/>
          </a:bodyPr>
          <a:lstStyle/>
          <a:p>
            <a:r>
              <a:rPr lang="es-MX" sz="2600" b="1" dirty="0">
                <a:latin typeface="Arial" panose="020B0604020202020204" pitchFamily="34" charset="0"/>
                <a:cs typeface="Arial" panose="020B0604020202020204" pitchFamily="34" charset="0"/>
              </a:rPr>
              <a:t>CONSOLIDADO DE LOGROS INSTITUCIONALES</a:t>
            </a:r>
            <a:endParaRPr lang="es-GT" sz="2600" b="1" dirty="0">
              <a:latin typeface="Arial" panose="020B0604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FABC418E-4C28-447E-A8CA-D8C4E85D9B2A}"/>
              </a:ext>
            </a:extLst>
          </p:cNvPr>
          <p:cNvGraphicFramePr>
            <a:graphicFrameLocks noGrp="1"/>
          </p:cNvGraphicFramePr>
          <p:nvPr>
            <p:extLst>
              <p:ext uri="{D42A27DB-BD31-4B8C-83A1-F6EECF244321}">
                <p14:modId xmlns:p14="http://schemas.microsoft.com/office/powerpoint/2010/main" val="772185182"/>
              </p:ext>
            </p:extLst>
          </p:nvPr>
        </p:nvGraphicFramePr>
        <p:xfrm>
          <a:off x="1068097" y="1134735"/>
          <a:ext cx="9753965" cy="5073635"/>
        </p:xfrm>
        <a:graphic>
          <a:graphicData uri="http://schemas.openxmlformats.org/drawingml/2006/table">
            <a:tbl>
              <a:tblPr firstRow="1" bandRow="1">
                <a:tableStyleId>{FABFCF23-3B69-468F-B69F-88F6DE6A72F2}</a:tableStyleId>
              </a:tblPr>
              <a:tblGrid>
                <a:gridCol w="9753965">
                  <a:extLst>
                    <a:ext uri="{9D8B030D-6E8A-4147-A177-3AD203B41FA5}">
                      <a16:colId xmlns:a16="http://schemas.microsoft.com/office/drawing/2014/main" val="3515177168"/>
                    </a:ext>
                  </a:extLst>
                </a:gridCol>
              </a:tblGrid>
              <a:tr h="541940">
                <a:tc>
                  <a:txBody>
                    <a:bodyPr/>
                    <a:lstStyle/>
                    <a:p>
                      <a:pPr algn="ctr"/>
                      <a:r>
                        <a:rPr lang="es-MX" sz="1700" dirty="0">
                          <a:latin typeface="Arial" panose="020B0604020202020204" pitchFamily="34" charset="0"/>
                          <a:cs typeface="Arial" panose="020B0604020202020204" pitchFamily="34" charset="0"/>
                        </a:rPr>
                        <a:t>Logros institucionales</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770984">
                <a:tc>
                  <a:txBody>
                    <a:bodyPr/>
                    <a:lstStyle/>
                    <a:p>
                      <a:pPr algn="just"/>
                      <a:r>
                        <a:rPr lang="es-MX" sz="1500" b="1" u="none" kern="1200" dirty="0">
                          <a:solidFill>
                            <a:srgbClr val="0070C0"/>
                          </a:solidFill>
                          <a:latin typeface="Arial" panose="020B0604020202020204" pitchFamily="34" charset="0"/>
                          <a:ea typeface="+mn-ea"/>
                          <a:cs typeface="Arial" panose="020B0604020202020204" pitchFamily="34" charset="0"/>
                        </a:rPr>
                        <a:t>1. </a:t>
                      </a:r>
                      <a:r>
                        <a:rPr lang="es-MX" sz="1400" b="1" u="none" kern="1200" dirty="0">
                          <a:solidFill>
                            <a:srgbClr val="0070C0"/>
                          </a:solidFill>
                          <a:latin typeface="Arial" panose="020B0604020202020204" pitchFamily="34" charset="0"/>
                          <a:ea typeface="+mn-ea"/>
                          <a:cs typeface="Arial" panose="020B0604020202020204" pitchFamily="34" charset="0"/>
                        </a:rPr>
                        <a:t>Coordinación con el Sistema Nacional de Inteligencia </a:t>
                      </a:r>
                      <a:r>
                        <a:rPr lang="es-MX" sz="1400" b="1" u="none" kern="1200" dirty="0" smtClean="0">
                          <a:solidFill>
                            <a:srgbClr val="0070C0"/>
                          </a:solidFill>
                          <a:latin typeface="Arial" panose="020B0604020202020204" pitchFamily="34" charset="0"/>
                          <a:ea typeface="+mn-ea"/>
                          <a:cs typeface="Arial" panose="020B0604020202020204" pitchFamily="34" charset="0"/>
                        </a:rPr>
                        <a:t>SNI</a:t>
                      </a:r>
                      <a:endParaRPr lang="es-MX" sz="1400" b="1" u="none" kern="1200" dirty="0">
                        <a:solidFill>
                          <a:srgbClr val="0070C0"/>
                        </a:solidFill>
                        <a:latin typeface="Arial" panose="020B0604020202020204" pitchFamily="34" charset="0"/>
                        <a:ea typeface="+mn-ea"/>
                        <a:cs typeface="Arial" panose="020B0604020202020204" pitchFamily="34" charset="0"/>
                      </a:endParaRPr>
                    </a:p>
                    <a:p>
                      <a:pPr algn="just"/>
                      <a:r>
                        <a:rPr lang="es-MX" sz="1200" b="0" u="none" kern="1200" dirty="0">
                          <a:solidFill>
                            <a:schemeClr val="tx1"/>
                          </a:solidFill>
                          <a:latin typeface="Arial" panose="020B0604020202020204" pitchFamily="34" charset="0"/>
                          <a:ea typeface="+mn-ea"/>
                          <a:cs typeface="Arial" panose="020B0604020202020204" pitchFamily="34" charset="0"/>
                        </a:rPr>
                        <a:t>     Se mantuvo comunicación permanente con el Sistema Nacional de Inteligencia </a:t>
                      </a:r>
                      <a:r>
                        <a:rPr lang="es-MX" sz="1200" b="1" u="none" kern="1200" dirty="0">
                          <a:solidFill>
                            <a:schemeClr val="tx1"/>
                          </a:solidFill>
                          <a:latin typeface="Arial" panose="020B0604020202020204" pitchFamily="34" charset="0"/>
                          <a:ea typeface="+mn-ea"/>
                          <a:cs typeface="Arial" panose="020B0604020202020204" pitchFamily="34" charset="0"/>
                        </a:rPr>
                        <a:t>(</a:t>
                      </a:r>
                      <a:r>
                        <a:rPr lang="es-MX" sz="1200" b="1" u="none" kern="1200" dirty="0" smtClean="0">
                          <a:solidFill>
                            <a:schemeClr val="tx1"/>
                          </a:solidFill>
                          <a:latin typeface="Arial" panose="020B0604020202020204" pitchFamily="34" charset="0"/>
                          <a:ea typeface="+mn-ea"/>
                          <a:cs typeface="Arial" panose="020B0604020202020204" pitchFamily="34" charset="0"/>
                        </a:rPr>
                        <a:t>09 </a:t>
                      </a:r>
                      <a:r>
                        <a:rPr lang="es-MX" sz="1200" b="1" u="none" kern="1200" dirty="0">
                          <a:solidFill>
                            <a:schemeClr val="tx1"/>
                          </a:solidFill>
                          <a:latin typeface="Arial" panose="020B0604020202020204" pitchFamily="34" charset="0"/>
                          <a:ea typeface="+mn-ea"/>
                          <a:cs typeface="Arial" panose="020B0604020202020204" pitchFamily="34" charset="0"/>
                        </a:rPr>
                        <a:t>reuniones </a:t>
                      </a:r>
                      <a:r>
                        <a:rPr lang="es-MX" sz="1200" b="1" u="none" kern="1200" dirty="0" smtClean="0">
                          <a:solidFill>
                            <a:schemeClr val="tx1"/>
                          </a:solidFill>
                          <a:latin typeface="Arial" panose="020B0604020202020204" pitchFamily="34" charset="0"/>
                          <a:ea typeface="+mn-ea"/>
                          <a:cs typeface="Arial" panose="020B0604020202020204" pitchFamily="34" charset="0"/>
                        </a:rPr>
                        <a:t>reportadas) </a:t>
                      </a:r>
                      <a:r>
                        <a:rPr lang="es-MX" sz="1200" b="0" u="none" kern="1200" dirty="0">
                          <a:solidFill>
                            <a:schemeClr val="tx1"/>
                          </a:solidFill>
                          <a:latin typeface="Arial" panose="020B0604020202020204" pitchFamily="34" charset="0"/>
                          <a:ea typeface="+mn-ea"/>
                          <a:cs typeface="Arial" panose="020B0604020202020204" pitchFamily="34" charset="0"/>
                        </a:rPr>
                        <a:t>para generar productos de  </a:t>
                      </a:r>
                    </a:p>
                    <a:p>
                      <a:pPr algn="just"/>
                      <a:r>
                        <a:rPr lang="es-MX" sz="1200" b="0" u="none" kern="1200" dirty="0">
                          <a:solidFill>
                            <a:schemeClr val="tx1"/>
                          </a:solidFill>
                          <a:latin typeface="Arial" panose="020B0604020202020204" pitchFamily="34" charset="0"/>
                          <a:ea typeface="+mn-ea"/>
                          <a:cs typeface="Arial" panose="020B0604020202020204" pitchFamily="34" charset="0"/>
                        </a:rPr>
                        <a:t>     inteligencia que permitirán la prevención estratégica, mitigación y reducción de riesgos, así como amenazas a la Seguridad de la Nación. </a:t>
                      </a:r>
                      <a:endParaRPr lang="es-GT" sz="1200" b="0" u="none"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83163"/>
                  </a:ext>
                </a:extLst>
              </a:tr>
              <a:tr h="820517">
                <a:tc>
                  <a:txBody>
                    <a:bodyPr/>
                    <a:lstStyle/>
                    <a:p>
                      <a:pPr lvl="0" algn="just"/>
                      <a:r>
                        <a:rPr lang="es-MX" sz="1500" b="1" kern="1200" dirty="0">
                          <a:solidFill>
                            <a:srgbClr val="0070C0"/>
                          </a:solidFill>
                          <a:latin typeface="Arial" panose="020B0604020202020204" pitchFamily="34" charset="0"/>
                          <a:ea typeface="+mn-ea"/>
                          <a:cs typeface="Arial" panose="020B0604020202020204" pitchFamily="34" charset="0"/>
                        </a:rPr>
                        <a:t>2. </a:t>
                      </a:r>
                      <a:r>
                        <a:rPr lang="es-GT" sz="1400" b="1" kern="1200" dirty="0">
                          <a:solidFill>
                            <a:srgbClr val="0070C0"/>
                          </a:solidFill>
                          <a:effectLst/>
                          <a:latin typeface="Arial" panose="020B0604020202020204" pitchFamily="34" charset="0"/>
                          <a:ea typeface="+mn-ea"/>
                          <a:cs typeface="Arial" panose="020B0604020202020204" pitchFamily="34" charset="0"/>
                        </a:rPr>
                        <a:t>Informes de Inteligencia Estratégica para el Presidente de la República y Consejo Nacional de Seguridad</a:t>
                      </a:r>
                    </a:p>
                    <a:p>
                      <a:pPr algn="just"/>
                      <a:r>
                        <a:rPr lang="es-GT" sz="1200" kern="1200" dirty="0">
                          <a:solidFill>
                            <a:schemeClr val="dk1"/>
                          </a:solidFill>
                          <a:effectLst/>
                          <a:latin typeface="Arial" panose="020B0604020202020204" pitchFamily="34" charset="0"/>
                          <a:ea typeface="+mn-ea"/>
                          <a:cs typeface="Arial" panose="020B0604020202020204" pitchFamily="34" charset="0"/>
                        </a:rPr>
                        <a:t>     Durante el tercer cuatrimestre la Secretaría realizó diferentes actividades que impactan en la seguridad, desde su campo de competencia.   </a:t>
                      </a:r>
                    </a:p>
                    <a:p>
                      <a:pPr algn="just"/>
                      <a:r>
                        <a:rPr lang="es-GT" sz="1200" kern="1200" dirty="0">
                          <a:solidFill>
                            <a:schemeClr val="dk1"/>
                          </a:solidFill>
                          <a:effectLst/>
                          <a:latin typeface="Arial" panose="020B0604020202020204" pitchFamily="34" charset="0"/>
                          <a:ea typeface="+mn-ea"/>
                          <a:cs typeface="Arial" panose="020B0604020202020204" pitchFamily="34" charset="0"/>
                        </a:rPr>
                        <a:t>     Se </a:t>
                      </a:r>
                      <a:r>
                        <a:rPr lang="es-GT" sz="1200" kern="1200" dirty="0" smtClean="0">
                          <a:solidFill>
                            <a:schemeClr val="dk1"/>
                          </a:solidFill>
                          <a:effectLst/>
                          <a:latin typeface="Arial" panose="020B0604020202020204" pitchFamily="34" charset="0"/>
                          <a:ea typeface="+mn-ea"/>
                          <a:cs typeface="Arial" panose="020B0604020202020204" pitchFamily="34" charset="0"/>
                        </a:rPr>
                        <a:t>continuó </a:t>
                      </a:r>
                      <a:r>
                        <a:rPr lang="es-GT" sz="1200" kern="1200" dirty="0">
                          <a:solidFill>
                            <a:schemeClr val="dk1"/>
                          </a:solidFill>
                          <a:effectLst/>
                          <a:latin typeface="Arial" panose="020B0604020202020204" pitchFamily="34" charset="0"/>
                          <a:ea typeface="+mn-ea"/>
                          <a:cs typeface="Arial" panose="020B0604020202020204" pitchFamily="34" charset="0"/>
                        </a:rPr>
                        <a:t>con la elaboración de informes diarios, semanales y mensuales que se entregan al Presidente de la República de Guatemala   </a:t>
                      </a:r>
                    </a:p>
                    <a:p>
                      <a:pPr algn="just"/>
                      <a:r>
                        <a:rPr lang="es-GT" sz="1200" kern="1200" dirty="0">
                          <a:solidFill>
                            <a:schemeClr val="dk1"/>
                          </a:solidFill>
                          <a:effectLst/>
                          <a:latin typeface="Arial" panose="020B0604020202020204" pitchFamily="34" charset="0"/>
                          <a:ea typeface="+mn-ea"/>
                          <a:cs typeface="Arial" panose="020B0604020202020204" pitchFamily="34" charset="0"/>
                        </a:rPr>
                        <a:t>      y Consejo Nacional de Seguridad para un</a:t>
                      </a:r>
                      <a:r>
                        <a:rPr lang="es-GT" sz="1200" b="1" kern="1200" dirty="0">
                          <a:solidFill>
                            <a:schemeClr val="dk1"/>
                          </a:solidFill>
                          <a:effectLst/>
                          <a:latin typeface="Arial" panose="020B0604020202020204" pitchFamily="34" charset="0"/>
                          <a:ea typeface="+mn-ea"/>
                          <a:cs typeface="Arial" panose="020B0604020202020204" pitchFamily="34" charset="0"/>
                        </a:rPr>
                        <a:t> total de 150 informes.</a:t>
                      </a:r>
                      <a:endParaRPr lang="es-GT" sz="12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912561"/>
                  </a:ext>
                </a:extLst>
              </a:tr>
              <a:tr h="820517">
                <a:tc>
                  <a:txBody>
                    <a:bodyPr/>
                    <a:lstStyle/>
                    <a:p>
                      <a:pPr algn="just"/>
                      <a:r>
                        <a:rPr lang="es-MX" sz="1500" b="1" kern="1200" dirty="0">
                          <a:solidFill>
                            <a:srgbClr val="0070C0"/>
                          </a:solidFill>
                          <a:latin typeface="Arial" panose="020B0604020202020204" pitchFamily="34" charset="0"/>
                          <a:ea typeface="+mn-ea"/>
                          <a:cs typeface="Arial" panose="020B0604020202020204" pitchFamily="34" charset="0"/>
                        </a:rPr>
                        <a:t>3. Fortalecimiento en la profesionalización y Sistema de Carrera del Sistema Nacional de Inteligencia  </a:t>
                      </a:r>
                      <a:endParaRPr lang="es-MX" sz="1200" b="0" kern="1200" dirty="0">
                        <a:solidFill>
                          <a:schemeClr val="tx1"/>
                        </a:solidFill>
                        <a:latin typeface="Arial" panose="020B0604020202020204" pitchFamily="34" charset="0"/>
                        <a:ea typeface="+mn-ea"/>
                        <a:cs typeface="Arial" panose="020B0604020202020204" pitchFamily="34" charset="0"/>
                      </a:endParaRPr>
                    </a:p>
                    <a:p>
                      <a:pPr algn="just"/>
                      <a:r>
                        <a:rPr lang="es-MX" sz="1200" b="0" kern="1200" dirty="0">
                          <a:solidFill>
                            <a:schemeClr val="tx1"/>
                          </a:solidFill>
                          <a:latin typeface="Arial" panose="020B0604020202020204" pitchFamily="34" charset="0"/>
                          <a:ea typeface="+mn-ea"/>
                          <a:cs typeface="Arial" panose="020B0604020202020204" pitchFamily="34" charset="0"/>
                        </a:rPr>
                        <a:t>     Como parte del fortalecimiento de capacidades al personal de la Secretaría y al Sistema Nacional de Inteligencia, el Centro de Formación </a:t>
                      </a:r>
                    </a:p>
                    <a:p>
                      <a:pPr algn="just"/>
                      <a:r>
                        <a:rPr lang="es-MX" sz="1200" b="0" kern="1200" dirty="0">
                          <a:solidFill>
                            <a:schemeClr val="tx1"/>
                          </a:solidFill>
                          <a:latin typeface="Arial" panose="020B0604020202020204" pitchFamily="34" charset="0"/>
                          <a:ea typeface="+mn-ea"/>
                          <a:cs typeface="Arial" panose="020B0604020202020204" pitchFamily="34" charset="0"/>
                        </a:rPr>
                        <a:t>     y Profesionalización en Inteligencia Estratégica y Sistema de Carrera, capacitó en el tercer cuatrimestre un total de </a:t>
                      </a:r>
                      <a:r>
                        <a:rPr lang="es-MX" sz="1200" b="1" kern="1200" dirty="0">
                          <a:solidFill>
                            <a:schemeClr val="tx1"/>
                          </a:solidFill>
                          <a:latin typeface="Arial" panose="020B0604020202020204" pitchFamily="34" charset="0"/>
                          <a:ea typeface="+mn-ea"/>
                          <a:cs typeface="Arial" panose="020B0604020202020204" pitchFamily="34" charset="0"/>
                        </a:rPr>
                        <a:t>496 servidores </a:t>
                      </a:r>
                    </a:p>
                    <a:p>
                      <a:pPr algn="just"/>
                      <a:r>
                        <a:rPr lang="es-MX" sz="1200" b="0" kern="1200" dirty="0">
                          <a:solidFill>
                            <a:schemeClr val="tx1"/>
                          </a:solidFill>
                          <a:latin typeface="Arial" panose="020B0604020202020204" pitchFamily="34" charset="0"/>
                          <a:ea typeface="+mn-ea"/>
                          <a:cs typeface="Arial" panose="020B0604020202020204" pitchFamily="34" charset="0"/>
                        </a:rPr>
                        <a:t>     públicos en temas de profesionalización y especialización en el ámbito de inteligencia</a:t>
                      </a:r>
                      <a:endParaRPr lang="es-GT" sz="15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6203120"/>
                  </a:ext>
                </a:extLst>
              </a:tr>
              <a:tr h="770984">
                <a:tc>
                  <a:txBody>
                    <a:bodyPr/>
                    <a:lstStyle/>
                    <a:p>
                      <a:pPr algn="just"/>
                      <a:r>
                        <a:rPr lang="es-MX" sz="1500" b="1" kern="1200" dirty="0">
                          <a:solidFill>
                            <a:srgbClr val="0070C0"/>
                          </a:solidFill>
                          <a:latin typeface="Arial" panose="020B0604020202020204" pitchFamily="34" charset="0"/>
                          <a:ea typeface="+mn-ea"/>
                          <a:cs typeface="Arial" panose="020B0604020202020204" pitchFamily="34" charset="0"/>
                        </a:rPr>
                        <a:t>4. Reconocimiento </a:t>
                      </a:r>
                      <a:r>
                        <a:rPr lang="es-MX" sz="1200" b="0" kern="1200" dirty="0">
                          <a:solidFill>
                            <a:schemeClr val="tx1"/>
                          </a:solidFill>
                          <a:latin typeface="Arial" panose="020B0604020202020204" pitchFamily="34" charset="0"/>
                          <a:ea typeface="+mn-ea"/>
                          <a:cs typeface="Arial" panose="020B0604020202020204" pitchFamily="34" charset="0"/>
                        </a:rPr>
                        <a:t>otorgado a la Secretaría de Inteligencia Estratégica del Estado por el compromiso institucional demostrado para el </a:t>
                      </a:r>
                    </a:p>
                    <a:p>
                      <a:pPr algn="just"/>
                      <a:r>
                        <a:rPr lang="es-MX" sz="1200" b="0" kern="1200" dirty="0">
                          <a:solidFill>
                            <a:schemeClr val="tx1"/>
                          </a:solidFill>
                          <a:latin typeface="Arial" panose="020B0604020202020204" pitchFamily="34" charset="0"/>
                          <a:ea typeface="+mn-ea"/>
                          <a:cs typeface="Arial" panose="020B0604020202020204" pitchFamily="34" charset="0"/>
                        </a:rPr>
                        <a:t>     fortalecimiento de la transparencia gubernamental y el alto nivel de cumplimiento en materia de información pública dentro del Organismo </a:t>
                      </a:r>
                    </a:p>
                    <a:p>
                      <a:pPr algn="just"/>
                      <a:r>
                        <a:rPr lang="es-MX" sz="1200" b="0" kern="1200" dirty="0">
                          <a:solidFill>
                            <a:schemeClr val="tx1"/>
                          </a:solidFill>
                          <a:latin typeface="Arial" panose="020B0604020202020204" pitchFamily="34" charset="0"/>
                          <a:ea typeface="+mn-ea"/>
                          <a:cs typeface="Arial" panose="020B0604020202020204" pitchFamily="34" charset="0"/>
                        </a:rPr>
                        <a:t>     Ejecutivo.</a:t>
                      </a:r>
                      <a:endParaRPr lang="es-GT" sz="15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2103032"/>
                  </a:ext>
                </a:extLst>
              </a:tr>
              <a:tr h="125236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500" b="1" kern="1200" dirty="0">
                          <a:solidFill>
                            <a:srgbClr val="0070C0"/>
                          </a:solidFill>
                          <a:latin typeface="Arial" panose="020B0604020202020204" pitchFamily="34" charset="0"/>
                          <a:ea typeface="+mn-ea"/>
                          <a:cs typeface="Arial" panose="020B0604020202020204" pitchFamily="34" charset="0"/>
                        </a:rPr>
                        <a:t>5. Reparaciones y remozamientos del edificio</a:t>
                      </a:r>
                    </a:p>
                    <a:p>
                      <a:pPr marL="0" marR="0" indent="0" algn="just" defTabSz="914400" rtl="0" eaLnBrk="1" fontAlgn="auto" latinLnBrk="0" hangingPunct="1">
                        <a:lnSpc>
                          <a:spcPct val="100000"/>
                        </a:lnSpc>
                        <a:spcBef>
                          <a:spcPts val="0"/>
                        </a:spcBef>
                        <a:spcAft>
                          <a:spcPts val="0"/>
                        </a:spcAft>
                        <a:buClrTx/>
                        <a:buSzTx/>
                        <a:buFontTx/>
                        <a:buNone/>
                        <a:tabLst/>
                        <a:defRPr/>
                      </a:pPr>
                      <a:r>
                        <a:rPr lang="es-MX" sz="1500" b="1" kern="1200" dirty="0">
                          <a:solidFill>
                            <a:srgbClr val="0070C0"/>
                          </a:solidFill>
                          <a:latin typeface="Arial" panose="020B0604020202020204" pitchFamily="34" charset="0"/>
                          <a:ea typeface="+mn-ea"/>
                          <a:cs typeface="Arial" panose="020B0604020202020204" pitchFamily="34" charset="0"/>
                        </a:rPr>
                        <a:t>    </a:t>
                      </a:r>
                      <a:r>
                        <a:rPr lang="es-MX" sz="1200" b="0" kern="1200" dirty="0">
                          <a:solidFill>
                            <a:schemeClr val="tx1"/>
                          </a:solidFill>
                          <a:latin typeface="Arial" panose="020B0604020202020204" pitchFamily="34" charset="0"/>
                          <a:ea typeface="+mn-ea"/>
                          <a:cs typeface="Arial" panose="020B0604020202020204" pitchFamily="34" charset="0"/>
                        </a:rPr>
                        <a:t>Destacando </a:t>
                      </a:r>
                      <a:r>
                        <a:rPr lang="es-GT" sz="1200" b="0" kern="1200" dirty="0">
                          <a:solidFill>
                            <a:schemeClr val="tx1"/>
                          </a:solidFill>
                          <a:effectLst/>
                          <a:latin typeface="Arial" panose="020B0604020202020204" pitchFamily="34" charset="0"/>
                          <a:ea typeface="+mn-ea"/>
                          <a:cs typeface="Arial" panose="020B0604020202020204" pitchFamily="34" charset="0"/>
                        </a:rPr>
                        <a:t>reparación de la rampa de acceso al parqueo del primer nivel del edificio, verificación de líneas eléctricas, coordinación de  </a:t>
                      </a:r>
                    </a:p>
                    <a:p>
                      <a:pPr marL="0" marR="0" indent="0" algn="just" defTabSz="914400" rtl="0" eaLnBrk="1" fontAlgn="auto" latinLnBrk="0" hangingPunct="1">
                        <a:lnSpc>
                          <a:spcPct val="100000"/>
                        </a:lnSpc>
                        <a:spcBef>
                          <a:spcPts val="0"/>
                        </a:spcBef>
                        <a:spcAft>
                          <a:spcPts val="0"/>
                        </a:spcAft>
                        <a:buClrTx/>
                        <a:buSzTx/>
                        <a:buFontTx/>
                        <a:buNone/>
                        <a:tabLst/>
                        <a:defRPr/>
                      </a:pPr>
                      <a:r>
                        <a:rPr lang="es-GT" sz="1200" b="0" kern="1200" dirty="0">
                          <a:solidFill>
                            <a:schemeClr val="tx1"/>
                          </a:solidFill>
                          <a:effectLst/>
                          <a:latin typeface="Arial" panose="020B0604020202020204" pitchFamily="34" charset="0"/>
                          <a:ea typeface="+mn-ea"/>
                          <a:cs typeface="Arial" panose="020B0604020202020204" pitchFamily="34" charset="0"/>
                        </a:rPr>
                        <a:t>     visita técnica para verificar el funcionamiento de las luces led del elevador, se realizó el abastecimiento de combustible a la planta eléctrica  </a:t>
                      </a:r>
                    </a:p>
                    <a:p>
                      <a:pPr marL="0" marR="0" indent="0" algn="just" defTabSz="914400" rtl="0" eaLnBrk="1" fontAlgn="auto" latinLnBrk="0" hangingPunct="1">
                        <a:lnSpc>
                          <a:spcPct val="100000"/>
                        </a:lnSpc>
                        <a:spcBef>
                          <a:spcPts val="0"/>
                        </a:spcBef>
                        <a:spcAft>
                          <a:spcPts val="0"/>
                        </a:spcAft>
                        <a:buClrTx/>
                        <a:buSzTx/>
                        <a:buFontTx/>
                        <a:buNone/>
                        <a:tabLst/>
                        <a:defRPr/>
                      </a:pPr>
                      <a:r>
                        <a:rPr lang="es-GT" sz="1200" b="0" kern="1200" dirty="0">
                          <a:solidFill>
                            <a:schemeClr val="tx1"/>
                          </a:solidFill>
                          <a:effectLst/>
                          <a:latin typeface="Arial" panose="020B0604020202020204" pitchFamily="34" charset="0"/>
                          <a:ea typeface="+mn-ea"/>
                          <a:cs typeface="Arial" panose="020B0604020202020204" pitchFamily="34" charset="0"/>
                        </a:rPr>
                        <a:t>     de emergencia que se encuentra en el sótano y el monitoreo constante de la infraestructura del edificio con el fin de mitigar cualquier  </a:t>
                      </a:r>
                    </a:p>
                    <a:p>
                      <a:pPr marL="0" marR="0" indent="0" algn="just" defTabSz="914400" rtl="0" eaLnBrk="1" fontAlgn="auto" latinLnBrk="0" hangingPunct="1">
                        <a:lnSpc>
                          <a:spcPct val="100000"/>
                        </a:lnSpc>
                        <a:spcBef>
                          <a:spcPts val="0"/>
                        </a:spcBef>
                        <a:spcAft>
                          <a:spcPts val="0"/>
                        </a:spcAft>
                        <a:buClrTx/>
                        <a:buSzTx/>
                        <a:buFontTx/>
                        <a:buNone/>
                        <a:tabLst/>
                        <a:defRPr/>
                      </a:pPr>
                      <a:r>
                        <a:rPr lang="es-GT" sz="1200" b="0" kern="1200" dirty="0">
                          <a:solidFill>
                            <a:schemeClr val="tx1"/>
                          </a:solidFill>
                          <a:effectLst/>
                          <a:latin typeface="Arial" panose="020B0604020202020204" pitchFamily="34" charset="0"/>
                          <a:ea typeface="+mn-ea"/>
                          <a:cs typeface="Arial" panose="020B0604020202020204" pitchFamily="34" charset="0"/>
                        </a:rPr>
                        <a:t>     riesgo.</a:t>
                      </a:r>
                      <a:endParaRPr lang="es-GT"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219563"/>
                  </a:ext>
                </a:extLst>
              </a:tr>
            </a:tbl>
          </a:graphicData>
        </a:graphic>
      </p:graphicFrame>
    </p:spTree>
    <p:extLst>
      <p:ext uri="{BB962C8B-B14F-4D97-AF65-F5344CB8AC3E}">
        <p14:creationId xmlns:p14="http://schemas.microsoft.com/office/powerpoint/2010/main" val="565254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4844739" y="3008245"/>
            <a:ext cx="7726850"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lang="es-GT" sz="4000" b="1" dirty="0">
                <a:solidFill>
                  <a:prstClr val="white"/>
                </a:solidFill>
                <a:cs typeface="Arial" panose="020B0604020202020204" pitchFamily="34" charset="0"/>
              </a:rPr>
              <a:t>CONCLUSIONES</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7774777" y="1761468"/>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T" sz="6600" b="1" kern="1200" dirty="0">
                <a:solidFill>
                  <a:schemeClr val="accent4">
                    <a:lumMod val="75000"/>
                  </a:schemeClr>
                </a:solidFill>
                <a:latin typeface="Arial" panose="020B0604020202020204" pitchFamily="34" charset="0"/>
                <a:ea typeface="+mn-ea"/>
                <a:cs typeface="Arial" panose="020B0604020202020204" pitchFamily="34" charset="0"/>
              </a:rPr>
              <a:t>4</a:t>
            </a:r>
            <a:endParaRPr kumimoji="0" lang="es-GT" sz="6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705760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784334" y="643681"/>
            <a:ext cx="7624361" cy="892552"/>
          </a:xfrm>
          <a:prstGeom prst="rect">
            <a:avLst/>
          </a:prstGeom>
          <a:noFill/>
        </p:spPr>
        <p:txBody>
          <a:bodyPr wrap="square" rtlCol="0">
            <a:spAutoFit/>
          </a:bodyPr>
          <a:lstStyle/>
          <a:p>
            <a:r>
              <a:rPr lang="es-GT" sz="2600" b="1" dirty="0">
                <a:latin typeface="Arial" panose="020B0604020202020204" pitchFamily="34" charset="0"/>
                <a:cs typeface="Arial" panose="020B0604020202020204" pitchFamily="34" charset="0"/>
              </a:rPr>
              <a:t>¿QUÉ TENDENCIA MUESTRA EL USO DE LOS RECURSOS PÚBLICOS?</a:t>
            </a:r>
            <a:endParaRPr kumimoji="0" lang="es-GT" sz="2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 name="Picture 2" descr="7 TENDENCIAS TECNOLÓGICAS PARA EL EL 2021 | MQA">
            <a:extLst>
              <a:ext uri="{FF2B5EF4-FFF2-40B4-BE49-F238E27FC236}">
                <a16:creationId xmlns:a16="http://schemas.microsoft.com/office/drawing/2014/main" id="{917C53C8-656A-4193-A96D-93181679B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81" y="78516"/>
            <a:ext cx="2044538" cy="153411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DEAA73D1-DDF2-4AA5-B496-AA7811569E2C}"/>
              </a:ext>
            </a:extLst>
          </p:cNvPr>
          <p:cNvSpPr txBox="1">
            <a:spLocks/>
          </p:cNvSpPr>
          <p:nvPr/>
        </p:nvSpPr>
        <p:spPr>
          <a:xfrm>
            <a:off x="7927760" y="1793546"/>
            <a:ext cx="3719742" cy="349442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419" sz="1800" b="0" dirty="0">
                <a:solidFill>
                  <a:schemeClr val="tx1"/>
                </a:solidFill>
                <a:latin typeface="Arial" panose="020B0604020202020204" pitchFamily="34" charset="0"/>
                <a:ea typeface="Montserrat"/>
                <a:cs typeface="Arial" panose="020B0604020202020204" pitchFamily="34" charset="0"/>
              </a:rPr>
              <a:t>Se espera continuar con la coordinación eficiente del Sistema Nacional de Inteligencia y la entrega oportuna de productos de inteligencia dirigidos al Presidente de la República y Consejo Nacional de Seguridad para la toma de decisiones en el ámbito de Seguridad.</a:t>
            </a:r>
          </a:p>
        </p:txBody>
      </p:sp>
      <p:sp>
        <p:nvSpPr>
          <p:cNvPr id="7" name="CuadroTexto 6">
            <a:extLst>
              <a:ext uri="{FF2B5EF4-FFF2-40B4-BE49-F238E27FC236}">
                <a16:creationId xmlns:a16="http://schemas.microsoft.com/office/drawing/2014/main" id="{59AD204D-F932-C418-4497-BEA06E88D2C8}"/>
              </a:ext>
            </a:extLst>
          </p:cNvPr>
          <p:cNvSpPr txBox="1"/>
          <p:nvPr/>
        </p:nvSpPr>
        <p:spPr>
          <a:xfrm>
            <a:off x="1784333" y="1777807"/>
            <a:ext cx="5619644" cy="3323987"/>
          </a:xfrm>
          <a:prstGeom prst="rect">
            <a:avLst/>
          </a:prstGeom>
          <a:noFill/>
        </p:spPr>
        <p:txBody>
          <a:bodyPr wrap="square" rtlCol="0">
            <a:spAutoFit/>
          </a:bodyPr>
          <a:lstStyle/>
          <a:p>
            <a:pPr algn="just">
              <a:lnSpc>
                <a:spcPct val="150000"/>
              </a:lnSpc>
            </a:pPr>
            <a:r>
              <a:rPr lang="es-419" dirty="0">
                <a:latin typeface="Arial" panose="020B0604020202020204" pitchFamily="34" charset="0"/>
                <a:cs typeface="Arial" panose="020B0604020202020204" pitchFamily="34" charset="0"/>
              </a:rPr>
              <a:t>Los datos obtenidos durante el periodo reportado permiten establecer que la ejecución del presupuesto se caracterizó principalmente por la mejora continua, realizando una serie de actividades de actualización en búsqueda de la eficiencia administrativa.</a:t>
            </a:r>
          </a:p>
          <a:p>
            <a:pPr algn="just">
              <a:lnSpc>
                <a:spcPct val="150000"/>
              </a:lnSpc>
            </a:pPr>
            <a:endParaRPr lang="es-419" dirty="0">
              <a:latin typeface="Arial" panose="020B0604020202020204" pitchFamily="34" charset="0"/>
              <a:cs typeface="Arial" panose="020B0604020202020204" pitchFamily="34" charset="0"/>
            </a:endParaRPr>
          </a:p>
          <a:p>
            <a:pPr algn="just">
              <a:lnSpc>
                <a:spcPct val="150000"/>
              </a:lnSpc>
            </a:pPr>
            <a:r>
              <a:rPr lang="es-419" dirty="0">
                <a:latin typeface="Arial" panose="020B0604020202020204" pitchFamily="34" charset="0"/>
                <a:cs typeface="Arial" panose="020B0604020202020204" pitchFamily="34" charset="0"/>
              </a:rPr>
              <a:t>El trabajo coordinado con el Sistema Nacional de Inteligencia se mantiene, lo que permite contar con una buena sinergia y mejores productos de inteligencia; dando cumplimiento al objetivo de la política de gobierno «Un Sistema de Inteligencia Reformado».</a:t>
            </a:r>
          </a:p>
        </p:txBody>
      </p:sp>
    </p:spTree>
    <p:extLst>
      <p:ext uri="{BB962C8B-B14F-4D97-AF65-F5344CB8AC3E}">
        <p14:creationId xmlns:p14="http://schemas.microsoft.com/office/powerpoint/2010/main" val="2756736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482929" y="661436"/>
            <a:ext cx="10062526" cy="461665"/>
          </a:xfrm>
          <a:prstGeom prst="rect">
            <a:avLst/>
          </a:prstGeom>
          <a:noFill/>
        </p:spPr>
        <p:txBody>
          <a:bodyPr wrap="square" rtlCol="0">
            <a:spAutoFit/>
          </a:bodyPr>
          <a:lstStyle/>
          <a:p>
            <a:r>
              <a:rPr lang="es-GT" sz="2400" dirty="0">
                <a:latin typeface="Arial" panose="020B0604020202020204" pitchFamily="34" charset="0"/>
                <a:cs typeface="Arial" panose="020B0604020202020204" pitchFamily="34" charset="0"/>
              </a:rPr>
              <a:t>¿</a:t>
            </a:r>
            <a:r>
              <a:rPr lang="es-GT" sz="2400" b="1" dirty="0">
                <a:latin typeface="Arial" panose="020B0604020202020204" pitchFamily="34" charset="0"/>
                <a:cs typeface="Arial" panose="020B0604020202020204" pitchFamily="34" charset="0"/>
              </a:rPr>
              <a:t>QUÉ RESULTADOS SE OBTUVIERON EN EL MARCO DE LA PGG?</a:t>
            </a:r>
            <a:endParaRPr lang="es-GT" sz="24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Picture 6" descr="Noticias de Canción de Abril - TuneCore">
            <a:extLst>
              <a:ext uri="{FF2B5EF4-FFF2-40B4-BE49-F238E27FC236}">
                <a16:creationId xmlns:a16="http://schemas.microsoft.com/office/drawing/2014/main" id="{2AE6E717-3690-46C5-B7B7-D7B8A6837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64" y="154334"/>
            <a:ext cx="1482929" cy="1475868"/>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5E8B0F1A-A722-4908-B2B0-28943B911639}"/>
              </a:ext>
            </a:extLst>
          </p:cNvPr>
          <p:cNvSpPr txBox="1">
            <a:spLocks/>
          </p:cNvSpPr>
          <p:nvPr/>
        </p:nvSpPr>
        <p:spPr>
          <a:xfrm>
            <a:off x="7964905" y="1780388"/>
            <a:ext cx="3838074"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MX" sz="1800" b="0" dirty="0">
                <a:solidFill>
                  <a:schemeClr val="tx1"/>
                </a:solidFill>
                <a:latin typeface="Arial" panose="020B0604020202020204" pitchFamily="34" charset="0"/>
                <a:cs typeface="Arial" panose="020B0604020202020204" pitchFamily="34" charset="0"/>
              </a:rPr>
              <a:t>Se contribuyó con el pilar de Gobernabilidad y Seguridad en Desarrollo, alcanzando un </a:t>
            </a:r>
            <a:r>
              <a:rPr lang="es-MX" sz="2800" dirty="0">
                <a:solidFill>
                  <a:srgbClr val="0070C0"/>
                </a:solidFill>
                <a:latin typeface="Arial" panose="020B0604020202020204" pitchFamily="34" charset="0"/>
                <a:cs typeface="Arial" panose="020B0604020202020204" pitchFamily="34" charset="0"/>
              </a:rPr>
              <a:t>100%</a:t>
            </a:r>
            <a:r>
              <a:rPr lang="es-MX" sz="1800" b="0" dirty="0">
                <a:solidFill>
                  <a:schemeClr val="tx1"/>
                </a:solidFill>
                <a:latin typeface="Arial" panose="020B0604020202020204" pitchFamily="34" charset="0"/>
                <a:cs typeface="Arial" panose="020B0604020202020204" pitchFamily="34" charset="0"/>
              </a:rPr>
              <a:t> de avance a la meta Sistema de Inteligencia Reformado al finalizar la gestión 2023.</a:t>
            </a:r>
          </a:p>
        </p:txBody>
      </p:sp>
      <p:sp>
        <p:nvSpPr>
          <p:cNvPr id="6" name="CuadroTexto 5">
            <a:extLst>
              <a:ext uri="{FF2B5EF4-FFF2-40B4-BE49-F238E27FC236}">
                <a16:creationId xmlns:a16="http://schemas.microsoft.com/office/drawing/2014/main" id="{59AD204D-F932-C418-4497-BEA06E88D2C8}"/>
              </a:ext>
            </a:extLst>
          </p:cNvPr>
          <p:cNvSpPr txBox="1"/>
          <p:nvPr/>
        </p:nvSpPr>
        <p:spPr>
          <a:xfrm>
            <a:off x="1589024" y="1521965"/>
            <a:ext cx="6120134" cy="3323987"/>
          </a:xfrm>
          <a:prstGeom prst="rect">
            <a:avLst/>
          </a:prstGeom>
          <a:noFill/>
        </p:spPr>
        <p:txBody>
          <a:bodyPr wrap="square" rtlCol="0">
            <a:spAutoFit/>
          </a:bodyPr>
          <a:lstStyle/>
          <a:p>
            <a:pPr algn="just">
              <a:lnSpc>
                <a:spcPct val="150000"/>
              </a:lnSpc>
            </a:pPr>
            <a:r>
              <a:rPr lang="es-419" dirty="0">
                <a:latin typeface="Arial" panose="020B0604020202020204" pitchFamily="34" charset="0"/>
                <a:cs typeface="Arial" panose="020B0604020202020204" pitchFamily="34" charset="0"/>
              </a:rPr>
              <a:t>La Política General de Gobierno (PGG) es el plan de acción del Gobierno de Guatemala, en donde se plasman los objetivos estratégicos y los lineamientos de las Políticas Públicas.</a:t>
            </a:r>
          </a:p>
          <a:p>
            <a:pPr algn="just">
              <a:lnSpc>
                <a:spcPct val="150000"/>
              </a:lnSpc>
            </a:pPr>
            <a:endParaRPr lang="es-419" dirty="0">
              <a:latin typeface="Arial" panose="020B0604020202020204" pitchFamily="34" charset="0"/>
              <a:cs typeface="Arial" panose="020B0604020202020204" pitchFamily="34" charset="0"/>
            </a:endParaRPr>
          </a:p>
          <a:p>
            <a:pPr algn="just">
              <a:lnSpc>
                <a:spcPct val="150000"/>
              </a:lnSpc>
            </a:pPr>
            <a:r>
              <a:rPr lang="es-419" dirty="0">
                <a:latin typeface="Arial" panose="020B0604020202020204" pitchFamily="34" charset="0"/>
                <a:cs typeface="Arial" panose="020B0604020202020204" pitchFamily="34" charset="0"/>
              </a:rPr>
              <a:t>La Secretaría de Inteligencia Estratégica del Estado, durante el tercer cuatrimestre reportado, colaboró con el cumplimiento de la Política General de Gobierno mediante la cantidad de informes entregados, relacionados con el monitoreo de riesgos, amenazas y vulnerabilidades que atenten contra la Seguridad de la Nación y la coordinación del Sistema Nacional de Seguridad.</a:t>
            </a:r>
          </a:p>
        </p:txBody>
      </p:sp>
    </p:spTree>
    <p:extLst>
      <p:ext uri="{BB962C8B-B14F-4D97-AF65-F5344CB8AC3E}">
        <p14:creationId xmlns:p14="http://schemas.microsoft.com/office/powerpoint/2010/main" val="926661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372486" y="433499"/>
            <a:ext cx="9764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¿QUÉ MEDIDAS DE TRANSPARENCIA SE HAN APLICADO?</a:t>
            </a:r>
            <a:endParaRPr kumimoji="0" lang="es-GT" sz="24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sym typeface="Arial"/>
            </a:endParaRPr>
          </a:p>
        </p:txBody>
      </p:sp>
      <p:pic>
        <p:nvPicPr>
          <p:cNvPr id="10" name="Picture 10" descr="Iconos de Transparencia - 450 iconos vectoriales gratis">
            <a:extLst>
              <a:ext uri="{FF2B5EF4-FFF2-40B4-BE49-F238E27FC236}">
                <a16:creationId xmlns:a16="http://schemas.microsoft.com/office/drawing/2014/main" id="{0EC9FEFC-AF84-476E-99DE-70CA9EAB0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46" y="295389"/>
            <a:ext cx="1199550" cy="1199551"/>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287F020-107D-43A2-A49F-135EA05E54D3}"/>
              </a:ext>
            </a:extLst>
          </p:cNvPr>
          <p:cNvSpPr txBox="1">
            <a:spLocks/>
          </p:cNvSpPr>
          <p:nvPr/>
        </p:nvSpPr>
        <p:spPr>
          <a:xfrm>
            <a:off x="8434137" y="1895113"/>
            <a:ext cx="3466173"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solidFill>
                  <a:schemeClr val="tx1"/>
                </a:solidFill>
                <a:latin typeface="Arial" panose="020B0604020202020204" pitchFamily="34" charset="0"/>
                <a:cs typeface="Arial" panose="020B0604020202020204" pitchFamily="34" charset="0"/>
              </a:rPr>
              <a:t>Se tiene previsto aplicar nuevas medidas de transparencia para el año 2024, las cuales consisten en la elaboración de indicadores que provean de insumos para la eficiencia de la planificación y ejecución financiera de la Secretaría.</a:t>
            </a:r>
          </a:p>
        </p:txBody>
      </p:sp>
      <p:sp>
        <p:nvSpPr>
          <p:cNvPr id="7" name="CuadroTexto 6">
            <a:extLst>
              <a:ext uri="{FF2B5EF4-FFF2-40B4-BE49-F238E27FC236}">
                <a16:creationId xmlns:a16="http://schemas.microsoft.com/office/drawing/2014/main" id="{59AD204D-F932-C418-4497-BEA06E88D2C8}"/>
              </a:ext>
            </a:extLst>
          </p:cNvPr>
          <p:cNvSpPr txBox="1"/>
          <p:nvPr/>
        </p:nvSpPr>
        <p:spPr>
          <a:xfrm>
            <a:off x="1487896" y="1027111"/>
            <a:ext cx="6786092" cy="5609228"/>
          </a:xfrm>
          <a:prstGeom prst="rect">
            <a:avLst/>
          </a:prstGeom>
          <a:noFill/>
        </p:spPr>
        <p:txBody>
          <a:bodyPr wrap="square" rtlCol="0">
            <a:spAutoFit/>
          </a:bodyPr>
          <a:lstStyle/>
          <a:p>
            <a:pPr algn="just">
              <a:lnSpc>
                <a:spcPct val="150000"/>
              </a:lnSpc>
            </a:pPr>
            <a:r>
              <a:rPr lang="es-419" dirty="0">
                <a:latin typeface="Arial" panose="020B0604020202020204" pitchFamily="34" charset="0"/>
                <a:cs typeface="Arial" panose="020B0604020202020204" pitchFamily="34" charset="0"/>
              </a:rPr>
              <a:t>Para garantizar el uso adecuado del dinero público y el avance en el cumplimiento de los objetivos de Estado, la Secretaría de Inteligencia Estratégica del Estado ha adoptado como medidas de transparencia: </a:t>
            </a:r>
          </a:p>
          <a:p>
            <a:pPr algn="just">
              <a:lnSpc>
                <a:spcPct val="150000"/>
              </a:lnSpc>
            </a:pPr>
            <a:endParaRPr lang="es-419" dirty="0">
              <a:solidFill>
                <a:schemeClr val="tx1"/>
              </a:solidFill>
              <a:latin typeface="Arial" panose="020B0604020202020204" pitchFamily="34" charset="0"/>
              <a:cs typeface="Arial" panose="020B0604020202020204" pitchFamily="34" charset="0"/>
            </a:endParaRPr>
          </a:p>
          <a:p>
            <a:pPr marL="228600" indent="-228600" algn="just">
              <a:lnSpc>
                <a:spcPct val="150000"/>
              </a:lnSpc>
              <a:buAutoNum type="alphaLcParenR"/>
            </a:pPr>
            <a:r>
              <a:rPr lang="es-419" dirty="0">
                <a:solidFill>
                  <a:schemeClr val="tx1"/>
                </a:solidFill>
                <a:latin typeface="Arial" panose="020B0604020202020204" pitchFamily="34" charset="0"/>
                <a:cs typeface="Arial" panose="020B0604020202020204" pitchFamily="34" charset="0"/>
              </a:rPr>
              <a:t>Realización de informe de monitoreo y evaluación de riesgos de las diferentes unidades  de la Secretaría de Inteligencia Estratégica del Estado para dar seguimiento al cumplimiento de las Normas Generales y Técnicas de Control Interno Gubernamental</a:t>
            </a:r>
            <a:r>
              <a:rPr lang="es-419" dirty="0" smtClean="0">
                <a:solidFill>
                  <a:schemeClr val="tx1"/>
                </a:solidFill>
                <a:latin typeface="Arial" panose="020B0604020202020204" pitchFamily="34" charset="0"/>
                <a:cs typeface="Arial" panose="020B0604020202020204" pitchFamily="34" charset="0"/>
              </a:rPr>
              <a:t>;</a:t>
            </a:r>
          </a:p>
          <a:p>
            <a:pPr algn="just">
              <a:lnSpc>
                <a:spcPct val="150000"/>
              </a:lnSpc>
            </a:pPr>
            <a:endParaRPr lang="es-419" sz="500" dirty="0">
              <a:solidFill>
                <a:schemeClr val="tx1"/>
              </a:solidFill>
              <a:latin typeface="Arial" panose="020B0604020202020204" pitchFamily="34" charset="0"/>
              <a:cs typeface="Arial" panose="020B0604020202020204" pitchFamily="34" charset="0"/>
            </a:endParaRPr>
          </a:p>
          <a:p>
            <a:pPr marL="228600" indent="-228600" algn="just">
              <a:lnSpc>
                <a:spcPct val="150000"/>
              </a:lnSpc>
              <a:buAutoNum type="alphaLcParenR"/>
            </a:pPr>
            <a:r>
              <a:rPr lang="es-419" dirty="0">
                <a:solidFill>
                  <a:schemeClr val="tx1"/>
                </a:solidFill>
                <a:latin typeface="Arial" panose="020B0604020202020204" pitchFamily="34" charset="0"/>
                <a:cs typeface="Arial" panose="020B0604020202020204" pitchFamily="34" charset="0"/>
              </a:rPr>
              <a:t>Oportuna respuesta a solicitudes de Información Pública emitidas por la ciudadanía</a:t>
            </a:r>
            <a:r>
              <a:rPr lang="es-419" dirty="0" smtClean="0">
                <a:solidFill>
                  <a:schemeClr val="tx1"/>
                </a:solidFill>
                <a:latin typeface="Arial" panose="020B0604020202020204" pitchFamily="34" charset="0"/>
                <a:cs typeface="Arial" panose="020B0604020202020204" pitchFamily="34" charset="0"/>
              </a:rPr>
              <a:t>;</a:t>
            </a:r>
          </a:p>
          <a:p>
            <a:pPr algn="just">
              <a:lnSpc>
                <a:spcPct val="150000"/>
              </a:lnSpc>
            </a:pPr>
            <a:endParaRPr lang="es-419" sz="500" dirty="0">
              <a:solidFill>
                <a:schemeClr val="tx1"/>
              </a:solidFill>
              <a:latin typeface="Arial" panose="020B0604020202020204" pitchFamily="34" charset="0"/>
              <a:cs typeface="Arial" panose="020B0604020202020204" pitchFamily="34" charset="0"/>
            </a:endParaRPr>
          </a:p>
          <a:p>
            <a:pPr marL="228600" indent="-228600" algn="just">
              <a:lnSpc>
                <a:spcPct val="150000"/>
              </a:lnSpc>
              <a:buAutoNum type="alphaLcParenR"/>
            </a:pPr>
            <a:r>
              <a:rPr lang="es-419" dirty="0">
                <a:solidFill>
                  <a:schemeClr val="tx1"/>
                </a:solidFill>
                <a:latin typeface="Arial" panose="020B0604020202020204" pitchFamily="34" charset="0"/>
                <a:cs typeface="Arial" panose="020B0604020202020204" pitchFamily="34" charset="0"/>
              </a:rPr>
              <a:t>Participación y elaboración de informes requeridos en el marco de la Transición de Gobierno 2023-2024</a:t>
            </a:r>
            <a:r>
              <a:rPr lang="es-419" dirty="0" smtClean="0">
                <a:solidFill>
                  <a:schemeClr val="tx1"/>
                </a:solidFill>
                <a:latin typeface="Arial" panose="020B0604020202020204" pitchFamily="34" charset="0"/>
                <a:cs typeface="Arial" panose="020B0604020202020204" pitchFamily="34" charset="0"/>
              </a:rPr>
              <a:t>.</a:t>
            </a:r>
          </a:p>
          <a:p>
            <a:pPr algn="just">
              <a:lnSpc>
                <a:spcPct val="150000"/>
              </a:lnSpc>
            </a:pPr>
            <a:endParaRPr lang="es-419" sz="500" dirty="0">
              <a:solidFill>
                <a:schemeClr val="tx1"/>
              </a:solidFill>
              <a:latin typeface="Arial" panose="020B0604020202020204" pitchFamily="34" charset="0"/>
              <a:cs typeface="Arial" panose="020B0604020202020204" pitchFamily="34" charset="0"/>
            </a:endParaRPr>
          </a:p>
          <a:p>
            <a:pPr marL="228600" indent="-228600" algn="just">
              <a:lnSpc>
                <a:spcPct val="150000"/>
              </a:lnSpc>
              <a:buAutoNum type="alphaLcParenR"/>
            </a:pPr>
            <a:r>
              <a:rPr lang="es-419" dirty="0">
                <a:solidFill>
                  <a:schemeClr val="tx1"/>
                </a:solidFill>
                <a:latin typeface="Arial" panose="020B0604020202020204" pitchFamily="34" charset="0"/>
                <a:cs typeface="Arial" panose="020B0604020202020204" pitchFamily="34" charset="0"/>
              </a:rPr>
              <a:t>Implementación de Tableros de Rendición de Cuentas mensuales</a:t>
            </a:r>
            <a:r>
              <a:rPr lang="es-419" dirty="0" smtClean="0">
                <a:solidFill>
                  <a:schemeClr val="tx1"/>
                </a:solidFill>
                <a:latin typeface="Arial" panose="020B0604020202020204" pitchFamily="34" charset="0"/>
                <a:cs typeface="Arial" panose="020B0604020202020204" pitchFamily="34" charset="0"/>
              </a:rPr>
              <a:t>.</a:t>
            </a:r>
          </a:p>
          <a:p>
            <a:pPr algn="just">
              <a:lnSpc>
                <a:spcPct val="150000"/>
              </a:lnSpc>
            </a:pPr>
            <a:endParaRPr lang="es-419" sz="500" dirty="0">
              <a:solidFill>
                <a:schemeClr val="tx1"/>
              </a:solidFill>
              <a:latin typeface="Arial" panose="020B0604020202020204" pitchFamily="34" charset="0"/>
              <a:cs typeface="Arial" panose="020B0604020202020204" pitchFamily="34" charset="0"/>
            </a:endParaRPr>
          </a:p>
          <a:p>
            <a:pPr marL="228600" indent="-228600" algn="just">
              <a:lnSpc>
                <a:spcPct val="150000"/>
              </a:lnSpc>
              <a:buAutoNum type="alphaLcParenR"/>
            </a:pPr>
            <a:r>
              <a:rPr lang="es-419" dirty="0">
                <a:solidFill>
                  <a:schemeClr val="tx1"/>
                </a:solidFill>
                <a:latin typeface="Arial" panose="020B0604020202020204" pitchFamily="34" charset="0"/>
                <a:cs typeface="Arial" panose="020B0604020202020204" pitchFamily="34" charset="0"/>
              </a:rPr>
              <a:t>Rendición de cuentas del avance de metas físicas y financieras solicitados por SEGEPLAN y la Comisión Presidencial contra la Corrupción.</a:t>
            </a:r>
          </a:p>
        </p:txBody>
      </p:sp>
    </p:spTree>
    <p:extLst>
      <p:ext uri="{BB962C8B-B14F-4D97-AF65-F5344CB8AC3E}">
        <p14:creationId xmlns:p14="http://schemas.microsoft.com/office/powerpoint/2010/main" val="112720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n 3" descr="iconos-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567" y="943254"/>
            <a:ext cx="1462595" cy="146259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 de texto 2"/>
          <p:cNvSpPr txBox="1">
            <a:spLocks noChangeArrowheads="1"/>
          </p:cNvSpPr>
          <p:nvPr/>
        </p:nvSpPr>
        <p:spPr bwMode="auto">
          <a:xfrm>
            <a:off x="3315437" y="1186273"/>
            <a:ext cx="680510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MISIÓN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GT" altLang="es-G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Somos la institución civil responsable de producir inteligencia estratégica, para identificar y prevenir riesgos, amenazas y vulnerabilidades que afecten la consecución de los objetivos nacionales.</a:t>
            </a:r>
            <a:endParaRPr kumimoji="0" lang="es-GT" altLang="es-GT"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 Box 1"/>
          <p:cNvSpPr txBox="1">
            <a:spLocks noChangeArrowheads="1"/>
          </p:cNvSpPr>
          <p:nvPr/>
        </p:nvSpPr>
        <p:spPr bwMode="auto">
          <a:xfrm>
            <a:off x="3315436" y="3524365"/>
            <a:ext cx="6805107"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VISIÓN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GT" altLang="es-GT"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GT" altLang="es-GT"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Ser la institución de inteligencia estratégica confiable e innovadora, integrada por personal especializado, reconocida a nivel nacional y con incidencia regional.</a:t>
            </a:r>
            <a:endParaRPr kumimoji="0" lang="es-GT" altLang="es-GT"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es-GT"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7" name="Imagen 5" descr="pilar estado responsable-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9763" y="3195961"/>
            <a:ext cx="1438183" cy="143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3002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1951366" y="661436"/>
            <a:ext cx="94210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¿QUÉ </a:t>
            </a:r>
            <a:r>
              <a:rPr lang="es-GT" sz="2200" b="1" dirty="0">
                <a:latin typeface="Arial" panose="020B0604020202020204" pitchFamily="34" charset="0"/>
                <a:cs typeface="Arial" panose="020B0604020202020204" pitchFamily="34" charset="0"/>
              </a:rPr>
              <a:t>DESAFÍOS INSTITUCIONALES SE ESPERAN</a:t>
            </a:r>
            <a:r>
              <a:rPr kumimoji="0" lang="es-GT" sz="2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es-GT" sz="22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sym typeface="Arial"/>
            </a:endParaRPr>
          </a:p>
        </p:txBody>
      </p:sp>
      <p:pic>
        <p:nvPicPr>
          <p:cNvPr id="7" name="Picture 2" descr="Icono-Comprensión-Desafio Neurolectura | Desafío Neurolectura">
            <a:extLst>
              <a:ext uri="{FF2B5EF4-FFF2-40B4-BE49-F238E27FC236}">
                <a16:creationId xmlns:a16="http://schemas.microsoft.com/office/drawing/2014/main" id="{7E54CCD3-45BB-424D-B5B5-A885179A9D35}"/>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154406"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1198B853-CC04-437D-8CE1-6C7971382562}"/>
              </a:ext>
            </a:extLst>
          </p:cNvPr>
          <p:cNvSpPr txBox="1">
            <a:spLocks/>
          </p:cNvSpPr>
          <p:nvPr/>
        </p:nvSpPr>
        <p:spPr>
          <a:xfrm>
            <a:off x="8025414" y="1041217"/>
            <a:ext cx="3738931" cy="352152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solidFill>
                  <a:schemeClr val="tx1"/>
                </a:solidFill>
                <a:latin typeface="Arial" panose="020B0604020202020204" pitchFamily="34" charset="0"/>
                <a:cs typeface="Arial" panose="020B0604020202020204" pitchFamily="34" charset="0"/>
              </a:rPr>
              <a:t/>
            </a:r>
            <a:br>
              <a:rPr lang="es-GT" sz="1800" b="0" dirty="0">
                <a:solidFill>
                  <a:schemeClr val="tx1"/>
                </a:solidFill>
                <a:latin typeface="Arial" panose="020B0604020202020204" pitchFamily="34" charset="0"/>
                <a:cs typeface="Arial" panose="020B0604020202020204" pitchFamily="34" charset="0"/>
              </a:rPr>
            </a:br>
            <a:r>
              <a:rPr lang="es-419" sz="2200" b="0" dirty="0">
                <a:solidFill>
                  <a:schemeClr val="tx1"/>
                </a:solidFill>
                <a:latin typeface="Arial" panose="020B0604020202020204" pitchFamily="34" charset="0"/>
                <a:cs typeface="Arial" panose="020B0604020202020204" pitchFamily="34" charset="0"/>
              </a:rPr>
              <a:t>Las acciones inmediatas consisten en hacer incidencia para la continuidad y cumplimiento de políticas, planes y </a:t>
            </a:r>
            <a:r>
              <a:rPr lang="es-419" sz="2200" b="0" dirty="0">
                <a:solidFill>
                  <a:schemeClr val="tx1"/>
                </a:solidFill>
                <a:latin typeface="Arial" panose="020B0604020202020204" pitchFamily="34" charset="0"/>
                <a:ea typeface="Montserrat"/>
                <a:cs typeface="Arial" panose="020B0604020202020204" pitchFamily="34" charset="0"/>
              </a:rPr>
              <a:t> protocolos que responden al fortalecimiento y coordinación del Ámbito de Inteligencia de Estado.</a:t>
            </a:r>
            <a:endParaRPr lang="es-419" sz="2700" b="0" dirty="0">
              <a:solidFill>
                <a:schemeClr val="tx1"/>
              </a:solidFill>
              <a:latin typeface="Arial" panose="020B0604020202020204" pitchFamily="34" charset="0"/>
              <a:ea typeface="Montserrat"/>
              <a:cs typeface="Arial" panose="020B0604020202020204" pitchFamily="34" charset="0"/>
            </a:endParaRPr>
          </a:p>
        </p:txBody>
      </p:sp>
      <p:sp>
        <p:nvSpPr>
          <p:cNvPr id="6" name="CuadroTexto 5">
            <a:extLst>
              <a:ext uri="{FF2B5EF4-FFF2-40B4-BE49-F238E27FC236}">
                <a16:creationId xmlns:a16="http://schemas.microsoft.com/office/drawing/2014/main" id="{27865904-F194-203A-6553-813C1280A0C7}"/>
              </a:ext>
            </a:extLst>
          </p:cNvPr>
          <p:cNvSpPr txBox="1"/>
          <p:nvPr/>
        </p:nvSpPr>
        <p:spPr>
          <a:xfrm>
            <a:off x="1951366" y="1570321"/>
            <a:ext cx="5141892" cy="3785652"/>
          </a:xfrm>
          <a:prstGeom prst="rect">
            <a:avLst/>
          </a:prstGeom>
          <a:noFill/>
        </p:spPr>
        <p:txBody>
          <a:bodyPr wrap="square" rtlCol="0">
            <a:spAutoFit/>
          </a:bodyPr>
          <a:lstStyle/>
          <a:p>
            <a:pPr algn="just">
              <a:lnSpc>
                <a:spcPct val="150000"/>
              </a:lnSpc>
            </a:pPr>
            <a:r>
              <a:rPr lang="es-419" dirty="0">
                <a:solidFill>
                  <a:schemeClr val="tx1"/>
                </a:solidFill>
                <a:latin typeface="Arial" panose="020B0604020202020204" pitchFamily="34" charset="0"/>
                <a:cs typeface="Arial" panose="020B0604020202020204" pitchFamily="34" charset="0"/>
              </a:rPr>
              <a:t>Los principales desafíos de la Secretaría de Inteligencia Estratégica del Estado es continuar con el fortalecimiento de  los lazos de coordinación y cooperación con el Sistema Nacional de Inteligencia; así como las agencias homólogas internacionales. Así como el fortalecimiento administrativo y financiero propuesto para la profesionalización y Sistema de Carrera.</a:t>
            </a:r>
          </a:p>
          <a:p>
            <a:pPr algn="just">
              <a:lnSpc>
                <a:spcPct val="150000"/>
              </a:lnSpc>
            </a:pPr>
            <a:endParaRPr lang="es-MX" dirty="0">
              <a:solidFill>
                <a:schemeClr val="tx1"/>
              </a:solidFill>
              <a:latin typeface="Arial" panose="020B0604020202020204" pitchFamily="34" charset="0"/>
              <a:cs typeface="Arial" panose="020B0604020202020204" pitchFamily="34" charset="0"/>
            </a:endParaRPr>
          </a:p>
          <a:p>
            <a:pPr algn="just">
              <a:lnSpc>
                <a:spcPct val="150000"/>
              </a:lnSpc>
            </a:pPr>
            <a:endParaRPr lang="es-MX" dirty="0">
              <a:solidFill>
                <a:schemeClr val="tx1"/>
              </a:solidFill>
              <a:latin typeface="Arial" panose="020B0604020202020204" pitchFamily="34" charset="0"/>
              <a:cs typeface="Arial" panose="020B0604020202020204" pitchFamily="34" charset="0"/>
            </a:endParaRPr>
          </a:p>
          <a:p>
            <a:pPr>
              <a:lnSpc>
                <a:spcPct val="150000"/>
              </a:lnSpc>
            </a:pPr>
            <a:endParaRPr lang="es-MX" sz="1200" dirty="0">
              <a:solidFill>
                <a:srgbClr val="001E6C"/>
              </a:solidFill>
              <a:latin typeface="Arial" panose="020B0604020202020204" pitchFamily="34" charset="0"/>
              <a:cs typeface="Arial" panose="020B0604020202020204" pitchFamily="34" charset="0"/>
            </a:endParaRPr>
          </a:p>
          <a:p>
            <a:pPr>
              <a:lnSpc>
                <a:spcPct val="150000"/>
              </a:lnSpc>
            </a:pPr>
            <a:endParaRPr lang="es-MX" sz="1100" dirty="0">
              <a:latin typeface="Montserrat" pitchFamily="2" charset="77"/>
            </a:endParaRPr>
          </a:p>
          <a:p>
            <a:pPr>
              <a:lnSpc>
                <a:spcPct val="150000"/>
              </a:lnSpc>
            </a:pPr>
            <a:endParaRPr lang="es-419" sz="1100" dirty="0">
              <a:latin typeface="Montserrat" pitchFamily="2" charset="77"/>
            </a:endParaRPr>
          </a:p>
        </p:txBody>
      </p:sp>
    </p:spTree>
    <p:extLst>
      <p:ext uri="{BB962C8B-B14F-4D97-AF65-F5344CB8AC3E}">
        <p14:creationId xmlns:p14="http://schemas.microsoft.com/office/powerpoint/2010/main" val="1889281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42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Google Shape;90;p2"/>
          <p:cNvSpPr txBox="1"/>
          <p:nvPr/>
        </p:nvSpPr>
        <p:spPr>
          <a:xfrm>
            <a:off x="1751829" y="598754"/>
            <a:ext cx="410536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b="1" i="0" u="none" strike="noStrike" cap="none" dirty="0">
                <a:solidFill>
                  <a:schemeClr val="tx1"/>
                </a:solidFill>
                <a:latin typeface="Arial" panose="020B0604020202020204" pitchFamily="34" charset="0"/>
                <a:ea typeface="Bebas Neue"/>
                <a:cs typeface="Arial" panose="020B0604020202020204" pitchFamily="34" charset="0"/>
                <a:sym typeface="Bebas Neue"/>
              </a:rPr>
              <a:t>OBJETIVOS</a:t>
            </a:r>
            <a:endParaRPr lang="es-GT" sz="1200" b="1" dirty="0">
              <a:solidFill>
                <a:schemeClr val="tx1"/>
              </a:solidFill>
              <a:latin typeface="Arial" panose="020B0604020202020204" pitchFamily="34" charset="0"/>
              <a:cs typeface="Arial" panose="020B0604020202020204" pitchFamily="34" charset="0"/>
            </a:endParaRPr>
          </a:p>
        </p:txBody>
      </p:sp>
      <p:pic>
        <p:nvPicPr>
          <p:cNvPr id="9" name="Imagen 6" descr="iconos-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16" y="433370"/>
            <a:ext cx="900113" cy="9001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1784333" y="1333483"/>
            <a:ext cx="8993157" cy="3482043"/>
          </a:xfrm>
          <a:prstGeom prst="rect">
            <a:avLst/>
          </a:prstGeom>
        </p:spPr>
        <p:txBody>
          <a:bodyPr wrap="square">
            <a:spAutoFit/>
          </a:bodyPr>
          <a:lstStyle/>
          <a:p>
            <a:pPr>
              <a:lnSpc>
                <a:spcPct val="115000"/>
              </a:lnSpc>
              <a:spcBef>
                <a:spcPts val="200"/>
              </a:spcBef>
            </a:pPr>
            <a:r>
              <a:rPr lang="es-GT" b="1" dirty="0">
                <a:solidFill>
                  <a:srgbClr val="767171"/>
                </a:solidFill>
                <a:latin typeface="Arial" panose="020B0604020202020204" pitchFamily="34" charset="0"/>
                <a:ea typeface="Times New Roman" panose="02020603050405020304" pitchFamily="18" charset="0"/>
                <a:cs typeface="Arial" panose="020B0604020202020204" pitchFamily="34" charset="0"/>
              </a:rPr>
              <a:t>Producción de Inteligencia</a:t>
            </a:r>
          </a:p>
          <a:p>
            <a:pPr>
              <a:lnSpc>
                <a:spcPct val="115000"/>
              </a:lnSpc>
              <a:spcBef>
                <a:spcPts val="200"/>
              </a:spcBef>
            </a:pPr>
            <a:endParaRPr lang="es-GT" b="1" dirty="0">
              <a:solidFill>
                <a:srgbClr val="80808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Producir inteligencia que cumpla con las expectativas de los usuarios.</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Respaldar la toma de decisiones de alto nivel, con informes de inteligencia generados por la Secretaría de Inteligencia Estratégica del Estado.</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Prevenir de forma estratégica riesgos y amenazas a la Seguridad de la Nación, mediante la generación de productos de inteligencia útiles y oportunos. </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Alcanzar el reconocimiento por parte de la población y usuarios, en cuanto al servicio de inteligencia estratégica y su importancia para la Seguridad de la Nación. </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Coordinar efectivamente el Sistema Nacional de Inteligencia para la producción de inteligencia de Estado. </a:t>
            </a:r>
          </a:p>
          <a:p>
            <a:pPr marL="342900" lvl="0" indent="-342900" algn="just">
              <a:lnSpc>
                <a:spcPct val="150000"/>
              </a:lnSpc>
              <a:spcAft>
                <a:spcPts val="800"/>
              </a:spcAft>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Lograr la eficiencia en las operaciones administrativas.</a:t>
            </a:r>
          </a:p>
        </p:txBody>
      </p:sp>
    </p:spTree>
    <p:extLst>
      <p:ext uri="{BB962C8B-B14F-4D97-AF65-F5344CB8AC3E}">
        <p14:creationId xmlns:p14="http://schemas.microsoft.com/office/powerpoint/2010/main" val="1394077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90;p2"/>
          <p:cNvSpPr txBox="1"/>
          <p:nvPr/>
        </p:nvSpPr>
        <p:spPr>
          <a:xfrm>
            <a:off x="1784333" y="532280"/>
            <a:ext cx="410536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b="1" i="0" u="none" strike="noStrike" cap="none" dirty="0">
                <a:solidFill>
                  <a:schemeClr val="tx1"/>
                </a:solidFill>
                <a:latin typeface="Arial" panose="020B0604020202020204" pitchFamily="34" charset="0"/>
                <a:ea typeface="Bebas Neue"/>
                <a:cs typeface="Arial" panose="020B0604020202020204" pitchFamily="34" charset="0"/>
                <a:sym typeface="Bebas Neue"/>
              </a:rPr>
              <a:t>OBJETIVOS</a:t>
            </a:r>
            <a:endParaRPr lang="es-GT" b="1" dirty="0">
              <a:solidFill>
                <a:schemeClr val="tx1"/>
              </a:solidFill>
              <a:latin typeface="Arial" panose="020B0604020202020204" pitchFamily="34" charset="0"/>
              <a:cs typeface="Arial" panose="020B0604020202020204" pitchFamily="34" charset="0"/>
            </a:endParaRPr>
          </a:p>
        </p:txBody>
      </p:sp>
      <p:pic>
        <p:nvPicPr>
          <p:cNvPr id="5" name="Imagen 6" descr="iconos-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057" y="366684"/>
            <a:ext cx="900113" cy="90011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784333" y="1199280"/>
            <a:ext cx="9135201" cy="4924425"/>
          </a:xfrm>
          <a:prstGeom prst="rect">
            <a:avLst/>
          </a:prstGeom>
        </p:spPr>
        <p:txBody>
          <a:bodyPr wrap="square">
            <a:spAutoFit/>
          </a:bodyPr>
          <a:lstStyle/>
          <a:p>
            <a:pPr>
              <a:lnSpc>
                <a:spcPct val="150000"/>
              </a:lnSpc>
              <a:spcAft>
                <a:spcPts val="800"/>
              </a:spcAft>
            </a:pPr>
            <a:r>
              <a:rPr lang="es-GT" dirty="0">
                <a:solidFill>
                  <a:srgbClr val="767171"/>
                </a:solidFill>
                <a:latin typeface="Arial" panose="020B0604020202020204" pitchFamily="34" charset="0"/>
                <a:ea typeface="Calibri" panose="020F0502020204030204" pitchFamily="34" charset="0"/>
                <a:cs typeface="Times New Roman" panose="02020603050405020304" pitchFamily="18" charset="0"/>
              </a:rPr>
              <a:t> </a:t>
            </a:r>
            <a:r>
              <a:rPr lang="es-GT" b="1" dirty="0">
                <a:solidFill>
                  <a:srgbClr val="767171"/>
                </a:solidFill>
                <a:latin typeface="Arial" panose="020B0604020202020204" pitchFamily="34" charset="0"/>
                <a:ea typeface="Times New Roman" panose="02020603050405020304" pitchFamily="18" charset="0"/>
                <a:cs typeface="Arial" panose="020B0604020202020204" pitchFamily="34" charset="0"/>
              </a:rPr>
              <a:t>Coordinación del Sistema Nacional de Inteligencia</a:t>
            </a:r>
            <a:endParaRPr lang="es-GT" b="1" dirty="0">
              <a:solidFill>
                <a:srgbClr val="80808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Consolidar la comunicación y cooperación continua en temas de interés común.</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Consolidarse como un referente de información estratégica para el país y la región. </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Desarrollar buenas prácticas en el intercambio de información</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Construir relaciones útiles con la comunidad de inteligencia. </a:t>
            </a:r>
          </a:p>
          <a:p>
            <a:pPr marL="342900" lvl="0" indent="-342900" algn="just">
              <a:lnSpc>
                <a:spcPct val="150000"/>
              </a:lnSpc>
              <a:spcAft>
                <a:spcPts val="800"/>
              </a:spcAft>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Contribuir a reducir riesgos y amenazas a nivel regional.</a:t>
            </a:r>
          </a:p>
          <a:p>
            <a:pPr algn="just">
              <a:lnSpc>
                <a:spcPct val="150000"/>
              </a:lnSpc>
              <a:spcAft>
                <a:spcPts val="800"/>
              </a:spcAft>
            </a:pPr>
            <a:r>
              <a:rPr lang="es-GT" dirty="0">
                <a:solidFill>
                  <a:srgbClr val="767171"/>
                </a:solidFill>
                <a:latin typeface="Arial" panose="020B0604020202020204" pitchFamily="34" charset="0"/>
                <a:ea typeface="Calibri" panose="020F0502020204030204" pitchFamily="34" charset="0"/>
                <a:cs typeface="Arial" panose="020B0604020202020204" pitchFamily="34" charset="0"/>
              </a:rPr>
              <a:t> </a:t>
            </a:r>
            <a:r>
              <a:rPr lang="es-GT" b="1" dirty="0">
                <a:solidFill>
                  <a:srgbClr val="767171"/>
                </a:solidFill>
                <a:latin typeface="Arial" panose="020B0604020202020204" pitchFamily="34" charset="0"/>
                <a:ea typeface="Times New Roman" panose="02020603050405020304" pitchFamily="18" charset="0"/>
                <a:cs typeface="Arial" panose="020B0604020202020204" pitchFamily="34" charset="0"/>
              </a:rPr>
              <a:t>Fortalecimiento organizacional</a:t>
            </a:r>
            <a:endParaRPr lang="es-GT" b="1" dirty="0">
              <a:solidFill>
                <a:srgbClr val="80808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Mantener relaciones de coordinación, colaboración y cooperación con las instancias rectoras de la carrera profesional y de la profesionalización del Sistema Nacional de Seguridad. </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Fortalecer los procesos e institucionalizarlos.</a:t>
            </a:r>
          </a:p>
          <a:p>
            <a:pPr marL="342900" lvl="0" indent="-342900" algn="just">
              <a:lnSpc>
                <a:spcPct val="150000"/>
              </a:lnSpc>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Implementar sistemas de evaluación para establecer el grado de efectividad de los programas de capacitación y especialización. </a:t>
            </a:r>
          </a:p>
          <a:p>
            <a:pPr marL="342900" lvl="0" indent="-342900" algn="just">
              <a:lnSpc>
                <a:spcPct val="150000"/>
              </a:lnSpc>
              <a:spcAft>
                <a:spcPts val="800"/>
              </a:spcAft>
              <a:buClr>
                <a:srgbClr val="178CC5"/>
              </a:buClr>
              <a:buSzPts val="1600"/>
              <a:buFont typeface="Wingdings" panose="05000000000000000000" pitchFamily="2" charset="2"/>
              <a:buChar char=""/>
            </a:pPr>
            <a:r>
              <a:rPr lang="es-GT" dirty="0">
                <a:uFill>
                  <a:solidFill>
                    <a:srgbClr val="BF8F00"/>
                  </a:solidFill>
                </a:uFill>
                <a:latin typeface="Arial" panose="020B0604020202020204" pitchFamily="34" charset="0"/>
                <a:ea typeface="Calibri" panose="020F0502020204030204" pitchFamily="34" charset="0"/>
                <a:cs typeface="Arial" panose="020B0604020202020204" pitchFamily="34" charset="0"/>
              </a:rPr>
              <a:t>Motivar a los oficiales de inteligencia con la disponibilidad de los programas de profesionalización y procesos de selección equitativos.</a:t>
            </a:r>
          </a:p>
        </p:txBody>
      </p:sp>
    </p:spTree>
    <p:extLst>
      <p:ext uri="{BB962C8B-B14F-4D97-AF65-F5344CB8AC3E}">
        <p14:creationId xmlns:p14="http://schemas.microsoft.com/office/powerpoint/2010/main" val="505773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90;p2"/>
          <p:cNvSpPr txBox="1"/>
          <p:nvPr/>
        </p:nvSpPr>
        <p:spPr>
          <a:xfrm>
            <a:off x="1784332" y="711239"/>
            <a:ext cx="56285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b="1" i="0" u="none" strike="noStrike" cap="none" dirty="0">
                <a:solidFill>
                  <a:schemeClr val="tx1"/>
                </a:solidFill>
                <a:latin typeface="Arial" panose="020B0604020202020204" pitchFamily="34" charset="0"/>
                <a:ea typeface="Bebas Neue"/>
                <a:cs typeface="Arial" panose="020B0604020202020204" pitchFamily="34" charset="0"/>
                <a:sym typeface="Bebas Neue"/>
              </a:rPr>
              <a:t>POBLACIÓN OBJETIVO</a:t>
            </a:r>
            <a:endParaRPr sz="1200" b="1" dirty="0">
              <a:solidFill>
                <a:schemeClr val="tx1"/>
              </a:solidFill>
              <a:latin typeface="Arial" panose="020B0604020202020204" pitchFamily="34" charset="0"/>
              <a:cs typeface="Arial" panose="020B0604020202020204" pitchFamily="34" charset="0"/>
            </a:endParaRPr>
          </a:p>
        </p:txBody>
      </p:sp>
      <p:sp>
        <p:nvSpPr>
          <p:cNvPr id="5" name="Google Shape;95;g1e0bd25976b_0_142"/>
          <p:cNvSpPr txBox="1"/>
          <p:nvPr/>
        </p:nvSpPr>
        <p:spPr>
          <a:xfrm>
            <a:off x="1784332" y="1459462"/>
            <a:ext cx="9135201" cy="3970277"/>
          </a:xfrm>
          <a:prstGeom prst="rect">
            <a:avLst/>
          </a:prstGeom>
          <a:noFill/>
          <a:ln>
            <a:noFill/>
          </a:ln>
        </p:spPr>
        <p:txBody>
          <a:bodyPr spcFirstLastPara="1" wrap="square" lIns="91425" tIns="45700" rIns="91425" bIns="45700" anchor="t" anchorCtr="0">
            <a:spAutoFit/>
          </a:bodyPr>
          <a:lstStyle/>
          <a:p>
            <a:pPr algn="just">
              <a:lnSpc>
                <a:spcPct val="150000"/>
              </a:lnSpc>
            </a:pPr>
            <a:r>
              <a:rPr lang="es-419" dirty="0">
                <a:latin typeface="Arial" panose="020B0604020202020204" pitchFamily="34" charset="0"/>
                <a:cs typeface="Arial" panose="020B0604020202020204" pitchFamily="34" charset="0"/>
              </a:rPr>
              <a:t>De acuerdo con la legislación vigente, los productos de inteligencia son proporcionados al </a:t>
            </a:r>
            <a:r>
              <a:rPr lang="es-419" b="1" dirty="0">
                <a:latin typeface="Arial" panose="020B0604020202020204" pitchFamily="34" charset="0"/>
                <a:cs typeface="Arial" panose="020B0604020202020204" pitchFamily="34" charset="0"/>
              </a:rPr>
              <a:t>Señor Presidente de la República de Guatemala y al Consejo Nacional de Seguridad </a:t>
            </a:r>
            <a:r>
              <a:rPr lang="es-419" b="1" dirty="0" smtClean="0">
                <a:latin typeface="Arial" panose="020B0604020202020204" pitchFamily="34" charset="0"/>
                <a:cs typeface="Arial" panose="020B0604020202020204" pitchFamily="34" charset="0"/>
              </a:rPr>
              <a:t>(CNS)</a:t>
            </a:r>
            <a:r>
              <a:rPr lang="es-419" dirty="0" smtClean="0">
                <a:latin typeface="Arial" panose="020B0604020202020204" pitchFamily="34" charset="0"/>
                <a:cs typeface="Arial" panose="020B0604020202020204" pitchFamily="34" charset="0"/>
              </a:rPr>
              <a:t>, </a:t>
            </a:r>
            <a:r>
              <a:rPr lang="es-419" dirty="0">
                <a:latin typeface="Arial" panose="020B0604020202020204" pitchFamily="34" charset="0"/>
                <a:cs typeface="Arial" panose="020B0604020202020204" pitchFamily="34" charset="0"/>
              </a:rPr>
              <a:t>con el propósito de dar información de inteligencia de Estado, útil y oportuna para la toma de decisiones de alto nivel político – estratégico.  </a:t>
            </a:r>
          </a:p>
          <a:p>
            <a:pPr algn="just">
              <a:lnSpc>
                <a:spcPct val="150000"/>
              </a:lnSpc>
            </a:pPr>
            <a:endParaRPr lang="es-419" dirty="0">
              <a:latin typeface="Arial" panose="020B0604020202020204" pitchFamily="34" charset="0"/>
              <a:cs typeface="Arial" panose="020B0604020202020204" pitchFamily="34" charset="0"/>
            </a:endParaRPr>
          </a:p>
          <a:p>
            <a:pPr algn="just">
              <a:lnSpc>
                <a:spcPct val="150000"/>
              </a:lnSpc>
            </a:pPr>
            <a:r>
              <a:rPr lang="es-419" dirty="0">
                <a:latin typeface="Arial" panose="020B0604020202020204" pitchFamily="34" charset="0"/>
                <a:cs typeface="Arial" panose="020B0604020202020204" pitchFamily="34" charset="0"/>
              </a:rPr>
              <a:t>La Secretaría de Inteligencia Estratégica del Estado en coordinación con el Sistema Nacional de Inteligencia, produce la Agenda Nacional de Riesgos y Amenazas </a:t>
            </a:r>
            <a:r>
              <a:rPr lang="es-419" dirty="0">
                <a:latin typeface="Arial" panose="020B0604020202020204" pitchFamily="34" charset="0"/>
                <a:cs typeface="Arial" panose="020B0604020202020204" pitchFamily="34" charset="0"/>
              </a:rPr>
              <a:t>(</a:t>
            </a:r>
            <a:r>
              <a:rPr lang="es-419" dirty="0" smtClean="0">
                <a:latin typeface="Arial" panose="020B0604020202020204" pitchFamily="34" charset="0"/>
                <a:cs typeface="Arial" panose="020B0604020202020204" pitchFamily="34" charset="0"/>
              </a:rPr>
              <a:t>ANRA), </a:t>
            </a:r>
            <a:r>
              <a:rPr lang="es-419" dirty="0">
                <a:latin typeface="Arial" panose="020B0604020202020204" pitchFamily="34" charset="0"/>
                <a:cs typeface="Arial" panose="020B0604020202020204" pitchFamily="34" charset="0"/>
              </a:rPr>
              <a:t>producto que se entrega al Sistema Nacional de Seguridad, constituyendo un instrumento base para la elaboración de estrategias, planes de acción y coordinaciones de cooperación con entes nacionales e internacionales con el objetivo de prevenir hechos ocasionados por el crimen organizado y delincuencia común; lo cual permite brindar a la población guatemalteca una vida en paz, en democracia y seguridad,  beneficiándolos a través del resguardo de sus bienes, su integridad física y el fortalecimiento del desarrollo del país.</a:t>
            </a:r>
          </a:p>
          <a:p>
            <a:pPr marL="0" marR="0" lvl="0" indent="0" algn="just" rtl="0">
              <a:lnSpc>
                <a:spcPct val="150000"/>
              </a:lnSpc>
              <a:spcBef>
                <a:spcPts val="0"/>
              </a:spcBef>
              <a:spcAft>
                <a:spcPts val="0"/>
              </a:spcAft>
              <a:buNone/>
            </a:pPr>
            <a:endParaRPr dirty="0"/>
          </a:p>
        </p:txBody>
      </p:sp>
      <p:pic>
        <p:nvPicPr>
          <p:cNvPr id="6" name="Imagen 5" descr="H:\PLANIFICACIÓN 2023\TRANSICIÓN DE GOBIERNO 2023-2024\Informes\Informe para el 30 de agosto\Pilar 1 - Economía\iconos-18.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082" y="630168"/>
            <a:ext cx="932251" cy="899796"/>
          </a:xfrm>
          <a:prstGeom prst="rect">
            <a:avLst/>
          </a:prstGeom>
          <a:noFill/>
          <a:ln>
            <a:noFill/>
          </a:ln>
        </p:spPr>
      </p:pic>
    </p:spTree>
    <p:extLst>
      <p:ext uri="{BB962C8B-B14F-4D97-AF65-F5344CB8AC3E}">
        <p14:creationId xmlns:p14="http://schemas.microsoft.com/office/powerpoint/2010/main" val="1646808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5430982" y="2828835"/>
            <a:ext cx="6172132" cy="1754326"/>
          </a:xfrm>
          <a:prstGeom prst="rect">
            <a:avLst/>
          </a:prstGeom>
          <a:noFill/>
        </p:spPr>
        <p:txBody>
          <a:bodyPr wrap="square" rtlCol="0">
            <a:spAutoFit/>
          </a:bodyPr>
          <a:lstStyle/>
          <a:p>
            <a:pPr marL="0" lvl="0" indent="0" algn="ctr" fontAlgn="auto">
              <a:lnSpc>
                <a:spcPct val="90000"/>
              </a:lnSpc>
              <a:spcBef>
                <a:spcPct val="0"/>
              </a:spcBef>
              <a:buSzTx/>
              <a:tabLst/>
              <a:defRPr/>
            </a:pPr>
            <a:r>
              <a:rPr lang="es-GT" sz="4000" b="1" dirty="0">
                <a:solidFill>
                  <a:schemeClr val="bg1"/>
                </a:solidFill>
                <a:cs typeface="Arial" panose="020B0604020202020204" pitchFamily="34" charset="0"/>
              </a:rPr>
              <a:t>PARTE GENERAL </a:t>
            </a:r>
          </a:p>
          <a:p>
            <a:pPr marL="0" lvl="0" indent="0" algn="ctr" fontAlgn="auto">
              <a:lnSpc>
                <a:spcPct val="90000"/>
              </a:lnSpc>
              <a:spcBef>
                <a:spcPct val="0"/>
              </a:spcBef>
              <a:buSzTx/>
              <a:tabLst/>
              <a:defRPr/>
            </a:pPr>
            <a:r>
              <a:rPr lang="es-GT" sz="4000" b="1" dirty="0">
                <a:solidFill>
                  <a:schemeClr val="bg1"/>
                </a:solidFill>
                <a:cs typeface="Arial" panose="020B0604020202020204" pitchFamily="34" charset="0"/>
              </a:rPr>
              <a:t>EJECUCIÓN PRESUPUESTARIA</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7682414" y="1447433"/>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6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1</a:t>
            </a:r>
          </a:p>
        </p:txBody>
      </p:sp>
    </p:spTree>
    <p:extLst>
      <p:ext uri="{BB962C8B-B14F-4D97-AF65-F5344CB8AC3E}">
        <p14:creationId xmlns:p14="http://schemas.microsoft.com/office/powerpoint/2010/main" val="3684004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719092" y="594725"/>
            <a:ext cx="10696954" cy="1384995"/>
          </a:xfrm>
          <a:prstGeom prst="rect">
            <a:avLst/>
          </a:prstGeom>
          <a:noFill/>
        </p:spPr>
        <p:txBody>
          <a:bodyPr wrap="square" rtlCol="0">
            <a:spAutoFit/>
          </a:bodyPr>
          <a:lstStyle/>
          <a:p>
            <a:pPr lvl="0"/>
            <a:r>
              <a:rPr lang="es-GT" sz="2800" b="1" dirty="0">
                <a:latin typeface="Arial" panose="020B0604020202020204" pitchFamily="34" charset="0"/>
                <a:cs typeface="Arial" panose="020B0604020202020204" pitchFamily="34" charset="0"/>
              </a:rPr>
              <a:t>CIFRAS GENERALES DEL PRESUPUESTO DE LA SECRETARÍA DE INTELIGENCIA ESTRATÉGICA DEL ESTADO AL TERCER CUATRIMESTRE 2023</a:t>
            </a:r>
            <a:endParaRPr kumimoji="0" lang="es-GT"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Marcador de contenido 6">
            <a:extLst>
              <a:ext uri="{FF2B5EF4-FFF2-40B4-BE49-F238E27FC236}">
                <a16:creationId xmlns:a16="http://schemas.microsoft.com/office/drawing/2014/main" id="{DE1E81AB-5FA8-4BD2-B982-A83C68EE5C08}"/>
              </a:ext>
            </a:extLst>
          </p:cNvPr>
          <p:cNvSpPr txBox="1">
            <a:spLocks/>
          </p:cNvSpPr>
          <p:nvPr/>
        </p:nvSpPr>
        <p:spPr>
          <a:xfrm>
            <a:off x="365844" y="2031333"/>
            <a:ext cx="4585065" cy="435348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vigente </a:t>
            </a:r>
            <a:r>
              <a:rPr lang="es-GT" b="1" dirty="0">
                <a:latin typeface="Arial" panose="020B0604020202020204" pitchFamily="34" charset="0"/>
                <a:cs typeface="Arial" panose="020B0604020202020204" pitchFamily="34" charset="0"/>
              </a:rPr>
              <a:t>total:</a:t>
            </a:r>
          </a:p>
          <a:p>
            <a:pPr marL="457200" lvl="1"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a:t>
            </a:r>
            <a:r>
              <a:rPr lang="es-GT" b="1" dirty="0">
                <a:latin typeface="Arial" panose="020B0604020202020204" pitchFamily="34" charset="0"/>
                <a:cs typeface="Arial" panose="020B0604020202020204" pitchFamily="34" charset="0"/>
              </a:rPr>
              <a:t>ejecutado</a:t>
            </a:r>
            <a:r>
              <a:rPr lang="es-GT" dirty="0">
                <a:latin typeface="Arial" panose="020B0604020202020204" pitchFamily="34" charset="0"/>
                <a:cs typeface="Arial" panose="020B0604020202020204" pitchFamily="34" charset="0"/>
              </a:rPr>
              <a:t> (utilizado):</a:t>
            </a:r>
            <a:br>
              <a:rPr lang="es-GT" dirty="0">
                <a:latin typeface="Arial" panose="020B0604020202020204" pitchFamily="34" charset="0"/>
                <a:cs typeface="Arial" panose="020B0604020202020204" pitchFamily="34" charset="0"/>
              </a:rPr>
            </a:br>
            <a:endParaRPr lang="es-GT" dirty="0">
              <a:latin typeface="Arial" panose="020B0604020202020204" pitchFamily="34" charset="0"/>
              <a:cs typeface="Arial" panose="020B0604020202020204" pitchFamily="34" charset="0"/>
            </a:endParaRP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Saldo:</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endParaRPr lang="es-GT" sz="4000" b="1" dirty="0">
              <a:solidFill>
                <a:srgbClr val="0070C0"/>
              </a:solidFill>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
        <p:nvSpPr>
          <p:cNvPr id="5" name="Marcador de contenido 6">
            <a:extLst>
              <a:ext uri="{FF2B5EF4-FFF2-40B4-BE49-F238E27FC236}">
                <a16:creationId xmlns:a16="http://schemas.microsoft.com/office/drawing/2014/main" id="{A7FF1A2F-745D-4743-A6A2-84A34EECD569}"/>
              </a:ext>
            </a:extLst>
          </p:cNvPr>
          <p:cNvSpPr txBox="1">
            <a:spLocks/>
          </p:cNvSpPr>
          <p:nvPr/>
        </p:nvSpPr>
        <p:spPr>
          <a:xfrm>
            <a:off x="5446320" y="2095130"/>
            <a:ext cx="5969726" cy="37494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0070C0"/>
                </a:solidFill>
                <a:latin typeface="Arial" panose="020B0604020202020204" pitchFamily="34" charset="0"/>
                <a:cs typeface="Arial" panose="020B0604020202020204" pitchFamily="34" charset="0"/>
              </a:rPr>
              <a:t>Q. 38,100,000.00</a:t>
            </a:r>
          </a:p>
          <a:p>
            <a:pPr marL="457200" lvl="1" indent="0" algn="r">
              <a:buNone/>
            </a:pPr>
            <a:endParaRPr lang="es-GT" sz="4500" b="1" dirty="0">
              <a:solidFill>
                <a:srgbClr val="0070C0"/>
              </a:solidFill>
              <a:latin typeface="Arial" panose="020B0604020202020204" pitchFamily="34" charset="0"/>
              <a:cs typeface="Arial" panose="020B0604020202020204" pitchFamily="34" charset="0"/>
            </a:endParaRPr>
          </a:p>
          <a:p>
            <a:pPr marL="457200" lvl="1" indent="0" algn="r">
              <a:buNone/>
            </a:pPr>
            <a:r>
              <a:rPr lang="es-GT" sz="4500" b="1" dirty="0">
                <a:solidFill>
                  <a:srgbClr val="0070C0"/>
                </a:solidFill>
                <a:latin typeface="Arial" panose="020B0604020202020204" pitchFamily="34" charset="0"/>
                <a:cs typeface="Arial" panose="020B0604020202020204" pitchFamily="34" charset="0"/>
              </a:rPr>
              <a:t>Q. 37,095,753.00</a:t>
            </a:r>
          </a:p>
          <a:p>
            <a:pPr marL="457200" lvl="1" indent="0" algn="r">
              <a:buNone/>
            </a:pPr>
            <a:endParaRPr lang="es-GT" sz="4500" b="1" dirty="0">
              <a:solidFill>
                <a:srgbClr val="0070C0"/>
              </a:solidFill>
              <a:latin typeface="Arial" panose="020B0604020202020204" pitchFamily="34" charset="0"/>
              <a:cs typeface="Arial" panose="020B0604020202020204" pitchFamily="34" charset="0"/>
            </a:endParaRPr>
          </a:p>
          <a:p>
            <a:pPr marL="457200" lvl="1" indent="0" algn="r">
              <a:buNone/>
            </a:pPr>
            <a:r>
              <a:rPr lang="es-GT" sz="4500" b="1" dirty="0">
                <a:solidFill>
                  <a:srgbClr val="0070C0"/>
                </a:solidFill>
                <a:latin typeface="Arial" panose="020B0604020202020204" pitchFamily="34" charset="0"/>
                <a:cs typeface="Arial" panose="020B0604020202020204" pitchFamily="34" charset="0"/>
              </a:rPr>
              <a:t>Q. 1,004,247.00</a:t>
            </a:r>
          </a:p>
          <a:p>
            <a:pPr marL="457200" lvl="1" indent="0" algn="r">
              <a:buNone/>
            </a:pPr>
            <a:endParaRPr lang="es-GT" sz="45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2026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6DFDB85-8F6D-CC44-7271-0E53284AD93C}"/>
              </a:ext>
            </a:extLst>
          </p:cNvPr>
          <p:cNvSpPr txBox="1"/>
          <p:nvPr/>
        </p:nvSpPr>
        <p:spPr>
          <a:xfrm>
            <a:off x="861135" y="503424"/>
            <a:ext cx="9969622" cy="1384995"/>
          </a:xfrm>
          <a:prstGeom prst="rect">
            <a:avLst/>
          </a:prstGeom>
          <a:noFill/>
        </p:spPr>
        <p:txBody>
          <a:bodyPr wrap="square" rtlCol="0">
            <a:spAutoFit/>
          </a:bodyPr>
          <a:lstStyle/>
          <a:p>
            <a:pPr lvl="0">
              <a:defRPr/>
            </a:pPr>
            <a:r>
              <a:rPr kumimoji="0" lang="es-GT"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CIFRAS GENERALES DEL PRESUPUESTO </a:t>
            </a:r>
            <a:r>
              <a:rPr lang="es-MX" sz="2800" b="1" dirty="0">
                <a:latin typeface="Arial" panose="020B0604020202020204" pitchFamily="34" charset="0"/>
                <a:cs typeface="Arial" panose="020B0604020202020204" pitchFamily="34" charset="0"/>
              </a:rPr>
              <a:t>DE LA SECRETARÍA DE INTELIGENCIA ESTRATÉGICA DEL ESTADO </a:t>
            </a:r>
            <a:r>
              <a:rPr kumimoji="0" lang="es-GT"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AL TERCER CUATRIMESTRE 2023</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540" y="2155012"/>
            <a:ext cx="7270812" cy="4213586"/>
          </a:xfrm>
          <a:prstGeom prst="rect">
            <a:avLst/>
          </a:prstGeom>
        </p:spPr>
      </p:pic>
    </p:spTree>
    <p:extLst>
      <p:ext uri="{BB962C8B-B14F-4D97-AF65-F5344CB8AC3E}">
        <p14:creationId xmlns:p14="http://schemas.microsoft.com/office/powerpoint/2010/main" val="4039888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A39D96561CF3FA49BA629FB29367CEAB" ma:contentTypeVersion="12" ma:contentTypeDescription="Crear nuevo documento." ma:contentTypeScope="" ma:versionID="82063a6b178adbe3c79d37e693bc162e">
  <xsd:schema xmlns:xsd="http://www.w3.org/2001/XMLSchema" xmlns:xs="http://www.w3.org/2001/XMLSchema" xmlns:p="http://schemas.microsoft.com/office/2006/metadata/properties" xmlns:ns3="efcf9931-6988-4c26-989d-90fd7d9d6177" xmlns:ns4="2de3127d-b50e-4c29-b846-9213acea4d89" targetNamespace="http://schemas.microsoft.com/office/2006/metadata/properties" ma:root="true" ma:fieldsID="3d9afdd1b157cbc26b4623f5f3ce62be" ns3:_="" ns4:_="">
    <xsd:import namespace="efcf9931-6988-4c26-989d-90fd7d9d6177"/>
    <xsd:import namespace="2de3127d-b50e-4c29-b846-9213acea4d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f9931-6988-4c26-989d-90fd7d9d6177"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e3127d-b50e-4c29-b846-9213acea4d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872046-F841-44BF-84FF-8B93AAFD88DD}">
  <ds:schemaRefs>
    <ds:schemaRef ds:uri="http://schemas.microsoft.com/sharepoint/v3/contenttype/forms"/>
  </ds:schemaRefs>
</ds:datastoreItem>
</file>

<file path=customXml/itemProps2.xml><?xml version="1.0" encoding="utf-8"?>
<ds:datastoreItem xmlns:ds="http://schemas.openxmlformats.org/officeDocument/2006/customXml" ds:itemID="{6E7D98F7-3014-4AFF-9B64-6BD6D97EE58B}">
  <ds:schemaRefs>
    <ds:schemaRef ds:uri="http://purl.org/dc/terms/"/>
    <ds:schemaRef ds:uri="2de3127d-b50e-4c29-b846-9213acea4d89"/>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www.w3.org/XML/1998/namespace"/>
    <ds:schemaRef ds:uri="http://schemas.openxmlformats.org/package/2006/metadata/core-properties"/>
    <ds:schemaRef ds:uri="efcf9931-6988-4c26-989d-90fd7d9d6177"/>
    <ds:schemaRef ds:uri="http://purl.org/dc/dcmitype/"/>
  </ds:schemaRefs>
</ds:datastoreItem>
</file>

<file path=customXml/itemProps3.xml><?xml version="1.0" encoding="utf-8"?>
<ds:datastoreItem xmlns:ds="http://schemas.openxmlformats.org/officeDocument/2006/customXml" ds:itemID="{1C3D4D16-9A4B-4A91-8FEC-4CED5EC07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f9931-6988-4c26-989d-90fd7d9d6177"/>
    <ds:schemaRef ds:uri="2de3127d-b50e-4c29-b846-9213acea4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1553</TotalTime>
  <Words>2820</Words>
  <PresentationFormat>Panorámica</PresentationFormat>
  <Paragraphs>255</Paragraphs>
  <Slides>31</Slides>
  <Notes>29</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Montserrat SemiBold</vt:lpstr>
      <vt:lpstr>Bebas Neue</vt:lpstr>
      <vt:lpstr>Arial</vt:lpstr>
      <vt:lpstr>Times New Roman</vt:lpstr>
      <vt:lpstr>Calibri Light</vt:lpstr>
      <vt:lpstr>Montserrat</vt:lpstr>
      <vt:lpstr>Wingdings</vt:lpstr>
      <vt:lpstr>Calibri</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2022-08-23T16:28:00Z</cp:lastPrinted>
  <dcterms:created xsi:type="dcterms:W3CDTF">2021-05-04T19:30:50Z</dcterms:created>
  <dcterms:modified xsi:type="dcterms:W3CDTF">2023-12-28T21:38:47Z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0x010100A39D96561CF3FA49BA629FB29367CEAB</vt:lpwstr>
  </property>
</Properties>
</file>