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648" r:id="rId1"/>
  </p:sldMasterIdLst>
  <p:notesMasterIdLst>
    <p:notesMasterId r:id="rId22"/>
  </p:notesMasterIdLst>
  <p:sldIdLst>
    <p:sldId id="256" r:id="rId2"/>
    <p:sldId id="257" r:id="rId3"/>
    <p:sldId id="265" r:id="rId4"/>
    <p:sldId id="263"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62" r:id="rId21"/>
  </p:sldIdLst>
  <p:sldSz cx="12192000" cy="6858000"/>
  <p:notesSz cx="6858000" cy="9144000"/>
  <p:embeddedFontLst>
    <p:embeddedFont>
      <p:font typeface="Bebas Neue" panose="020B0604020202020204" charset="0"/>
      <p:regular r:id="rId23"/>
      <p:bold r:id="rId24"/>
    </p:embeddedFont>
    <p:embeddedFont>
      <p:font typeface="Montserrat" panose="00000500000000000000" pitchFamily="2"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94660"/>
  </p:normalViewPr>
  <p:slideViewPr>
    <p:cSldViewPr snapToGrid="0">
      <p:cViewPr varScale="1">
        <p:scale>
          <a:sx n="85" d="100"/>
          <a:sy n="85" d="100"/>
        </p:scale>
        <p:origin x="7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55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6735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4138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57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352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131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63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157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848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761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35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22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253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60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058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5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27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2" y="711239"/>
            <a:ext cx="9064179"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¿Cuál es la importancia del pago de servidores públicos en la Secretaría de Inteligencia Estratégica del Estado?</a:t>
            </a:r>
          </a:p>
        </p:txBody>
      </p:sp>
      <p:sp>
        <p:nvSpPr>
          <p:cNvPr id="7" name="Google Shape;95;g1e0bd25976b_0_142"/>
          <p:cNvSpPr txBox="1"/>
          <p:nvPr/>
        </p:nvSpPr>
        <p:spPr>
          <a:xfrm>
            <a:off x="1784332" y="1838710"/>
            <a:ext cx="9064179" cy="1200288"/>
          </a:xfrm>
          <a:prstGeom prst="rect">
            <a:avLst/>
          </a:prstGeom>
          <a:noFill/>
          <a:ln>
            <a:noFill/>
          </a:ln>
        </p:spPr>
        <p:txBody>
          <a:bodyPr spcFirstLastPara="1" wrap="square" lIns="91425" tIns="45700" rIns="91425" bIns="45700" anchor="t" anchorCtr="0">
            <a:spAutoFit/>
          </a:bodyPr>
          <a:lstStyle/>
          <a:p>
            <a:pPr algn="just">
              <a:lnSpc>
                <a:spcPct val="150000"/>
              </a:lnSpc>
            </a:pPr>
            <a:r>
              <a:rPr lang="es-419" sz="1200" dirty="0">
                <a:latin typeface="Arial" panose="020B0604020202020204" pitchFamily="34" charset="0"/>
                <a:cs typeface="Arial" panose="020B0604020202020204" pitchFamily="34" charset="0"/>
              </a:rPr>
              <a:t>El presupuesto utilizado en el pago de salarios para los servidores públicos que laboran en la Secretaría de Inteligencia Estratégica del Estado, sirve para la contratación de personas calificadas que desempeñan una función administrativa, técnica y de profesionales que poseen la capacidad de analizar y generar informes de análisis de amenazas a la seguridad del país, que atentan contra la vida y los bienes de los ciudadanos guatemaltecos.</a:t>
            </a:r>
            <a:endParaRPr dirty="0"/>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81" y="711239"/>
            <a:ext cx="927508" cy="927508"/>
          </a:xfrm>
          <a:prstGeom prst="rect">
            <a:avLst/>
          </a:prstGeom>
        </p:spPr>
      </p:pic>
      <p:sp>
        <p:nvSpPr>
          <p:cNvPr id="15" name="Rectángulo 14"/>
          <p:cNvSpPr/>
          <p:nvPr/>
        </p:nvSpPr>
        <p:spPr>
          <a:xfrm>
            <a:off x="1821737" y="3320070"/>
            <a:ext cx="3017263" cy="523220"/>
          </a:xfrm>
          <a:prstGeom prst="rect">
            <a:avLst/>
          </a:prstGeom>
        </p:spPr>
        <p:txBody>
          <a:bodyPr wrap="square">
            <a:spAutoFit/>
          </a:bodyPr>
          <a:lstStyle/>
          <a:p>
            <a:pPr lvl="0"/>
            <a:r>
              <a:rPr lang="es-MX" dirty="0">
                <a:solidFill>
                  <a:srgbClr val="004C82"/>
                </a:solidFill>
                <a:latin typeface="Bebas Neue"/>
                <a:ea typeface="Bebas Neue"/>
                <a:cs typeface="Bebas Neue"/>
                <a:sym typeface="Bebas Neue"/>
              </a:rPr>
              <a:t>segundo cuatrimestre del ejercicio fiscal 2023</a:t>
            </a:r>
            <a:endParaRPr lang="es-MX" dirty="0"/>
          </a:p>
          <a:p>
            <a:pPr lvl="0"/>
            <a:r>
              <a:rPr lang="es-MX" dirty="0">
                <a:solidFill>
                  <a:srgbClr val="004C82"/>
                </a:solidFill>
                <a:latin typeface="Bebas Neue"/>
                <a:ea typeface="Bebas Neue"/>
                <a:cs typeface="Bebas Neue"/>
                <a:sym typeface="Bebas Neue"/>
              </a:rPr>
              <a:t>(porcentaje de ejecución)</a:t>
            </a:r>
            <a:endParaRPr lang="es-MX" dirty="0"/>
          </a:p>
        </p:txBody>
      </p:sp>
      <p:pic>
        <p:nvPicPr>
          <p:cNvPr id="5" name="Imagen 4">
            <a:extLst>
              <a:ext uri="{FF2B5EF4-FFF2-40B4-BE49-F238E27FC236}">
                <a16:creationId xmlns:a16="http://schemas.microsoft.com/office/drawing/2014/main" id="{B63A7671-9A7D-4743-9B5E-851910195B23}"/>
              </a:ext>
            </a:extLst>
          </p:cNvPr>
          <p:cNvPicPr>
            <a:picLocks noChangeAspect="1"/>
          </p:cNvPicPr>
          <p:nvPr/>
        </p:nvPicPr>
        <p:blipFill>
          <a:blip r:embed="rId5"/>
          <a:stretch>
            <a:fillRect/>
          </a:stretch>
        </p:blipFill>
        <p:spPr>
          <a:xfrm>
            <a:off x="1821737" y="4198253"/>
            <a:ext cx="2524458" cy="1801506"/>
          </a:xfrm>
          <a:prstGeom prst="rect">
            <a:avLst/>
          </a:prstGeom>
        </p:spPr>
      </p:pic>
    </p:spTree>
    <p:extLst>
      <p:ext uri="{BB962C8B-B14F-4D97-AF65-F5344CB8AC3E}">
        <p14:creationId xmlns:p14="http://schemas.microsoft.com/office/powerpoint/2010/main" val="2101401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441141"/>
            <a:ext cx="8950134"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¿En qué invierte la Secretaría de Inteligencia Estratégica del Estado?</a:t>
            </a:r>
          </a:p>
        </p:txBody>
      </p:sp>
      <p:sp>
        <p:nvSpPr>
          <p:cNvPr id="7" name="Google Shape;95;g1e0bd25976b_0_142"/>
          <p:cNvSpPr txBox="1"/>
          <p:nvPr/>
        </p:nvSpPr>
        <p:spPr>
          <a:xfrm>
            <a:off x="1784333" y="1608670"/>
            <a:ext cx="8334512" cy="1200288"/>
          </a:xfrm>
          <a:prstGeom prst="rect">
            <a:avLst/>
          </a:prstGeom>
          <a:noFill/>
          <a:ln>
            <a:noFill/>
          </a:ln>
        </p:spPr>
        <p:txBody>
          <a:bodyPr spcFirstLastPara="1" wrap="square" lIns="91425" tIns="45700" rIns="91425" bIns="45700" anchor="t" anchorCtr="0">
            <a:spAutoFit/>
          </a:bodyPr>
          <a:lstStyle/>
          <a:p>
            <a:pPr lvl="0" algn="just">
              <a:lnSpc>
                <a:spcPct val="150000"/>
              </a:lnSpc>
            </a:pPr>
            <a:r>
              <a:rPr lang="es-MX" sz="1200" dirty="0"/>
              <a:t>La Secretaría de Inteligencia Estratégica del Estado no ejecuta programas ni proyectos de inversión pública, sin embargo, se realizan compras de mobiliario, equipo y tecnología que se constituyen en herramientas útiles para ejecutar las acciones de producción de informes de inteligencia para la toma de decisiones, el fortalecimiento de la institución y la capacidad del personal. </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48" y="532753"/>
            <a:ext cx="863176" cy="863176"/>
          </a:xfrm>
          <a:prstGeom prst="rect">
            <a:avLst/>
          </a:prstGeom>
        </p:spPr>
      </p:pic>
      <p:sp>
        <p:nvSpPr>
          <p:cNvPr id="10" name="Rectángulo 9"/>
          <p:cNvSpPr/>
          <p:nvPr/>
        </p:nvSpPr>
        <p:spPr>
          <a:xfrm>
            <a:off x="1784333" y="3010593"/>
            <a:ext cx="3017263" cy="523220"/>
          </a:xfrm>
          <a:prstGeom prst="rect">
            <a:avLst/>
          </a:prstGeom>
        </p:spPr>
        <p:txBody>
          <a:bodyPr wrap="square">
            <a:spAutoFit/>
          </a:bodyPr>
          <a:lstStyle/>
          <a:p>
            <a:pPr lvl="0"/>
            <a:r>
              <a:rPr lang="es-MX" dirty="0">
                <a:solidFill>
                  <a:srgbClr val="004C82"/>
                </a:solidFill>
                <a:latin typeface="Bebas Neue"/>
                <a:ea typeface="Bebas Neue"/>
                <a:cs typeface="Bebas Neue"/>
                <a:sym typeface="Bebas Neue"/>
              </a:rPr>
              <a:t>segundo cuatrimestre del ejercicio fiscal 2023</a:t>
            </a:r>
            <a:endParaRPr lang="es-MX" dirty="0"/>
          </a:p>
          <a:p>
            <a:pPr lvl="0"/>
            <a:r>
              <a:rPr lang="es-MX" dirty="0">
                <a:solidFill>
                  <a:srgbClr val="004C82"/>
                </a:solidFill>
                <a:latin typeface="Bebas Neue"/>
                <a:ea typeface="Bebas Neue"/>
                <a:cs typeface="Bebas Neue"/>
                <a:sym typeface="Bebas Neue"/>
              </a:rPr>
              <a:t>(Montos en millones de Quetzales)</a:t>
            </a:r>
            <a:endParaRPr lang="es-MX" dirty="0"/>
          </a:p>
        </p:txBody>
      </p:sp>
      <p:pic>
        <p:nvPicPr>
          <p:cNvPr id="6" name="Imagen 5">
            <a:extLst>
              <a:ext uri="{FF2B5EF4-FFF2-40B4-BE49-F238E27FC236}">
                <a16:creationId xmlns:a16="http://schemas.microsoft.com/office/drawing/2014/main" id="{E49EB3BB-12A3-4A06-A629-D7602E862509}"/>
              </a:ext>
            </a:extLst>
          </p:cNvPr>
          <p:cNvPicPr>
            <a:picLocks noChangeAspect="1"/>
          </p:cNvPicPr>
          <p:nvPr/>
        </p:nvPicPr>
        <p:blipFill>
          <a:blip r:embed="rId5"/>
          <a:stretch>
            <a:fillRect/>
          </a:stretch>
        </p:blipFill>
        <p:spPr>
          <a:xfrm>
            <a:off x="4248727" y="3010593"/>
            <a:ext cx="5578763" cy="3234418"/>
          </a:xfrm>
          <a:prstGeom prst="rect">
            <a:avLst/>
          </a:prstGeom>
        </p:spPr>
      </p:pic>
    </p:spTree>
    <p:extLst>
      <p:ext uri="{BB962C8B-B14F-4D97-AF65-F5344CB8AC3E}">
        <p14:creationId xmlns:p14="http://schemas.microsoft.com/office/powerpoint/2010/main" val="1491427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8950134"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¿Qué finalidades atiende la Secretaría de Inteligencia Estratégica del Estado?</a:t>
            </a:r>
          </a:p>
        </p:txBody>
      </p:sp>
      <p:sp>
        <p:nvSpPr>
          <p:cNvPr id="7" name="Google Shape;95;g1e0bd25976b_0_142"/>
          <p:cNvSpPr txBox="1"/>
          <p:nvPr/>
        </p:nvSpPr>
        <p:spPr>
          <a:xfrm>
            <a:off x="1830420" y="1854558"/>
            <a:ext cx="4792053" cy="2585283"/>
          </a:xfrm>
          <a:prstGeom prst="rect">
            <a:avLst/>
          </a:prstGeom>
          <a:noFill/>
          <a:ln>
            <a:noFill/>
          </a:ln>
        </p:spPr>
        <p:txBody>
          <a:bodyPr spcFirstLastPara="1" wrap="square" lIns="91425" tIns="45700" rIns="91425" bIns="45700" anchor="t" anchorCtr="0">
            <a:spAutoFit/>
          </a:bodyPr>
          <a:lstStyle/>
          <a:p>
            <a:pPr lvl="0" algn="just">
              <a:lnSpc>
                <a:spcPct val="150000"/>
              </a:lnSpc>
            </a:pPr>
            <a:r>
              <a:rPr lang="es-MX" sz="1200" dirty="0"/>
              <a:t>La finalidad y función del presupuesto de la Secretaría de Inteligencia Estratégica del Estado es utilizado para «orden público y seguridad ciudadana». </a:t>
            </a:r>
          </a:p>
          <a:p>
            <a:pPr lvl="0" algn="just">
              <a:lnSpc>
                <a:spcPct val="150000"/>
              </a:lnSpc>
            </a:pPr>
            <a:endParaRPr lang="es-MX" sz="1200" dirty="0"/>
          </a:p>
          <a:p>
            <a:pPr lvl="0" algn="just">
              <a:lnSpc>
                <a:spcPct val="150000"/>
              </a:lnSpc>
            </a:pPr>
            <a:r>
              <a:rPr lang="es-MX" sz="1200" dirty="0"/>
              <a:t>El destino del presupuesto, por la naturaleza de la institución es para dar resultados en seguridad, como parte del Sistema Nacional de Seguridad, no obstante, la Inteligencia de Estado es un ámbito de funcionamiento de más amplia categoría que «orden público y seguridad ciudadana».</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49" y="618352"/>
            <a:ext cx="940214" cy="940214"/>
          </a:xfrm>
          <a:prstGeom prst="rect">
            <a:avLst/>
          </a:prstGeom>
        </p:spPr>
      </p:pic>
      <p:pic>
        <p:nvPicPr>
          <p:cNvPr id="4" name="Imagen 3">
            <a:extLst>
              <a:ext uri="{FF2B5EF4-FFF2-40B4-BE49-F238E27FC236}">
                <a16:creationId xmlns:a16="http://schemas.microsoft.com/office/drawing/2014/main" id="{AA934C50-CBDF-4813-ACAB-0B1740D252E8}"/>
              </a:ext>
            </a:extLst>
          </p:cNvPr>
          <p:cNvPicPr>
            <a:picLocks noChangeAspect="1"/>
          </p:cNvPicPr>
          <p:nvPr/>
        </p:nvPicPr>
        <p:blipFill>
          <a:blip r:embed="rId5"/>
          <a:stretch>
            <a:fillRect/>
          </a:stretch>
        </p:blipFill>
        <p:spPr>
          <a:xfrm>
            <a:off x="6781206" y="1658102"/>
            <a:ext cx="4911115" cy="3541796"/>
          </a:xfrm>
          <a:prstGeom prst="rect">
            <a:avLst/>
          </a:prstGeom>
        </p:spPr>
      </p:pic>
    </p:spTree>
    <p:extLst>
      <p:ext uri="{BB962C8B-B14F-4D97-AF65-F5344CB8AC3E}">
        <p14:creationId xmlns:p14="http://schemas.microsoft.com/office/powerpoint/2010/main" val="2239227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8950134"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¿Cuáles son los principales logros de la Secretaría de Inteligencia Estratégica del Estado?</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51" y="621211"/>
            <a:ext cx="937354" cy="937354"/>
          </a:xfrm>
          <a:prstGeom prst="rect">
            <a:avLst/>
          </a:prstGeom>
        </p:spPr>
      </p:pic>
      <p:sp>
        <p:nvSpPr>
          <p:cNvPr id="11" name="CuadroTexto 10">
            <a:extLst>
              <a:ext uri="{FF2B5EF4-FFF2-40B4-BE49-F238E27FC236}">
                <a16:creationId xmlns:a16="http://schemas.microsoft.com/office/drawing/2014/main" id="{27865904-F194-203A-6553-813C1280A0C7}"/>
              </a:ext>
            </a:extLst>
          </p:cNvPr>
          <p:cNvSpPr txBox="1"/>
          <p:nvPr/>
        </p:nvSpPr>
        <p:spPr>
          <a:xfrm>
            <a:off x="1784333" y="1981672"/>
            <a:ext cx="4900792" cy="3693319"/>
          </a:xfrm>
          <a:prstGeom prst="rect">
            <a:avLst/>
          </a:prstGeom>
          <a:noFill/>
        </p:spPr>
        <p:txBody>
          <a:bodyPr wrap="square" rtlCol="0">
            <a:spAutoFit/>
          </a:bodyPr>
          <a:lstStyle/>
          <a:p>
            <a:pPr algn="just">
              <a:lnSpc>
                <a:spcPct val="150000"/>
              </a:lnSpc>
            </a:pPr>
            <a:r>
              <a:rPr lang="es-419" sz="1800" b="1" dirty="0">
                <a:solidFill>
                  <a:schemeClr val="accent5">
                    <a:lumMod val="50000"/>
                  </a:schemeClr>
                </a:solidFill>
                <a:latin typeface="Bebas Neue" panose="020B0604020202020204" charset="0"/>
                <a:ea typeface="Montserrat"/>
                <a:cs typeface="Arial" panose="020B0604020202020204" pitchFamily="34" charset="0"/>
              </a:rPr>
              <a:t>Aspectos presupuestarios</a:t>
            </a:r>
          </a:p>
          <a:p>
            <a:pPr algn="just">
              <a:lnSpc>
                <a:spcPct val="150000"/>
              </a:lnSpc>
            </a:pPr>
            <a:r>
              <a:rPr lang="es-419" sz="1200" dirty="0">
                <a:latin typeface="Arial" panose="020B0604020202020204" pitchFamily="34" charset="0"/>
                <a:cs typeface="Arial" panose="020B0604020202020204" pitchFamily="34" charset="0"/>
              </a:rPr>
              <a:t>Presupuesto vigente: </a:t>
            </a:r>
            <a:r>
              <a:rPr lang="es-419" sz="1200" b="1" dirty="0">
                <a:solidFill>
                  <a:schemeClr val="accent5">
                    <a:lumMod val="50000"/>
                  </a:schemeClr>
                </a:solidFill>
                <a:latin typeface="Arial" panose="020B0604020202020204" pitchFamily="34" charset="0"/>
                <a:cs typeface="Arial" panose="020B0604020202020204" pitchFamily="34" charset="0"/>
              </a:rPr>
              <a:t>40,000,000</a:t>
            </a:r>
          </a:p>
          <a:p>
            <a:pPr algn="just">
              <a:lnSpc>
                <a:spcPct val="150000"/>
              </a:lnSpc>
            </a:pPr>
            <a:r>
              <a:rPr lang="es-419" sz="1200" dirty="0">
                <a:latin typeface="Arial" panose="020B0604020202020204" pitchFamily="34" charset="0"/>
                <a:cs typeface="Arial" panose="020B0604020202020204" pitchFamily="34" charset="0"/>
              </a:rPr>
              <a:t>Presupuesto ejecutado (utilizado): </a:t>
            </a:r>
            <a:r>
              <a:rPr lang="es-419" sz="1200" b="1" dirty="0">
                <a:solidFill>
                  <a:schemeClr val="accent4">
                    <a:lumMod val="75000"/>
                  </a:schemeClr>
                </a:solidFill>
                <a:latin typeface="Arial" panose="020B0604020202020204" pitchFamily="34" charset="0"/>
                <a:cs typeface="Arial" panose="020B0604020202020204" pitchFamily="34" charset="0"/>
              </a:rPr>
              <a:t> </a:t>
            </a:r>
            <a:r>
              <a:rPr lang="es-419" sz="1200" b="1" dirty="0">
                <a:solidFill>
                  <a:schemeClr val="accent5">
                    <a:lumMod val="50000"/>
                  </a:schemeClr>
                </a:solidFill>
                <a:latin typeface="Arial" panose="020B0604020202020204" pitchFamily="34" charset="0"/>
                <a:cs typeface="Arial" panose="020B0604020202020204" pitchFamily="34" charset="0"/>
              </a:rPr>
              <a:t>24,130,898 </a:t>
            </a:r>
          </a:p>
          <a:p>
            <a:pPr algn="just">
              <a:lnSpc>
                <a:spcPct val="150000"/>
              </a:lnSpc>
            </a:pPr>
            <a:r>
              <a:rPr lang="es-419" sz="1200" dirty="0">
                <a:latin typeface="Arial" panose="020B0604020202020204" pitchFamily="34" charset="0"/>
                <a:cs typeface="Arial" panose="020B0604020202020204" pitchFamily="34" charset="0"/>
              </a:rPr>
              <a:t>Fuente de financiamiento: 11 (ingresos corrientes) </a:t>
            </a:r>
          </a:p>
          <a:p>
            <a:pPr algn="just">
              <a:lnSpc>
                <a:spcPct val="150000"/>
              </a:lnSpc>
            </a:pPr>
            <a:endParaRPr lang="es-419" sz="1200" dirty="0">
              <a:latin typeface="Arial" panose="020B0604020202020204" pitchFamily="34" charset="0"/>
              <a:cs typeface="Arial" panose="020B0604020202020204" pitchFamily="34" charset="0"/>
            </a:endParaRPr>
          </a:p>
          <a:p>
            <a:pPr algn="just">
              <a:lnSpc>
                <a:spcPct val="150000"/>
              </a:lnSpc>
            </a:pPr>
            <a:r>
              <a:rPr lang="es-419" sz="1800" b="1" dirty="0">
                <a:solidFill>
                  <a:schemeClr val="accent5">
                    <a:lumMod val="50000"/>
                  </a:schemeClr>
                </a:solidFill>
                <a:latin typeface="Bebas Neue" panose="020B0604020202020204" charset="0"/>
                <a:ea typeface="Montserrat"/>
                <a:cs typeface="Arial" panose="020B0604020202020204" pitchFamily="34" charset="0"/>
              </a:rPr>
              <a:t>Aspectos de planificación estatal</a:t>
            </a:r>
          </a:p>
          <a:p>
            <a:pPr algn="just">
              <a:lnSpc>
                <a:spcPct val="150000"/>
              </a:lnSpc>
            </a:pPr>
            <a:r>
              <a:rPr lang="es-419" sz="1200" dirty="0">
                <a:latin typeface="Arial" panose="020B0604020202020204" pitchFamily="34" charset="0"/>
                <a:cs typeface="Arial" panose="020B0604020202020204" pitchFamily="34" charset="0"/>
              </a:rPr>
              <a:t>Programa: 62 (Acciones de Inteligencia Estratégica) </a:t>
            </a:r>
          </a:p>
          <a:p>
            <a:pPr algn="just">
              <a:lnSpc>
                <a:spcPct val="150000"/>
              </a:lnSpc>
            </a:pPr>
            <a:r>
              <a:rPr lang="es-419" sz="1200" dirty="0">
                <a:latin typeface="Arial" panose="020B0604020202020204" pitchFamily="34" charset="0"/>
                <a:cs typeface="Arial" panose="020B0604020202020204" pitchFamily="34" charset="0"/>
              </a:rPr>
              <a:t>Meta: </a:t>
            </a:r>
            <a:r>
              <a:rPr lang="es-419" sz="1200" b="1" dirty="0">
                <a:solidFill>
                  <a:schemeClr val="accent5">
                    <a:lumMod val="50000"/>
                  </a:schemeClr>
                </a:solidFill>
                <a:latin typeface="Arial" panose="020B0604020202020204" pitchFamily="34" charset="0"/>
                <a:cs typeface="Arial" panose="020B0604020202020204" pitchFamily="34" charset="0"/>
              </a:rPr>
              <a:t>448</a:t>
            </a:r>
            <a:r>
              <a:rPr lang="es-419" sz="1200" dirty="0">
                <a:solidFill>
                  <a:schemeClr val="tx1"/>
                </a:solidFill>
                <a:latin typeface="Arial" panose="020B0604020202020204" pitchFamily="34" charset="0"/>
                <a:cs typeface="Arial" panose="020B0604020202020204" pitchFamily="34" charset="0"/>
              </a:rPr>
              <a:t> </a:t>
            </a:r>
            <a:r>
              <a:rPr lang="es-419" sz="1200" dirty="0">
                <a:latin typeface="Arial" panose="020B0604020202020204" pitchFamily="34" charset="0"/>
                <a:cs typeface="Arial" panose="020B0604020202020204" pitchFamily="34" charset="0"/>
              </a:rPr>
              <a:t>Documentos</a:t>
            </a:r>
          </a:p>
          <a:p>
            <a:pPr algn="just">
              <a:lnSpc>
                <a:spcPct val="150000"/>
              </a:lnSpc>
            </a:pPr>
            <a:r>
              <a:rPr lang="es-419" sz="1200" dirty="0">
                <a:latin typeface="Arial" panose="020B0604020202020204" pitchFamily="34" charset="0"/>
                <a:cs typeface="Arial" panose="020B0604020202020204" pitchFamily="34" charset="0"/>
              </a:rPr>
              <a:t>Población beneficiada: Presidente de la República y Consejo Nacional de Seguridad</a:t>
            </a:r>
          </a:p>
          <a:p>
            <a:pPr algn="just">
              <a:lnSpc>
                <a:spcPct val="150000"/>
              </a:lnSpc>
            </a:pPr>
            <a:r>
              <a:rPr lang="es-419" sz="1200" dirty="0">
                <a:latin typeface="Arial" panose="020B0604020202020204" pitchFamily="34" charset="0"/>
                <a:cs typeface="Arial" panose="020B0604020202020204" pitchFamily="34" charset="0"/>
              </a:rPr>
              <a:t>Ubicación geográfica: Nacional </a:t>
            </a:r>
          </a:p>
          <a:p>
            <a:pPr algn="just">
              <a:lnSpc>
                <a:spcPct val="150000"/>
              </a:lnSpc>
            </a:pPr>
            <a:r>
              <a:rPr lang="es-419" sz="1200" dirty="0">
                <a:latin typeface="Arial" panose="020B0604020202020204" pitchFamily="34" charset="0"/>
                <a:cs typeface="Arial" panose="020B0604020202020204" pitchFamily="34" charset="0"/>
              </a:rPr>
              <a:t>Plazo de ejecución: Anual </a:t>
            </a: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3123" y="2012828"/>
            <a:ext cx="3233236" cy="323323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47331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8950134"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Principales logros y resultados</a:t>
            </a:r>
          </a:p>
          <a:p>
            <a:pPr lvl="0"/>
            <a:r>
              <a:rPr lang="es-MX" sz="3100" dirty="0">
                <a:solidFill>
                  <a:srgbClr val="004C82"/>
                </a:solidFill>
                <a:latin typeface="Bebas Neue"/>
                <a:ea typeface="Bebas Neue"/>
                <a:cs typeface="Bebas Neue"/>
                <a:sym typeface="Bebas Neue"/>
              </a:rPr>
              <a:t>segundo Cuatrimestre de 2023</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51" y="621211"/>
            <a:ext cx="937354" cy="937354"/>
          </a:xfrm>
          <a:prstGeom prst="rect">
            <a:avLst/>
          </a:prstGeom>
        </p:spPr>
      </p:pic>
      <p:sp>
        <p:nvSpPr>
          <p:cNvPr id="10" name="CuadroTexto 9">
            <a:extLst>
              <a:ext uri="{FF2B5EF4-FFF2-40B4-BE49-F238E27FC236}">
                <a16:creationId xmlns:a16="http://schemas.microsoft.com/office/drawing/2014/main" id="{59AD204D-F932-C418-4497-BEA06E88D2C8}"/>
              </a:ext>
            </a:extLst>
          </p:cNvPr>
          <p:cNvSpPr txBox="1"/>
          <p:nvPr/>
        </p:nvSpPr>
        <p:spPr>
          <a:xfrm>
            <a:off x="1784333" y="1946621"/>
            <a:ext cx="6120134" cy="1477328"/>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Para el año 2023 se programó la elaboración </a:t>
            </a:r>
            <a:r>
              <a:rPr lang="es-419" sz="1200" dirty="0">
                <a:solidFill>
                  <a:schemeClr val="tx1"/>
                </a:solidFill>
                <a:latin typeface="Arial" panose="020B0604020202020204" pitchFamily="34" charset="0"/>
                <a:cs typeface="Arial" panose="020B0604020202020204" pitchFamily="34" charset="0"/>
              </a:rPr>
              <a:t>de 448  informes de inteligencia dirigidos al Presidente de la República y Consejo Nacional de Seguridad. </a:t>
            </a:r>
          </a:p>
          <a:p>
            <a:pPr algn="just">
              <a:lnSpc>
                <a:spcPct val="150000"/>
              </a:lnSpc>
            </a:pPr>
            <a:endParaRPr lang="es-419" sz="1200" dirty="0">
              <a:solidFill>
                <a:schemeClr val="tx1"/>
              </a:solidFill>
              <a:latin typeface="Arial" panose="020B0604020202020204" pitchFamily="34" charset="0"/>
              <a:cs typeface="Arial" panose="020B0604020202020204" pitchFamily="34" charset="0"/>
            </a:endParaRPr>
          </a:p>
          <a:p>
            <a:pPr algn="just">
              <a:lnSpc>
                <a:spcPct val="150000"/>
              </a:lnSpc>
            </a:pPr>
            <a:r>
              <a:rPr lang="es-419" sz="1200" dirty="0">
                <a:solidFill>
                  <a:schemeClr val="tx1"/>
                </a:solidFill>
                <a:latin typeface="Arial" panose="020B0604020202020204" pitchFamily="34" charset="0"/>
                <a:cs typeface="Arial" panose="020B0604020202020204" pitchFamily="34" charset="0"/>
              </a:rPr>
              <a:t>En el segundo cuatrimestre –de mayo a agosto-,  se elaboraron </a:t>
            </a:r>
            <a:r>
              <a:rPr lang="es-419" sz="1200" dirty="0" smtClean="0">
                <a:solidFill>
                  <a:schemeClr val="tx1"/>
                </a:solidFill>
                <a:latin typeface="Arial" panose="020B0604020202020204" pitchFamily="34" charset="0"/>
                <a:cs typeface="Arial" panose="020B0604020202020204" pitchFamily="34" charset="0"/>
              </a:rPr>
              <a:t>152 </a:t>
            </a:r>
            <a:r>
              <a:rPr lang="es-419" sz="1200" dirty="0">
                <a:latin typeface="Arial" panose="020B0604020202020204" pitchFamily="34" charset="0"/>
                <a:cs typeface="Arial" panose="020B0604020202020204" pitchFamily="34" charset="0"/>
              </a:rPr>
              <a:t>informes de inteligencia. </a:t>
            </a:r>
          </a:p>
        </p:txBody>
      </p:sp>
      <p:sp>
        <p:nvSpPr>
          <p:cNvPr id="13" name="CuadroTexto 12">
            <a:extLst>
              <a:ext uri="{FF2B5EF4-FFF2-40B4-BE49-F238E27FC236}">
                <a16:creationId xmlns:a16="http://schemas.microsoft.com/office/drawing/2014/main" id="{59AD204D-F932-C418-4497-BEA06E88D2C8}"/>
              </a:ext>
            </a:extLst>
          </p:cNvPr>
          <p:cNvSpPr txBox="1"/>
          <p:nvPr/>
        </p:nvSpPr>
        <p:spPr>
          <a:xfrm>
            <a:off x="1813168" y="3575217"/>
            <a:ext cx="6120134" cy="1200329"/>
          </a:xfrm>
          <a:prstGeom prst="rect">
            <a:avLst/>
          </a:prstGeom>
          <a:noFill/>
        </p:spPr>
        <p:txBody>
          <a:bodyPr wrap="square" rtlCol="0">
            <a:spAutoFit/>
          </a:bodyPr>
          <a:lstStyle/>
          <a:p>
            <a:pPr algn="just">
              <a:lnSpc>
                <a:spcPct val="150000"/>
              </a:lnSpc>
            </a:pPr>
            <a:r>
              <a:rPr lang="es-419" sz="1200" dirty="0">
                <a:solidFill>
                  <a:schemeClr val="tx1"/>
                </a:solidFill>
                <a:latin typeface="Arial" panose="020B0604020202020204" pitchFamily="34" charset="0"/>
                <a:cs typeface="Arial" panose="020B0604020202020204" pitchFamily="34" charset="0"/>
              </a:rPr>
              <a:t>Así mismo, se elaboraron productos de inteligencia internos generados como aporte a los productos finales, programándose anualmente la cantidad de 5,074 informes; finalizando de enero a agosto con 2,704 aportes de inteligencia.</a:t>
            </a:r>
          </a:p>
          <a:p>
            <a:pPr algn="just">
              <a:lnSpc>
                <a:spcPct val="150000"/>
              </a:lnSpc>
            </a:pPr>
            <a:r>
              <a:rPr lang="es-419" sz="1200" dirty="0">
                <a:latin typeface="Arial" panose="020B0604020202020204" pitchFamily="34" charset="0"/>
                <a:cs typeface="Arial" panose="020B0604020202020204" pitchFamily="34" charset="0"/>
              </a:rPr>
              <a:t> </a:t>
            </a:r>
          </a:p>
        </p:txBody>
      </p:sp>
      <p:sp>
        <p:nvSpPr>
          <p:cNvPr id="4" name="Rectángulo 3"/>
          <p:cNvSpPr/>
          <p:nvPr/>
        </p:nvSpPr>
        <p:spPr>
          <a:xfrm>
            <a:off x="9430106" y="413462"/>
            <a:ext cx="1265090" cy="415498"/>
          </a:xfrm>
          <a:prstGeom prst="rect">
            <a:avLst/>
          </a:prstGeom>
        </p:spPr>
        <p:txBody>
          <a:bodyPr wrap="none">
            <a:spAutoFit/>
          </a:bodyPr>
          <a:lstStyle/>
          <a:p>
            <a:pPr algn="just">
              <a:lnSpc>
                <a:spcPct val="150000"/>
              </a:lnSpc>
            </a:pPr>
            <a:r>
              <a:rPr lang="es-419" b="1" dirty="0">
                <a:solidFill>
                  <a:schemeClr val="accent5">
                    <a:lumMod val="50000"/>
                  </a:schemeClr>
                </a:solidFill>
                <a:latin typeface="Bebas Neue" panose="020B0604020202020204" charset="0"/>
                <a:ea typeface="Montserrat"/>
                <a:cs typeface="Arial" panose="020B0604020202020204" pitchFamily="34" charset="0"/>
              </a:rPr>
              <a:t>Productos finales</a:t>
            </a:r>
          </a:p>
        </p:txBody>
      </p:sp>
      <p:sp>
        <p:nvSpPr>
          <p:cNvPr id="5" name="Rectángulo 4"/>
          <p:cNvSpPr/>
          <p:nvPr/>
        </p:nvSpPr>
        <p:spPr>
          <a:xfrm>
            <a:off x="9353568" y="3204815"/>
            <a:ext cx="1542410" cy="415498"/>
          </a:xfrm>
          <a:prstGeom prst="rect">
            <a:avLst/>
          </a:prstGeom>
        </p:spPr>
        <p:txBody>
          <a:bodyPr wrap="none">
            <a:spAutoFit/>
          </a:bodyPr>
          <a:lstStyle/>
          <a:p>
            <a:pPr algn="just">
              <a:lnSpc>
                <a:spcPct val="150000"/>
              </a:lnSpc>
            </a:pPr>
            <a:r>
              <a:rPr lang="es-419" b="1" dirty="0">
                <a:solidFill>
                  <a:schemeClr val="accent5">
                    <a:lumMod val="50000"/>
                  </a:schemeClr>
                </a:solidFill>
                <a:latin typeface="Bebas Neue" panose="020B0604020202020204" charset="0"/>
                <a:ea typeface="Montserrat"/>
                <a:cs typeface="Arial" panose="020B0604020202020204" pitchFamily="34" charset="0"/>
              </a:rPr>
              <a:t>Productos intermedios</a:t>
            </a:r>
          </a:p>
        </p:txBody>
      </p:sp>
      <p:pic>
        <p:nvPicPr>
          <p:cNvPr id="6" name="Imagen 5">
            <a:extLst>
              <a:ext uri="{FF2B5EF4-FFF2-40B4-BE49-F238E27FC236}">
                <a16:creationId xmlns:a16="http://schemas.microsoft.com/office/drawing/2014/main" id="{25AD2610-0027-435C-A4A2-F61787D8BA34}"/>
              </a:ext>
            </a:extLst>
          </p:cNvPr>
          <p:cNvPicPr>
            <a:picLocks noChangeAspect="1"/>
          </p:cNvPicPr>
          <p:nvPr/>
        </p:nvPicPr>
        <p:blipFill>
          <a:blip r:embed="rId5"/>
          <a:stretch>
            <a:fillRect/>
          </a:stretch>
        </p:blipFill>
        <p:spPr>
          <a:xfrm>
            <a:off x="8302686" y="828960"/>
            <a:ext cx="3520852" cy="2293308"/>
          </a:xfrm>
          <a:prstGeom prst="rect">
            <a:avLst/>
          </a:prstGeom>
        </p:spPr>
      </p:pic>
      <p:pic>
        <p:nvPicPr>
          <p:cNvPr id="8" name="Imagen 7">
            <a:extLst>
              <a:ext uri="{FF2B5EF4-FFF2-40B4-BE49-F238E27FC236}">
                <a16:creationId xmlns:a16="http://schemas.microsoft.com/office/drawing/2014/main" id="{08C56469-93AD-4CD6-842B-1628B31EA8E6}"/>
              </a:ext>
            </a:extLst>
          </p:cNvPr>
          <p:cNvPicPr>
            <a:picLocks noChangeAspect="1"/>
          </p:cNvPicPr>
          <p:nvPr/>
        </p:nvPicPr>
        <p:blipFill>
          <a:blip r:embed="rId6"/>
          <a:stretch>
            <a:fillRect/>
          </a:stretch>
        </p:blipFill>
        <p:spPr>
          <a:xfrm>
            <a:off x="8302687" y="3597063"/>
            <a:ext cx="3520852" cy="2293308"/>
          </a:xfrm>
          <a:prstGeom prst="rect">
            <a:avLst/>
          </a:prstGeom>
        </p:spPr>
      </p:pic>
    </p:spTree>
    <p:extLst>
      <p:ext uri="{BB962C8B-B14F-4D97-AF65-F5344CB8AC3E}">
        <p14:creationId xmlns:p14="http://schemas.microsoft.com/office/powerpoint/2010/main" val="1199288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8950134"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Consolidación de logros y resultados</a:t>
            </a:r>
          </a:p>
          <a:p>
            <a:pPr lvl="0"/>
            <a:r>
              <a:rPr lang="es-MX" sz="3100" dirty="0">
                <a:solidFill>
                  <a:srgbClr val="004C82"/>
                </a:solidFill>
                <a:latin typeface="Bebas Neue"/>
                <a:ea typeface="Bebas Neue"/>
                <a:cs typeface="Bebas Neue"/>
                <a:sym typeface="Bebas Neue"/>
              </a:rPr>
              <a:t>segundo Cuatrimestre de 2023</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51" y="621211"/>
            <a:ext cx="937354" cy="937354"/>
          </a:xfrm>
          <a:prstGeom prst="rect">
            <a:avLst/>
          </a:prstGeom>
        </p:spPr>
      </p:pic>
      <p:pic>
        <p:nvPicPr>
          <p:cNvPr id="4" name="Imagen 3">
            <a:extLst>
              <a:ext uri="{FF2B5EF4-FFF2-40B4-BE49-F238E27FC236}">
                <a16:creationId xmlns:a16="http://schemas.microsoft.com/office/drawing/2014/main" id="{8004D6E6-06CA-4CF0-AABD-16690CC8FA95}"/>
              </a:ext>
            </a:extLst>
          </p:cNvPr>
          <p:cNvPicPr>
            <a:picLocks noChangeAspect="1"/>
          </p:cNvPicPr>
          <p:nvPr/>
        </p:nvPicPr>
        <p:blipFill>
          <a:blip r:embed="rId5"/>
          <a:stretch>
            <a:fillRect/>
          </a:stretch>
        </p:blipFill>
        <p:spPr>
          <a:xfrm>
            <a:off x="1588562" y="1905003"/>
            <a:ext cx="9014876" cy="4331786"/>
          </a:xfrm>
          <a:prstGeom prst="rect">
            <a:avLst/>
          </a:prstGeom>
        </p:spPr>
      </p:pic>
    </p:spTree>
    <p:extLst>
      <p:ext uri="{BB962C8B-B14F-4D97-AF65-F5344CB8AC3E}">
        <p14:creationId xmlns:p14="http://schemas.microsoft.com/office/powerpoint/2010/main" val="1934136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5992685" cy="1523454"/>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¿Qué tendencia muestra la Secretaría de Inteligencia Estratégica del Estado, en el uso de los recursos públicos?</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51" y="621211"/>
            <a:ext cx="937354" cy="937354"/>
          </a:xfrm>
          <a:prstGeom prst="rect">
            <a:avLst/>
          </a:prstGeom>
        </p:spPr>
      </p:pic>
      <p:sp>
        <p:nvSpPr>
          <p:cNvPr id="6" name="CuadroTexto 5">
            <a:extLst>
              <a:ext uri="{FF2B5EF4-FFF2-40B4-BE49-F238E27FC236}">
                <a16:creationId xmlns:a16="http://schemas.microsoft.com/office/drawing/2014/main" id="{59AD204D-F932-C418-4497-BEA06E88D2C8}"/>
              </a:ext>
            </a:extLst>
          </p:cNvPr>
          <p:cNvSpPr txBox="1"/>
          <p:nvPr/>
        </p:nvSpPr>
        <p:spPr>
          <a:xfrm>
            <a:off x="1784333" y="2390109"/>
            <a:ext cx="5798722" cy="2585323"/>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Los datos obtenidos durante el periodo reportado permiten establecer que la ejecución del presupuesto se caracterizó principalmente por la mejora continua, realizando una serie de actividades de actualización en búsqueda de la eficiencia administrativa.</a:t>
            </a:r>
          </a:p>
          <a:p>
            <a:pPr algn="just">
              <a:lnSpc>
                <a:spcPct val="150000"/>
              </a:lnSpc>
            </a:pPr>
            <a:endParaRPr lang="es-419" sz="1200" dirty="0">
              <a:latin typeface="Arial" panose="020B0604020202020204" pitchFamily="34" charset="0"/>
              <a:cs typeface="Arial" panose="020B0604020202020204" pitchFamily="34" charset="0"/>
            </a:endParaRPr>
          </a:p>
          <a:p>
            <a:pPr algn="just">
              <a:lnSpc>
                <a:spcPct val="150000"/>
              </a:lnSpc>
            </a:pPr>
            <a:r>
              <a:rPr lang="es-419" sz="1200" dirty="0">
                <a:latin typeface="Arial" panose="020B0604020202020204" pitchFamily="34" charset="0"/>
                <a:cs typeface="Arial" panose="020B0604020202020204" pitchFamily="34" charset="0"/>
              </a:rPr>
              <a:t>El trabajo coordinado con el Sistema Nacional de Inteligencia se mantiene, lo que permite contar con una buena sinergia y mejores productos de inteligencia; dando cumplimiento al objetivo de la política de gobierno «Un Sistema de Inteligencia Reformado».</a:t>
            </a:r>
          </a:p>
        </p:txBody>
      </p:sp>
      <p:sp>
        <p:nvSpPr>
          <p:cNvPr id="7" name="Rectángulo 6">
            <a:extLst>
              <a:ext uri="{FF2B5EF4-FFF2-40B4-BE49-F238E27FC236}">
                <a16:creationId xmlns:a16="http://schemas.microsoft.com/office/drawing/2014/main" id="{584B4B9C-41C9-B541-AE43-8B2C0A6B3451}"/>
              </a:ext>
            </a:extLst>
          </p:cNvPr>
          <p:cNvSpPr/>
          <p:nvPr/>
        </p:nvSpPr>
        <p:spPr>
          <a:xfrm>
            <a:off x="7998781" y="621211"/>
            <a:ext cx="3518963" cy="4922982"/>
          </a:xfrm>
          <a:prstGeom prst="rect">
            <a:avLst/>
          </a:prstGeom>
          <a:pattFill prst="pct20">
            <a:fgClr>
              <a:srgbClr val="0066CC"/>
            </a:fgClr>
            <a:bgClr>
              <a:schemeClr val="bg1"/>
            </a:bgClr>
          </a:pattFill>
        </p:spPr>
        <p:txBody>
          <a:bodyPr>
            <a:noAutofit/>
          </a:bodyPr>
          <a:lstStyle/>
          <a:p>
            <a:pPr algn="ctr">
              <a:lnSpc>
                <a:spcPct val="110000"/>
              </a:lnSpc>
            </a:pPr>
            <a:endParaRPr lang="es-419" sz="1200" dirty="0">
              <a:solidFill>
                <a:srgbClr val="36B3CE"/>
              </a:solidFill>
              <a:latin typeface="Montserrat"/>
              <a:ea typeface="Montserrat"/>
              <a:cs typeface="Montserrat"/>
            </a:endParaRPr>
          </a:p>
          <a:p>
            <a:pPr algn="ctr">
              <a:lnSpc>
                <a:spcPct val="110000"/>
              </a:lnSpc>
            </a:pPr>
            <a:endParaRPr lang="es-419" dirty="0">
              <a:solidFill>
                <a:srgbClr val="36B3CE"/>
              </a:solidFill>
              <a:latin typeface="Montserrat"/>
              <a:ea typeface="Montserrat"/>
              <a:cs typeface="Montserrat"/>
            </a:endParaRPr>
          </a:p>
          <a:p>
            <a:pPr algn="ctr">
              <a:lnSpc>
                <a:spcPct val="110000"/>
              </a:lnSpc>
            </a:pPr>
            <a:endParaRPr lang="es-419" dirty="0">
              <a:solidFill>
                <a:srgbClr val="36B3CE"/>
              </a:solidFill>
              <a:latin typeface="Montserrat"/>
              <a:ea typeface="Montserrat"/>
              <a:cs typeface="Montserrat"/>
            </a:endParaRPr>
          </a:p>
          <a:p>
            <a:pPr algn="ctr">
              <a:lnSpc>
                <a:spcPct val="110000"/>
              </a:lnSpc>
            </a:pPr>
            <a:endParaRPr lang="es-419" dirty="0">
              <a:solidFill>
                <a:srgbClr val="36B3CE"/>
              </a:solidFill>
              <a:latin typeface="Montserrat"/>
              <a:ea typeface="Montserrat"/>
              <a:cs typeface="Montserrat"/>
            </a:endParaRPr>
          </a:p>
          <a:p>
            <a:pPr algn="ctr">
              <a:lnSpc>
                <a:spcPct val="110000"/>
              </a:lnSpc>
            </a:pPr>
            <a:r>
              <a:rPr lang="es-419" b="1" dirty="0">
                <a:solidFill>
                  <a:schemeClr val="accent5">
                    <a:lumMod val="50000"/>
                  </a:schemeClr>
                </a:solidFill>
                <a:latin typeface="Arial" panose="020B0604020202020204" pitchFamily="34" charset="0"/>
                <a:ea typeface="Montserrat"/>
                <a:cs typeface="Arial" panose="020B0604020202020204" pitchFamily="34" charset="0"/>
              </a:rPr>
              <a:t>La principal finalidad que se atiende es orden público y seguridad ciudadana con un 100% del presupuesto total de la Secretaría de Inteligencia Estratégica del Estado. </a:t>
            </a:r>
          </a:p>
          <a:p>
            <a:pPr algn="ctr">
              <a:lnSpc>
                <a:spcPct val="110000"/>
              </a:lnSpc>
            </a:pPr>
            <a:endParaRPr lang="es-419" dirty="0">
              <a:solidFill>
                <a:schemeClr val="accent5">
                  <a:lumMod val="50000"/>
                </a:schemeClr>
              </a:solidFill>
              <a:latin typeface="Arial" panose="020B0604020202020204" pitchFamily="34" charset="0"/>
              <a:ea typeface="Montserrat"/>
              <a:cs typeface="Arial" panose="020B0604020202020204" pitchFamily="34" charset="0"/>
            </a:endParaRPr>
          </a:p>
          <a:p>
            <a:pPr algn="ctr">
              <a:lnSpc>
                <a:spcPct val="110000"/>
              </a:lnSpc>
            </a:pPr>
            <a:r>
              <a:rPr lang="es-419" b="1" dirty="0">
                <a:solidFill>
                  <a:schemeClr val="accent5">
                    <a:lumMod val="50000"/>
                  </a:schemeClr>
                </a:solidFill>
                <a:latin typeface="Arial" panose="020B0604020202020204" pitchFamily="34" charset="0"/>
                <a:ea typeface="Montserrat"/>
                <a:cs typeface="Arial" panose="020B0604020202020204" pitchFamily="34" charset="0"/>
              </a:rPr>
              <a:t>En el año 2023 se espera que continuar con la coordinación eficiente del Sistema Nacional de Inteligencia, para que el Presidente de la República y Consejo Nacional de Seguridad cuenten con información oportuna para la toma  de decisiones.</a:t>
            </a:r>
          </a:p>
        </p:txBody>
      </p:sp>
    </p:spTree>
    <p:extLst>
      <p:ext uri="{BB962C8B-B14F-4D97-AF65-F5344CB8AC3E}">
        <p14:creationId xmlns:p14="http://schemas.microsoft.com/office/powerpoint/2010/main" val="1436170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5992685"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¿Qué resultados se obtuvieron en el marco de la Política General de Gobierno?</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51" y="621211"/>
            <a:ext cx="937354" cy="937354"/>
          </a:xfrm>
          <a:prstGeom prst="rect">
            <a:avLst/>
          </a:prstGeom>
        </p:spPr>
      </p:pic>
      <p:sp>
        <p:nvSpPr>
          <p:cNvPr id="6" name="CuadroTexto 5">
            <a:extLst>
              <a:ext uri="{FF2B5EF4-FFF2-40B4-BE49-F238E27FC236}">
                <a16:creationId xmlns:a16="http://schemas.microsoft.com/office/drawing/2014/main" id="{59AD204D-F932-C418-4497-BEA06E88D2C8}"/>
              </a:ext>
            </a:extLst>
          </p:cNvPr>
          <p:cNvSpPr txBox="1"/>
          <p:nvPr/>
        </p:nvSpPr>
        <p:spPr>
          <a:xfrm>
            <a:off x="1784333" y="1757639"/>
            <a:ext cx="6120134" cy="2585323"/>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La Política General de Gobierno (PGG) es el plan de acción del Gobierno de Guatemala, en donde se plasman los objetivos estratégicos y los lineamientos de las Políticas Públicas.</a:t>
            </a:r>
          </a:p>
          <a:p>
            <a:pPr algn="just">
              <a:lnSpc>
                <a:spcPct val="150000"/>
              </a:lnSpc>
            </a:pPr>
            <a:endParaRPr lang="es-419" sz="1200" dirty="0">
              <a:latin typeface="Arial" panose="020B0604020202020204" pitchFamily="34" charset="0"/>
              <a:cs typeface="Arial" panose="020B0604020202020204" pitchFamily="34" charset="0"/>
            </a:endParaRPr>
          </a:p>
          <a:p>
            <a:pPr algn="just">
              <a:lnSpc>
                <a:spcPct val="150000"/>
              </a:lnSpc>
            </a:pPr>
            <a:r>
              <a:rPr lang="es-419" sz="1200" dirty="0">
                <a:latin typeface="Arial" panose="020B0604020202020204" pitchFamily="34" charset="0"/>
                <a:cs typeface="Arial" panose="020B0604020202020204" pitchFamily="34" charset="0"/>
              </a:rPr>
              <a:t>La Secretaría de Inteligencia Estratégica del Estado, durante el segundo cuatrimestre reportado, colaboró con el cumplimiento de la Política General de Gobierno mediante la cantidad de informes entregados, relacionados con el monitoreo de riesgos, amenazas y vulnerabilidades que atenten contra la Seguridad de la Nación y la coordinación del Sistema Nacional de Seguridad.</a:t>
            </a:r>
          </a:p>
        </p:txBody>
      </p:sp>
      <p:sp>
        <p:nvSpPr>
          <p:cNvPr id="7" name="Marcador de contenido 2">
            <a:extLst>
              <a:ext uri="{FF2B5EF4-FFF2-40B4-BE49-F238E27FC236}">
                <a16:creationId xmlns:a16="http://schemas.microsoft.com/office/drawing/2014/main" id="{B5DD7A65-8685-B1F8-8F63-DC86DD8B9574}"/>
              </a:ext>
            </a:extLst>
          </p:cNvPr>
          <p:cNvSpPr txBox="1">
            <a:spLocks/>
          </p:cNvSpPr>
          <p:nvPr/>
        </p:nvSpPr>
        <p:spPr>
          <a:xfrm>
            <a:off x="8405091" y="408321"/>
            <a:ext cx="3565236" cy="5398655"/>
          </a:xfrm>
          <a:prstGeom prst="rect">
            <a:avLst/>
          </a:prstGeom>
          <a:pattFill prst="pct20">
            <a:fgClr>
              <a:schemeClr val="accent1"/>
            </a:fgClr>
            <a:bgClr>
              <a:schemeClr val="bg1"/>
            </a:bgClr>
          </a:patt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419" sz="2000" dirty="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b="1" dirty="0">
              <a:solidFill>
                <a:srgbClr val="36B3CE"/>
              </a:solidFill>
              <a:latin typeface="Montserrat"/>
              <a:ea typeface="Montserrat"/>
              <a:cs typeface="Montserrat"/>
            </a:endParaRPr>
          </a:p>
          <a:p>
            <a:pPr algn="ctr"/>
            <a:r>
              <a:rPr lang="es-419" b="1" dirty="0">
                <a:solidFill>
                  <a:schemeClr val="accent5">
                    <a:lumMod val="50000"/>
                  </a:schemeClr>
                </a:solidFill>
                <a:latin typeface="Arial" panose="020B0604020202020204" pitchFamily="34" charset="0"/>
                <a:ea typeface="Montserrat"/>
                <a:cs typeface="Arial" panose="020B0604020202020204" pitchFamily="34" charset="0"/>
              </a:rPr>
              <a:t>Se contribuyó con el pilar de Gobernabilidad y seguridad en desarrollo, alcanzando un 98% de avance a la meta Sistema de Inteligencia Reformado</a:t>
            </a:r>
            <a:r>
              <a:rPr lang="es-419" sz="1600" b="1" dirty="0">
                <a:solidFill>
                  <a:schemeClr val="accent5">
                    <a:lumMod val="50000"/>
                  </a:schemeClr>
                </a:solidFill>
                <a:latin typeface="Arial" panose="020B0604020202020204" pitchFamily="34" charset="0"/>
                <a:ea typeface="Montserrat"/>
                <a:cs typeface="Arial" panose="020B0604020202020204" pitchFamily="34" charset="0"/>
              </a:rPr>
              <a:t>.</a:t>
            </a:r>
          </a:p>
        </p:txBody>
      </p:sp>
    </p:spTree>
    <p:extLst>
      <p:ext uri="{BB962C8B-B14F-4D97-AF65-F5344CB8AC3E}">
        <p14:creationId xmlns:p14="http://schemas.microsoft.com/office/powerpoint/2010/main" val="2528394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8950134" cy="569346"/>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¿Qué medidas de transparencia se han aplicado?</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sp>
        <p:nvSpPr>
          <p:cNvPr id="6" name="CuadroTexto 5">
            <a:extLst>
              <a:ext uri="{FF2B5EF4-FFF2-40B4-BE49-F238E27FC236}">
                <a16:creationId xmlns:a16="http://schemas.microsoft.com/office/drawing/2014/main" id="{59AD204D-F932-C418-4497-BEA06E88D2C8}"/>
              </a:ext>
            </a:extLst>
          </p:cNvPr>
          <p:cNvSpPr txBox="1"/>
          <p:nvPr/>
        </p:nvSpPr>
        <p:spPr>
          <a:xfrm>
            <a:off x="1784333" y="1488265"/>
            <a:ext cx="7989982" cy="4247317"/>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Para garantizar el uso adecuado del dinero público y el avance en el cumplimiento de los objetivos de Estado, la Secretaría de Inteligencia Estratégica del Estado ha adoptado como medidas de transparencia: </a:t>
            </a:r>
          </a:p>
          <a:p>
            <a:pPr algn="just">
              <a:lnSpc>
                <a:spcPct val="150000"/>
              </a:lnSpc>
            </a:pPr>
            <a:endParaRPr lang="es-419" sz="1200" dirty="0">
              <a:solidFill>
                <a:schemeClr val="tx1"/>
              </a:solidFill>
              <a:latin typeface="Arial" panose="020B0604020202020204" pitchFamily="34" charset="0"/>
              <a:cs typeface="Arial" panose="020B0604020202020204" pitchFamily="34" charset="0"/>
            </a:endParaRP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Automatización de procesos en respuesta a la Simplificación de Requisitos y Trámites Administrativos;</a:t>
            </a: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Implementación de los procesos internos de la Firma Electrónica Avanzada, para el ahorro de uso de papel;</a:t>
            </a: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Oportuna respuesta a solicitudes de Información Pública emitidas por la ciudadanía;</a:t>
            </a: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Programación de diversos controles internos que se están implementando para reducir posibles riesgos que puedan ser una amenaza a los procedimientos de la Secretaría.</a:t>
            </a: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Participación en el proceso de Transición de Gobierno 2023-2024.</a:t>
            </a: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Implementación de Tableros de Rendición de Cuentas mensuales.</a:t>
            </a:r>
          </a:p>
          <a:p>
            <a:pPr marL="228600" indent="-228600" algn="just">
              <a:lnSpc>
                <a:spcPct val="200000"/>
              </a:lnSpc>
              <a:buAutoNum type="alphaLcParenR"/>
            </a:pPr>
            <a:r>
              <a:rPr lang="es-419" sz="1200" dirty="0">
                <a:solidFill>
                  <a:schemeClr val="tx1"/>
                </a:solidFill>
                <a:latin typeface="Arial" panose="020B0604020202020204" pitchFamily="34" charset="0"/>
                <a:cs typeface="Arial" panose="020B0604020202020204" pitchFamily="34" charset="0"/>
              </a:rPr>
              <a:t>Rendición de cuentas del avance de metas físicas y financieras solicitados por SEGEPLAN y la Comisión Presidencial contra la Corrupción.</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3" y="585090"/>
            <a:ext cx="903175" cy="903175"/>
          </a:xfrm>
          <a:prstGeom prst="rect">
            <a:avLst/>
          </a:prstGeom>
        </p:spPr>
      </p:pic>
    </p:spTree>
    <p:extLst>
      <p:ext uri="{BB962C8B-B14F-4D97-AF65-F5344CB8AC3E}">
        <p14:creationId xmlns:p14="http://schemas.microsoft.com/office/powerpoint/2010/main" val="2093463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8950134" cy="569346"/>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¿Qué desafíos se esperan para el 2023?</a:t>
            </a:r>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42" y="522616"/>
            <a:ext cx="946591" cy="946591"/>
          </a:xfrm>
          <a:prstGeom prst="rect">
            <a:avLst/>
          </a:prstGeom>
        </p:spPr>
      </p:pic>
      <p:sp>
        <p:nvSpPr>
          <p:cNvPr id="7" name="CuadroTexto 6">
            <a:extLst>
              <a:ext uri="{FF2B5EF4-FFF2-40B4-BE49-F238E27FC236}">
                <a16:creationId xmlns:a16="http://schemas.microsoft.com/office/drawing/2014/main" id="{27865904-F194-203A-6553-813C1280A0C7}"/>
              </a:ext>
            </a:extLst>
          </p:cNvPr>
          <p:cNvSpPr txBox="1"/>
          <p:nvPr/>
        </p:nvSpPr>
        <p:spPr>
          <a:xfrm>
            <a:off x="1622796" y="1721242"/>
            <a:ext cx="5869708" cy="3093154"/>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Los principales desafíos de la Secretaría de Inteligencia Estratégica del Estado es continuar con el fortalecimiento de  los lazos de coordinación y cooperación con el Sistema Nacional de Inteligencia; así como las agencias homólogas internacionales.</a:t>
            </a:r>
          </a:p>
          <a:p>
            <a:pPr algn="just">
              <a:lnSpc>
                <a:spcPct val="150000"/>
              </a:lnSpc>
            </a:pPr>
            <a:endParaRPr lang="es-MX" sz="1200" dirty="0">
              <a:latin typeface="Arial" panose="020B0604020202020204" pitchFamily="34" charset="0"/>
              <a:cs typeface="Arial" panose="020B0604020202020204" pitchFamily="34" charset="0"/>
            </a:endParaRPr>
          </a:p>
          <a:p>
            <a:pPr algn="just">
              <a:lnSpc>
                <a:spcPct val="150000"/>
              </a:lnSpc>
            </a:pPr>
            <a:endParaRPr lang="es-MX" sz="1200" dirty="0">
              <a:latin typeface="Arial" panose="020B0604020202020204" pitchFamily="34" charset="0"/>
              <a:cs typeface="Arial" panose="020B0604020202020204" pitchFamily="34" charset="0"/>
            </a:endParaRPr>
          </a:p>
          <a:p>
            <a:pPr algn="just">
              <a:lnSpc>
                <a:spcPct val="150000"/>
              </a:lnSpc>
            </a:pPr>
            <a:r>
              <a:rPr lang="es-419" sz="1200" b="1" dirty="0">
                <a:solidFill>
                  <a:schemeClr val="accent5">
                    <a:lumMod val="50000"/>
                  </a:schemeClr>
                </a:solidFill>
                <a:latin typeface="Arial" panose="020B0604020202020204" pitchFamily="34" charset="0"/>
                <a:cs typeface="Arial" panose="020B0604020202020204" pitchFamily="34" charset="0"/>
              </a:rPr>
              <a:t>Las acciones inmediatas a seguir son </a:t>
            </a:r>
            <a:r>
              <a:rPr lang="es-419" sz="1200" b="1" dirty="0">
                <a:solidFill>
                  <a:schemeClr val="accent5">
                    <a:lumMod val="50000"/>
                  </a:schemeClr>
                </a:solidFill>
                <a:latin typeface="Arial" panose="020B0604020202020204" pitchFamily="34" charset="0"/>
                <a:ea typeface="Montserrat"/>
                <a:cs typeface="Arial" panose="020B0604020202020204" pitchFamily="34" charset="0"/>
              </a:rPr>
              <a:t>dar seguimiento a protocolos, planes que responden al fortalecimiento y coordinación del Ámbito de Inteligencia de Estado.</a:t>
            </a:r>
          </a:p>
          <a:p>
            <a:pPr>
              <a:lnSpc>
                <a:spcPct val="150000"/>
              </a:lnSpc>
            </a:pPr>
            <a:endParaRPr lang="es-MX" sz="1200" dirty="0">
              <a:solidFill>
                <a:srgbClr val="001E6C"/>
              </a:solidFill>
              <a:latin typeface="Arial" panose="020B0604020202020204" pitchFamily="34" charset="0"/>
              <a:cs typeface="Arial" panose="020B0604020202020204" pitchFamily="34" charset="0"/>
            </a:endParaRPr>
          </a:p>
          <a:p>
            <a:pPr>
              <a:lnSpc>
                <a:spcPct val="150000"/>
              </a:lnSpc>
            </a:pPr>
            <a:endParaRPr lang="es-MX" sz="1100" dirty="0">
              <a:latin typeface="Montserrat" pitchFamily="2" charset="77"/>
            </a:endParaRPr>
          </a:p>
          <a:p>
            <a:pPr>
              <a:lnSpc>
                <a:spcPct val="150000"/>
              </a:lnSpc>
            </a:pPr>
            <a:endParaRPr lang="es-419" sz="1100" dirty="0">
              <a:latin typeface="Montserrat" pitchFamily="2" charset="77"/>
            </a:endParaRPr>
          </a:p>
        </p:txBody>
      </p:sp>
      <p:pic>
        <p:nvPicPr>
          <p:cNvPr id="8" name="Imagen 7"/>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30769" y="142089"/>
            <a:ext cx="4196576" cy="6192982"/>
          </a:xfrm>
          <a:prstGeom prst="rect">
            <a:avLst/>
          </a:prstGeom>
        </p:spPr>
      </p:pic>
    </p:spTree>
    <p:extLst>
      <p:ext uri="{BB962C8B-B14F-4D97-AF65-F5344CB8AC3E}">
        <p14:creationId xmlns:p14="http://schemas.microsoft.com/office/powerpoint/2010/main" val="3152344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74119" y="731576"/>
            <a:ext cx="5291092"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PRINCIPALES FUNCIONES DE LA SECRETARIA DE INTELIGENCIA ESTRATÉGICA DEL ESTADO</a:t>
            </a:r>
            <a:endParaRPr dirty="0"/>
          </a:p>
        </p:txBody>
      </p:sp>
      <p:sp>
        <p:nvSpPr>
          <p:cNvPr id="8" name="CuadroTexto 7">
            <a:extLst>
              <a:ext uri="{FF2B5EF4-FFF2-40B4-BE49-F238E27FC236}">
                <a16:creationId xmlns:a16="http://schemas.microsoft.com/office/drawing/2014/main" id="{A73010C5-04AB-7076-E3F7-C5E6D111B319}"/>
              </a:ext>
            </a:extLst>
          </p:cNvPr>
          <p:cNvSpPr txBox="1"/>
          <p:nvPr/>
        </p:nvSpPr>
        <p:spPr>
          <a:xfrm>
            <a:off x="774119" y="1985182"/>
            <a:ext cx="5085143" cy="1754326"/>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Las funciones de la Secretaría de Inteligencia Estratégica del Estado -SIE- se encuentran delimitadas en artículo 13 de la Ley del Organismo Ejecutivo, Decreto 114-97 del Congreso de la República de Guatemala y sus reformas; y, Artículo 27 de la Ley Marco del Sistema Nacional de Seguridad, Decreto 18-2008 del Congreso de la República de Guatemala.</a:t>
            </a:r>
            <a:endParaRPr lang="es-GT" sz="12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76DFDB85-8F6D-CC44-7271-0E53284AD93C}"/>
              </a:ext>
            </a:extLst>
          </p:cNvPr>
          <p:cNvSpPr txBox="1"/>
          <p:nvPr/>
        </p:nvSpPr>
        <p:spPr>
          <a:xfrm>
            <a:off x="774119" y="3913629"/>
            <a:ext cx="5085143" cy="1477328"/>
          </a:xfrm>
          <a:prstGeom prst="rect">
            <a:avLst/>
          </a:prstGeom>
          <a:noFill/>
        </p:spPr>
        <p:txBody>
          <a:bodyPr wrap="square" rtlCol="0">
            <a:spAutoFit/>
          </a:bodyPr>
          <a:lstStyle/>
          <a:p>
            <a:pPr algn="just">
              <a:lnSpc>
                <a:spcPct val="150000"/>
              </a:lnSpc>
            </a:pPr>
            <a:r>
              <a:rPr lang="es-419" sz="1200" dirty="0">
                <a:latin typeface="Arial" panose="020B0604020202020204" pitchFamily="34" charset="0"/>
                <a:cs typeface="Arial" panose="020B0604020202020204" pitchFamily="34" charset="0"/>
              </a:rPr>
              <a:t>En relación a su mandato, la Secretaría de Inteligencia Estratégica del Estado cumple dos roles sustantivos: a) el de Coordinador del Sistema Nacional de Inteligencia y  b) como la institución del Estado que produce inteligencia en los campos estratégicos, interactuando bajo mecanismos de cooperación, colaboración y coordinación.  </a:t>
            </a:r>
            <a:endParaRPr lang="es-GT" sz="1200"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ABE6FD51-5573-DBFB-B0F0-A14897DA0FC4}"/>
              </a:ext>
            </a:extLst>
          </p:cNvPr>
          <p:cNvSpPr txBox="1"/>
          <p:nvPr/>
        </p:nvSpPr>
        <p:spPr>
          <a:xfrm>
            <a:off x="6143348" y="731576"/>
            <a:ext cx="4906941" cy="1731243"/>
          </a:xfrm>
          <a:prstGeom prst="rect">
            <a:avLst/>
          </a:prstGeom>
          <a:noFill/>
        </p:spPr>
        <p:txBody>
          <a:bodyPr wrap="square" rtlCol="0">
            <a:spAutoFit/>
          </a:bodyPr>
          <a:lstStyle/>
          <a:p>
            <a:pPr algn="just">
              <a:lnSpc>
                <a:spcPct val="150000"/>
              </a:lnSpc>
            </a:pPr>
            <a:r>
              <a:rPr lang="es-419" sz="1200" dirty="0">
                <a:latin typeface="+mn-lt"/>
              </a:rPr>
              <a:t>A nivel estratégico, proporciona la información nacional e internacional a las instituciones que conforman la estructura del Sistema Nacional de Seguridad; encontrándose en constante relación de cooperación y colaboración con otros servicios de inteligencia a nivel nacional e internacional.</a:t>
            </a:r>
          </a:p>
          <a:p>
            <a:pPr algn="just">
              <a:lnSpc>
                <a:spcPct val="150000"/>
              </a:lnSpc>
            </a:pPr>
            <a:endParaRPr lang="es-GT" sz="1100" dirty="0">
              <a:latin typeface="Montserrat" pitchFamily="2" charset="77"/>
            </a:endParaRPr>
          </a:p>
        </p:txBody>
      </p:sp>
      <p:sp>
        <p:nvSpPr>
          <p:cNvPr id="11" name="CuadroTexto 10">
            <a:extLst>
              <a:ext uri="{FF2B5EF4-FFF2-40B4-BE49-F238E27FC236}">
                <a16:creationId xmlns:a16="http://schemas.microsoft.com/office/drawing/2014/main" id="{ABE6FD51-5573-DBFB-B0F0-A14897DA0FC4}"/>
              </a:ext>
            </a:extLst>
          </p:cNvPr>
          <p:cNvSpPr txBox="1"/>
          <p:nvPr/>
        </p:nvSpPr>
        <p:spPr>
          <a:xfrm>
            <a:off x="6143348" y="2262180"/>
            <a:ext cx="4906941" cy="1477328"/>
          </a:xfrm>
          <a:prstGeom prst="rect">
            <a:avLst/>
          </a:prstGeom>
          <a:noFill/>
        </p:spPr>
        <p:txBody>
          <a:bodyPr wrap="square" rtlCol="0">
            <a:spAutoFit/>
          </a:bodyPr>
          <a:lstStyle/>
          <a:p>
            <a:pPr algn="just">
              <a:lnSpc>
                <a:spcPct val="150000"/>
              </a:lnSpc>
            </a:pPr>
            <a:r>
              <a:rPr lang="es-419" sz="1200" dirty="0">
                <a:latin typeface="+mn-lt"/>
              </a:rPr>
              <a:t>Los informes de inteligencia que se generan son entregados al Presidente de la República y al Consejo Nacional de Seguridad proporcionándoles información útil que contribuye para la toma de decisiones con el objetivo de prevenir situaciones de riesgos y amenazas que afecten a la Seguridad de la Nación.</a:t>
            </a:r>
            <a:endParaRPr lang="es-GT" sz="1200" dirty="0">
              <a:latin typeface="+mn-lt"/>
            </a:endParaRPr>
          </a:p>
        </p:txBody>
      </p:sp>
      <p:sp>
        <p:nvSpPr>
          <p:cNvPr id="12" name="CuadroTexto 11">
            <a:extLst>
              <a:ext uri="{FF2B5EF4-FFF2-40B4-BE49-F238E27FC236}">
                <a16:creationId xmlns:a16="http://schemas.microsoft.com/office/drawing/2014/main" id="{A73010C5-04AB-7076-E3F7-C5E6D111B319}"/>
              </a:ext>
            </a:extLst>
          </p:cNvPr>
          <p:cNvSpPr txBox="1"/>
          <p:nvPr/>
        </p:nvSpPr>
        <p:spPr>
          <a:xfrm>
            <a:off x="6214369" y="3913629"/>
            <a:ext cx="4835920" cy="2308324"/>
          </a:xfrm>
          <a:prstGeom prst="rect">
            <a:avLst/>
          </a:prstGeom>
          <a:noFill/>
        </p:spPr>
        <p:txBody>
          <a:bodyPr wrap="square" rtlCol="0">
            <a:spAutoFit/>
          </a:bodyPr>
          <a:lstStyle/>
          <a:p>
            <a:pPr algn="just">
              <a:lnSpc>
                <a:spcPct val="150000"/>
              </a:lnSpc>
            </a:pPr>
            <a:r>
              <a:rPr lang="es-419" sz="1200" dirty="0">
                <a:latin typeface="+mj-lt"/>
              </a:rPr>
              <a:t>A nivel interno, la Secretaría de Inteligencia Estratégica del Estado, desarrolla y aplica procedimientos oportunos de reclutamiento, selección, evaluación y promoción de personal, con el objetivo de reclutar profesionales con un alto perfil no solamente académico, sino también, con altos estándares de confiabilidad para el manejo de información de la inteligencia de Estado. Además, la Secretaría está comprometida con fortalecer y establecer la carrera profesional y administrativa de los servidores públicos que la integran.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051" name="Imagen 3" descr="iconos-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774" y="1129685"/>
            <a:ext cx="1031771" cy="103177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 de texto 2"/>
          <p:cNvSpPr txBox="1">
            <a:spLocks noChangeArrowheads="1"/>
          </p:cNvSpPr>
          <p:nvPr/>
        </p:nvSpPr>
        <p:spPr bwMode="auto">
          <a:xfrm>
            <a:off x="3315437" y="1301683"/>
            <a:ext cx="680510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sz="3100" b="1" i="0" u="none" strike="noStrike" cap="none" normalizeH="0" baseline="0" dirty="0">
                <a:ln>
                  <a:noFill/>
                </a:ln>
                <a:solidFill>
                  <a:srgbClr val="1C4A80"/>
                </a:solidFill>
                <a:effectLst/>
                <a:latin typeface="Bebas Neue" panose="020B0604020202020204" charset="0"/>
                <a:ea typeface="Calibri" panose="020F0502020204030204" pitchFamily="34" charset="0"/>
                <a:cs typeface="Arial" panose="020B0604020202020204" pitchFamily="34" charset="0"/>
              </a:rPr>
              <a:t>MISIÓN</a:t>
            </a:r>
            <a:endParaRPr kumimoji="0" lang="es-GT" altLang="es-GT" sz="3100" b="0" i="0" u="none" strike="noStrike" cap="none" normalizeH="0" baseline="0" dirty="0">
              <a:ln>
                <a:noFill/>
              </a:ln>
              <a:solidFill>
                <a:schemeClr val="tx1"/>
              </a:solidFill>
              <a:effectLst/>
              <a:latin typeface="Bebas Neue" panose="020B060402020202020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sz="12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Somos la institución civil responsable de producir inteligencia estratégica, para identificar y prevenir riesgos, amenazas y vulnerabilidades que afecten la consecución de los objetivos nacionales</a:t>
            </a:r>
            <a:r>
              <a:rPr kumimoji="0" lang="es-GT" altLang="es-GT"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GT" altLang="es-GT"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Text Box 1"/>
          <p:cNvSpPr txBox="1">
            <a:spLocks noChangeArrowheads="1"/>
          </p:cNvSpPr>
          <p:nvPr/>
        </p:nvSpPr>
        <p:spPr bwMode="auto">
          <a:xfrm>
            <a:off x="3315437" y="3422515"/>
            <a:ext cx="6805107"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sz="3100" b="1" i="0" u="none" strike="noStrike" cap="none" normalizeH="0" baseline="0" dirty="0">
                <a:ln>
                  <a:noFill/>
                </a:ln>
                <a:solidFill>
                  <a:srgbClr val="1C4A80"/>
                </a:solidFill>
                <a:effectLst/>
                <a:latin typeface="Bebas Neue" panose="020B0604020202020204" charset="0"/>
                <a:ea typeface="Calibri" panose="020F0502020204030204" pitchFamily="34" charset="0"/>
                <a:cs typeface="Arial" panose="020B0604020202020204" pitchFamily="34" charset="0"/>
              </a:rPr>
              <a:t>VISIÓN</a:t>
            </a:r>
            <a:endParaRPr kumimoji="0" lang="es-GT" altLang="es-GT" sz="3100" b="0" i="0" u="none" strike="noStrike" cap="none" normalizeH="0" baseline="0" dirty="0">
              <a:ln>
                <a:noFill/>
              </a:ln>
              <a:solidFill>
                <a:schemeClr val="tx1"/>
              </a:solidFill>
              <a:effectLst/>
              <a:latin typeface="Bebas Neue" panose="020B060402020202020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sz="12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Ser la institución de inteligencia estratégica confiable e innovadora, integrada por personal especializado, reconocida a nivel nacional y con incidencia regional.</a:t>
            </a:r>
            <a:endParaRPr kumimoji="0" lang="es-GT" altLang="es-GT" sz="1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sz="1200" b="0" i="0" u="none" strike="noStrike" cap="none" normalizeH="0" baseline="0" dirty="0">
              <a:ln>
                <a:noFill/>
              </a:ln>
              <a:solidFill>
                <a:schemeClr val="tx1"/>
              </a:solidFill>
              <a:effectLst/>
              <a:latin typeface="Montserrat" panose="00000500000000000000" pitchFamily="50" charset="0"/>
            </a:endParaRPr>
          </a:p>
        </p:txBody>
      </p:sp>
      <p:pic>
        <p:nvPicPr>
          <p:cNvPr id="2050" name="Imagen 5" descr="pilar estado responsable-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01" y="3152336"/>
            <a:ext cx="1045461" cy="1045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451881" y="230819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6" name="Rectangle 9"/>
          <p:cNvSpPr>
            <a:spLocks noChangeArrowheads="1"/>
          </p:cNvSpPr>
          <p:nvPr/>
        </p:nvSpPr>
        <p:spPr bwMode="auto">
          <a:xfrm>
            <a:off x="1451881" y="32225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a:ln>
                <a:noFill/>
              </a:ln>
              <a:solidFill>
                <a:schemeClr val="tx1"/>
              </a:solidFill>
              <a:effectLst/>
              <a:latin typeface="Arial" panose="020B0604020202020204" pitchFamily="34" charset="0"/>
            </a:endParaRPr>
          </a:p>
        </p:txBody>
      </p:sp>
      <p:pic>
        <p:nvPicPr>
          <p:cNvPr id="7" name="Imagen 6"/>
          <p:cNvPicPr>
            <a:picLocks noChangeAspect="1"/>
          </p:cNvPicPr>
          <p:nvPr/>
        </p:nvPicPr>
        <p:blipFill>
          <a:blip r:embed="rId5"/>
          <a:stretch>
            <a:fillRect/>
          </a:stretch>
        </p:blipFill>
        <p:spPr>
          <a:xfrm>
            <a:off x="0" y="5806976"/>
            <a:ext cx="12192000" cy="1051024"/>
          </a:xfrm>
          <a:prstGeom prst="rect">
            <a:avLst/>
          </a:prstGeom>
        </p:spPr>
      </p:pic>
    </p:spTree>
    <p:extLst>
      <p:ext uri="{BB962C8B-B14F-4D97-AF65-F5344CB8AC3E}">
        <p14:creationId xmlns:p14="http://schemas.microsoft.com/office/powerpoint/2010/main" val="1701222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598754"/>
            <a:ext cx="41053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Objetivos</a:t>
            </a:r>
            <a:endParaRPr dirty="0"/>
          </a:p>
        </p:txBody>
      </p:sp>
      <p:sp>
        <p:nvSpPr>
          <p:cNvPr id="2" name="Rectangle 2"/>
          <p:cNvSpPr>
            <a:spLocks noChangeArrowheads="1"/>
          </p:cNvSpPr>
          <p:nvPr/>
        </p:nvSpPr>
        <p:spPr bwMode="auto">
          <a:xfrm>
            <a:off x="851716" y="26277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288" tIns="25392" rIns="0" bIns="0" numCol="1" anchor="ctr" anchorCtr="0" compatLnSpc="1">
            <a:prstTxWarp prst="textNoShape">
              <a:avLst/>
            </a:prstTxWarp>
            <a:spAutoFit/>
          </a:bodyPr>
          <a:lstStyle/>
          <a:p>
            <a:endParaRPr lang="es-GT"/>
          </a:p>
        </p:txBody>
      </p:sp>
      <p:pic>
        <p:nvPicPr>
          <p:cNvPr id="3073" name="Imagen 6" descr="iconos-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16" y="433370"/>
            <a:ext cx="900113" cy="900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784333" y="1333483"/>
            <a:ext cx="8993157" cy="3106491"/>
          </a:xfrm>
          <a:prstGeom prst="rect">
            <a:avLst/>
          </a:prstGeom>
        </p:spPr>
        <p:txBody>
          <a:bodyPr wrap="square">
            <a:spAutoFit/>
          </a:bodyPr>
          <a:lstStyle/>
          <a:p>
            <a:pPr>
              <a:lnSpc>
                <a:spcPct val="115000"/>
              </a:lnSpc>
              <a:spcBef>
                <a:spcPts val="200"/>
              </a:spcBef>
            </a:pPr>
            <a:r>
              <a:rPr lang="es-GT" b="1" dirty="0">
                <a:solidFill>
                  <a:srgbClr val="767171"/>
                </a:solidFill>
                <a:latin typeface="Arial" panose="020B0604020202020204" pitchFamily="34" charset="0"/>
                <a:ea typeface="Times New Roman" panose="02020603050405020304" pitchFamily="18" charset="0"/>
                <a:cs typeface="Arial" panose="020B0604020202020204" pitchFamily="34" charset="0"/>
              </a:rPr>
              <a:t>Producción de Inteligencia</a:t>
            </a:r>
          </a:p>
          <a:p>
            <a:pPr>
              <a:lnSpc>
                <a:spcPct val="115000"/>
              </a:lnSpc>
              <a:spcBef>
                <a:spcPts val="200"/>
              </a:spcBef>
            </a:pPr>
            <a:endParaRPr lang="es-GT" sz="1200" b="1"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Producir inteligencia que cumpla con las expectativas de los usuarios.</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Respaldar la toma de decisiones de alto nivel, con informes de inteligencia generados por la Secretaría de Inteligencia Estratégica del Estado.</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Prevenir de forma estratégica riesgos y amenazas a la Seguridad de la Nación, mediante la generación de productos de inteligencia útiles y oportunos. </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Alcanzar el reconocimiento por parte de la población y usuarios, en cuanto al servicio de inteligencia estratégica y su importancia para la Seguridad de la Nación. </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Coordinar efectivamente el Sistema Nacional de Inteligencia para la producción de inteligencia de Estado. </a:t>
            </a:r>
          </a:p>
          <a:p>
            <a:pPr marL="342900" lvl="0" indent="-342900" algn="just">
              <a:lnSpc>
                <a:spcPct val="150000"/>
              </a:lnSpc>
              <a:spcAft>
                <a:spcPts val="800"/>
              </a:spcAft>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Lograr la eficiencia en las operaciones administrativas.</a:t>
            </a:r>
          </a:p>
        </p:txBody>
      </p:sp>
      <p:pic>
        <p:nvPicPr>
          <p:cNvPr id="10" name="Imagen 9"/>
          <p:cNvPicPr>
            <a:picLocks noChangeAspect="1"/>
          </p:cNvPicPr>
          <p:nvPr/>
        </p:nvPicPr>
        <p:blipFill>
          <a:blip r:embed="rId4"/>
          <a:stretch>
            <a:fillRect/>
          </a:stretch>
        </p:blipFill>
        <p:spPr>
          <a:xfrm>
            <a:off x="0" y="5806976"/>
            <a:ext cx="12192000" cy="1051024"/>
          </a:xfrm>
          <a:prstGeom prst="rect">
            <a:avLst/>
          </a:prstGeom>
        </p:spPr>
      </p:pic>
    </p:spTree>
    <p:extLst>
      <p:ext uri="{BB962C8B-B14F-4D97-AF65-F5344CB8AC3E}">
        <p14:creationId xmlns:p14="http://schemas.microsoft.com/office/powerpoint/2010/main" val="1573357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532280"/>
            <a:ext cx="41053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Objetivos</a:t>
            </a:r>
            <a:endParaRPr dirty="0"/>
          </a:p>
        </p:txBody>
      </p:sp>
      <p:sp>
        <p:nvSpPr>
          <p:cNvPr id="2" name="Rectangle 2"/>
          <p:cNvSpPr>
            <a:spLocks noChangeArrowheads="1"/>
          </p:cNvSpPr>
          <p:nvPr/>
        </p:nvSpPr>
        <p:spPr bwMode="auto">
          <a:xfrm>
            <a:off x="851716" y="26277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288" tIns="25392" rIns="0" bIns="0" numCol="1" anchor="ctr" anchorCtr="0" compatLnSpc="1">
            <a:prstTxWarp prst="textNoShape">
              <a:avLst/>
            </a:prstTxWarp>
            <a:spAutoFit/>
          </a:bodyPr>
          <a:lstStyle/>
          <a:p>
            <a:endParaRPr lang="es-GT"/>
          </a:p>
        </p:txBody>
      </p:sp>
      <p:pic>
        <p:nvPicPr>
          <p:cNvPr id="3073" name="Imagen 6" descr="iconos-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57" y="366684"/>
            <a:ext cx="900113" cy="900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784333" y="1199280"/>
            <a:ext cx="9135201" cy="4750018"/>
          </a:xfrm>
          <a:prstGeom prst="rect">
            <a:avLst/>
          </a:prstGeom>
        </p:spPr>
        <p:txBody>
          <a:bodyPr wrap="square">
            <a:spAutoFit/>
          </a:bodyPr>
          <a:lstStyle/>
          <a:p>
            <a:pPr>
              <a:lnSpc>
                <a:spcPct val="150000"/>
              </a:lnSpc>
              <a:spcAft>
                <a:spcPts val="800"/>
              </a:spcAft>
            </a:pPr>
            <a:r>
              <a:rPr lang="es-GT" dirty="0">
                <a:solidFill>
                  <a:srgbClr val="767171"/>
                </a:solidFill>
                <a:latin typeface="Arial" panose="020B0604020202020204" pitchFamily="34" charset="0"/>
                <a:ea typeface="Calibri" panose="020F0502020204030204" pitchFamily="34" charset="0"/>
                <a:cs typeface="Times New Roman" panose="02020603050405020304" pitchFamily="18" charset="0"/>
              </a:rPr>
              <a:t> </a:t>
            </a:r>
            <a:r>
              <a:rPr lang="es-GT" b="1" dirty="0">
                <a:solidFill>
                  <a:srgbClr val="767171"/>
                </a:solidFill>
                <a:latin typeface="Arial" panose="020B0604020202020204" pitchFamily="34" charset="0"/>
                <a:ea typeface="Times New Roman" panose="02020603050405020304" pitchFamily="18" charset="0"/>
                <a:cs typeface="Arial" panose="020B0604020202020204" pitchFamily="34" charset="0"/>
              </a:rPr>
              <a:t>Coordinación del Sistema Nacional de Inteligencia</a:t>
            </a:r>
            <a:endParaRPr lang="es-GT" b="1"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Consolidar la comunicación y cooperación continua en temas de interés común.</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Consolidarse como un referente de información estratégica para el país y la región. </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Desarrollar buenas prácticas en el intercambio de información</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Construir relaciones útiles con la comunidad de inteligencia. </a:t>
            </a:r>
          </a:p>
          <a:p>
            <a:pPr marL="342900" lvl="0" indent="-342900" algn="just">
              <a:lnSpc>
                <a:spcPct val="150000"/>
              </a:lnSpc>
              <a:spcAft>
                <a:spcPts val="800"/>
              </a:spcAft>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Contribuir a reducir riesgos y amenazas a nivel regional.</a:t>
            </a:r>
          </a:p>
          <a:p>
            <a:pPr lvl="0" algn="just">
              <a:lnSpc>
                <a:spcPct val="150000"/>
              </a:lnSpc>
              <a:spcAft>
                <a:spcPts val="800"/>
              </a:spcAft>
              <a:buClr>
                <a:srgbClr val="178CC5"/>
              </a:buClr>
              <a:buSzPts val="1600"/>
            </a:pPr>
            <a:endParaRPr lang="es-GT" sz="800" dirty="0">
              <a:uFill>
                <a:solidFill>
                  <a:srgbClr val="BF8F00"/>
                </a:solidFill>
              </a:u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s-GT" sz="1200" dirty="0">
                <a:solidFill>
                  <a:srgbClr val="767171"/>
                </a:solidFill>
                <a:latin typeface="Arial" panose="020B0604020202020204" pitchFamily="34" charset="0"/>
                <a:ea typeface="Calibri" panose="020F0502020204030204" pitchFamily="34" charset="0"/>
                <a:cs typeface="Arial" panose="020B0604020202020204" pitchFamily="34" charset="0"/>
              </a:rPr>
              <a:t> </a:t>
            </a:r>
            <a:r>
              <a:rPr lang="es-GT" b="1" dirty="0">
                <a:solidFill>
                  <a:srgbClr val="767171"/>
                </a:solidFill>
                <a:latin typeface="Arial" panose="020B0604020202020204" pitchFamily="34" charset="0"/>
                <a:ea typeface="Times New Roman" panose="02020603050405020304" pitchFamily="18" charset="0"/>
                <a:cs typeface="Arial" panose="020B0604020202020204" pitchFamily="34" charset="0"/>
              </a:rPr>
              <a:t>Fortalecimiento organizacional</a:t>
            </a:r>
            <a:endParaRPr lang="es-GT" b="1"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Mantener relaciones de coordinación, colaboración y cooperación con las instancias rectoras de la carrera profesional y de la profesionalización del Sistema Nacional de Seguridad. </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Fortalecer los procesos e institucionalizarlos.</a:t>
            </a:r>
          </a:p>
          <a:p>
            <a:pPr marL="342900" lvl="0" indent="-342900" algn="just">
              <a:lnSpc>
                <a:spcPct val="150000"/>
              </a:lnSpc>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Implementar sistemas de evaluación para establecer el grado de efectividad de los programas de capacitación y especialización. </a:t>
            </a:r>
          </a:p>
          <a:p>
            <a:pPr marL="342900" lvl="0" indent="-342900" algn="just">
              <a:lnSpc>
                <a:spcPct val="150000"/>
              </a:lnSpc>
              <a:spcAft>
                <a:spcPts val="800"/>
              </a:spcAft>
              <a:buClr>
                <a:srgbClr val="178CC5"/>
              </a:buClr>
              <a:buSzPts val="1600"/>
              <a:buFont typeface="Wingdings" panose="05000000000000000000" pitchFamily="2" charset="2"/>
              <a:buChar char=""/>
            </a:pPr>
            <a:r>
              <a:rPr lang="es-GT" sz="1200" dirty="0">
                <a:uFill>
                  <a:solidFill>
                    <a:srgbClr val="BF8F00"/>
                  </a:solidFill>
                </a:uFill>
                <a:latin typeface="Arial" panose="020B0604020202020204" pitchFamily="34" charset="0"/>
                <a:ea typeface="Calibri" panose="020F0502020204030204" pitchFamily="34" charset="0"/>
                <a:cs typeface="Arial" panose="020B0604020202020204" pitchFamily="34" charset="0"/>
              </a:rPr>
              <a:t>Motivar a los oficiales de inteligencia con la disponibilidad de los programas de profesionalización y procesos de selección equitativos.</a:t>
            </a:r>
          </a:p>
        </p:txBody>
      </p:sp>
      <p:pic>
        <p:nvPicPr>
          <p:cNvPr id="7" name="Imagen 6"/>
          <p:cNvPicPr>
            <a:picLocks noChangeAspect="1"/>
          </p:cNvPicPr>
          <p:nvPr/>
        </p:nvPicPr>
        <p:blipFill>
          <a:blip r:embed="rId4"/>
          <a:stretch>
            <a:fillRect/>
          </a:stretch>
        </p:blipFill>
        <p:spPr>
          <a:xfrm>
            <a:off x="0" y="5806976"/>
            <a:ext cx="12192000" cy="1051024"/>
          </a:xfrm>
          <a:prstGeom prst="rect">
            <a:avLst/>
          </a:prstGeom>
        </p:spPr>
      </p:pic>
    </p:spTree>
    <p:extLst>
      <p:ext uri="{BB962C8B-B14F-4D97-AF65-F5344CB8AC3E}">
        <p14:creationId xmlns:p14="http://schemas.microsoft.com/office/powerpoint/2010/main" val="3747786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41053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POBLACIÓN OBJETIVO</a:t>
            </a:r>
            <a:endParaRPr dirty="0"/>
          </a:p>
        </p:txBody>
      </p:sp>
      <p:sp>
        <p:nvSpPr>
          <p:cNvPr id="2" name="Rectangle 2"/>
          <p:cNvSpPr>
            <a:spLocks noChangeArrowheads="1"/>
          </p:cNvSpPr>
          <p:nvPr/>
        </p:nvSpPr>
        <p:spPr bwMode="auto">
          <a:xfrm>
            <a:off x="851716" y="26277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288" tIns="25392" rIns="0" bIns="0" numCol="1" anchor="ctr" anchorCtr="0" compatLnSpc="1">
            <a:prstTxWarp prst="textNoShape">
              <a:avLst/>
            </a:prstTxWarp>
            <a:spAutoFit/>
          </a:bodyPr>
          <a:lstStyle/>
          <a:p>
            <a:endParaRPr lang="es-GT"/>
          </a:p>
        </p:txBody>
      </p:sp>
      <p:sp>
        <p:nvSpPr>
          <p:cNvPr id="7" name="Google Shape;95;g1e0bd25976b_0_142"/>
          <p:cNvSpPr txBox="1"/>
          <p:nvPr/>
        </p:nvSpPr>
        <p:spPr>
          <a:xfrm>
            <a:off x="1784332" y="1459462"/>
            <a:ext cx="9135201" cy="3185447"/>
          </a:xfrm>
          <a:prstGeom prst="rect">
            <a:avLst/>
          </a:prstGeom>
          <a:noFill/>
          <a:ln>
            <a:noFill/>
          </a:ln>
        </p:spPr>
        <p:txBody>
          <a:bodyPr spcFirstLastPara="1" wrap="square" lIns="91425" tIns="45700" rIns="91425" bIns="45700" anchor="t" anchorCtr="0">
            <a:spAutoFit/>
          </a:bodyPr>
          <a:lstStyle/>
          <a:p>
            <a:pPr algn="just">
              <a:lnSpc>
                <a:spcPct val="150000"/>
              </a:lnSpc>
            </a:pPr>
            <a:r>
              <a:rPr lang="es-419" sz="1200" dirty="0">
                <a:latin typeface="Arial" panose="020B0604020202020204" pitchFamily="34" charset="0"/>
                <a:cs typeface="Arial" panose="020B0604020202020204" pitchFamily="34" charset="0"/>
              </a:rPr>
              <a:t>De acuerdo con la legislación vigente, los productos de inteligencia son proporcionados al </a:t>
            </a:r>
            <a:r>
              <a:rPr lang="es-419" sz="1200" b="1" dirty="0">
                <a:latin typeface="Arial" panose="020B0604020202020204" pitchFamily="34" charset="0"/>
                <a:cs typeface="Arial" panose="020B0604020202020204" pitchFamily="34" charset="0"/>
              </a:rPr>
              <a:t>Señor Presidente de la República de Guatemala y al Consejo Nacional de Seguridad -CNS-</a:t>
            </a:r>
            <a:r>
              <a:rPr lang="es-419" sz="1200" dirty="0">
                <a:latin typeface="Arial" panose="020B0604020202020204" pitchFamily="34" charset="0"/>
                <a:cs typeface="Arial" panose="020B0604020202020204" pitchFamily="34" charset="0"/>
              </a:rPr>
              <a:t>, con el propósito de dar información de inteligencia de Estado, útil y oportuna para la toma de decisiones de alto nivel político – estratégico.  </a:t>
            </a:r>
          </a:p>
          <a:p>
            <a:pPr algn="just">
              <a:lnSpc>
                <a:spcPct val="150000"/>
              </a:lnSpc>
            </a:pPr>
            <a:endParaRPr lang="es-419" sz="1200" dirty="0">
              <a:latin typeface="Arial" panose="020B0604020202020204" pitchFamily="34" charset="0"/>
              <a:cs typeface="Arial" panose="020B0604020202020204" pitchFamily="34" charset="0"/>
            </a:endParaRPr>
          </a:p>
          <a:p>
            <a:pPr algn="just">
              <a:lnSpc>
                <a:spcPct val="150000"/>
              </a:lnSpc>
            </a:pPr>
            <a:r>
              <a:rPr lang="es-419" sz="1200" dirty="0">
                <a:latin typeface="Arial" panose="020B0604020202020204" pitchFamily="34" charset="0"/>
                <a:cs typeface="Arial" panose="020B0604020202020204" pitchFamily="34" charset="0"/>
              </a:rPr>
              <a:t>La Secretaría de Inteligencia Estratégica del Estado en coordinación con el Sistema Nacional de Inteligencia, produce la Agenda Nacional de Riesgos y Amenazas -ANRA-, producto que se entrega al Sistema Nacional de Seguridad, constituyendo un instrumento base para la elaboración de estrategias, planes de acción y coordinaciones de cooperación con entes nacionales e internacionales con el objetivo de prevenir hechos ocasionados por el crimen organizado y delincuencia común; lo cual permite brindar a la población guatemalteca una vida en paz, en democracia y seguridad,  beneficiándolos a través del resguardo de sus bienes, su integridad física y el fortalecimiento del desarrollo del país.</a:t>
            </a:r>
          </a:p>
          <a:p>
            <a:pPr marL="0" marR="0" lvl="0" indent="0" algn="just" rtl="0">
              <a:lnSpc>
                <a:spcPct val="150000"/>
              </a:lnSpc>
              <a:spcBef>
                <a:spcPts val="0"/>
              </a:spcBef>
              <a:spcAft>
                <a:spcPts val="0"/>
              </a:spcAft>
              <a:buNone/>
            </a:pPr>
            <a:endParaRPr dirty="0"/>
          </a:p>
        </p:txBody>
      </p:sp>
      <p:pic>
        <p:nvPicPr>
          <p:cNvPr id="8" name="Imagen 7" descr="H:\PLANIFICACIÓN 2023\TRANSICIÓN DE GOBIERNO 2023-2024\Informes\Informe para el 30 de agosto\Pilar 1 - Economía\iconos-1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082" y="630168"/>
            <a:ext cx="932251" cy="899796"/>
          </a:xfrm>
          <a:prstGeom prst="rect">
            <a:avLst/>
          </a:prstGeom>
          <a:noFill/>
          <a:ln>
            <a:noFill/>
          </a:ln>
        </p:spPr>
      </p:pic>
      <p:pic>
        <p:nvPicPr>
          <p:cNvPr id="9" name="Imagen 8"/>
          <p:cNvPicPr>
            <a:picLocks noChangeAspect="1"/>
          </p:cNvPicPr>
          <p:nvPr/>
        </p:nvPicPr>
        <p:blipFill>
          <a:blip r:embed="rId4"/>
          <a:stretch>
            <a:fillRect/>
          </a:stretch>
        </p:blipFill>
        <p:spPr>
          <a:xfrm>
            <a:off x="0" y="5806976"/>
            <a:ext cx="12192000" cy="1051024"/>
          </a:xfrm>
          <a:prstGeom prst="rect">
            <a:avLst/>
          </a:prstGeom>
        </p:spPr>
      </p:pic>
    </p:spTree>
    <p:extLst>
      <p:ext uri="{BB962C8B-B14F-4D97-AF65-F5344CB8AC3E}">
        <p14:creationId xmlns:p14="http://schemas.microsoft.com/office/powerpoint/2010/main" val="2999018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2" y="472520"/>
            <a:ext cx="8675283" cy="1046400"/>
          </a:xfrm>
          <a:prstGeom prst="rect">
            <a:avLst/>
          </a:prstGeom>
          <a:noFill/>
          <a:ln>
            <a:noFill/>
          </a:ln>
        </p:spPr>
        <p:txBody>
          <a:bodyPr spcFirstLastPara="1" wrap="square" lIns="91425" tIns="45700" rIns="91425" bIns="45700" anchor="t" anchorCtr="0">
            <a:spAutoFit/>
          </a:bodyPr>
          <a:lstStyle/>
          <a:p>
            <a:pPr lvl="0"/>
            <a:r>
              <a:rPr lang="es-MX" sz="3100" dirty="0">
                <a:solidFill>
                  <a:srgbClr val="004C82"/>
                </a:solidFill>
                <a:latin typeface="Bebas Neue"/>
                <a:ea typeface="Bebas Neue"/>
                <a:cs typeface="Bebas Neue"/>
                <a:sym typeface="Bebas Neue"/>
              </a:rPr>
              <a:t>Ejecución Presupuestaria de la Secretaría de Inteligencia Estratégica del Estado</a:t>
            </a:r>
            <a:endParaRPr dirty="0"/>
          </a:p>
        </p:txBody>
      </p:sp>
      <p:sp>
        <p:nvSpPr>
          <p:cNvPr id="2" name="Rectangle 2"/>
          <p:cNvSpPr>
            <a:spLocks noChangeArrowheads="1"/>
          </p:cNvSpPr>
          <p:nvPr/>
        </p:nvSpPr>
        <p:spPr bwMode="auto">
          <a:xfrm>
            <a:off x="851716" y="26277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288" tIns="25392" rIns="0" bIns="0" numCol="1" anchor="ctr" anchorCtr="0" compatLnSpc="1">
            <a:prstTxWarp prst="textNoShape">
              <a:avLst/>
            </a:prstTxWarp>
            <a:spAutoFit/>
          </a:bodyPr>
          <a:lstStyle/>
          <a:p>
            <a:endParaRPr lang="es-GT"/>
          </a:p>
        </p:txBody>
      </p:sp>
      <p:sp>
        <p:nvSpPr>
          <p:cNvPr id="7" name="Google Shape;95;g1e0bd25976b_0_142"/>
          <p:cNvSpPr txBox="1"/>
          <p:nvPr/>
        </p:nvSpPr>
        <p:spPr>
          <a:xfrm>
            <a:off x="1784332" y="1565513"/>
            <a:ext cx="9064179" cy="1800453"/>
          </a:xfrm>
          <a:prstGeom prst="rect">
            <a:avLst/>
          </a:prstGeom>
          <a:noFill/>
          <a:ln>
            <a:noFill/>
          </a:ln>
        </p:spPr>
        <p:txBody>
          <a:bodyPr spcFirstLastPara="1" wrap="square" lIns="91425" tIns="45700" rIns="91425" bIns="45700" anchor="t" anchorCtr="0">
            <a:spAutoFit/>
          </a:bodyPr>
          <a:lstStyle/>
          <a:p>
            <a:pPr algn="just">
              <a:lnSpc>
                <a:spcPct val="150000"/>
              </a:lnSpc>
            </a:pPr>
            <a:r>
              <a:rPr lang="es-MX" sz="1200" dirty="0">
                <a:latin typeface="Arial" panose="020B0604020202020204" pitchFamily="34" charset="0"/>
                <a:cs typeface="Arial" panose="020B0604020202020204" pitchFamily="34" charset="0"/>
              </a:rPr>
              <a:t>En el año 2023, el presupuesto aprobado para la Secretaría fue de 40 millones de quetzales, los cuales se utilizan para varios fines, tales como: pago de operación, sueldos y salarios de recurso humano administrativo y de expertos en distintos ámbitos para analizar la seguridad y defensa, en el ámbito socioeconómico y político del país. Con el objetivo de diseñar y presentar estrategias y recomendaciones para evitar que se materialicen situaciones no deseadas en seguridad.  A continuación se presenta el porcentaje de avance:</a:t>
            </a:r>
          </a:p>
          <a:p>
            <a:pPr marL="0" marR="0" lvl="0" indent="0" algn="just" rtl="0">
              <a:lnSpc>
                <a:spcPct val="150000"/>
              </a:lnSpc>
              <a:spcBef>
                <a:spcPts val="0"/>
              </a:spcBef>
              <a:spcAft>
                <a:spcPts val="0"/>
              </a:spcAft>
              <a:buNone/>
            </a:pPr>
            <a:endParaRPr dirty="0"/>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10" name="Imagen 9" descr="H:\PLANIFICACIÓN 2023\TRANSICIÓN DE GOBIERNO 2023-2024\Informes\Informe para el 30 de agosto\Pilar 1 - Economía\iconos-07.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537" y="475392"/>
            <a:ext cx="899795" cy="899795"/>
          </a:xfrm>
          <a:prstGeom prst="rect">
            <a:avLst/>
          </a:prstGeom>
          <a:noFill/>
          <a:ln>
            <a:noFill/>
          </a:ln>
        </p:spPr>
      </p:pic>
      <p:sp>
        <p:nvSpPr>
          <p:cNvPr id="16" name="Rectángulo 15"/>
          <p:cNvSpPr/>
          <p:nvPr/>
        </p:nvSpPr>
        <p:spPr>
          <a:xfrm>
            <a:off x="1799721" y="3184906"/>
            <a:ext cx="6096000" cy="523220"/>
          </a:xfrm>
          <a:prstGeom prst="rect">
            <a:avLst/>
          </a:prstGeom>
        </p:spPr>
        <p:txBody>
          <a:bodyPr>
            <a:spAutoFit/>
          </a:bodyPr>
          <a:lstStyle/>
          <a:p>
            <a:pPr lvl="0"/>
            <a:r>
              <a:rPr lang="es-MX" dirty="0">
                <a:solidFill>
                  <a:srgbClr val="004C82"/>
                </a:solidFill>
                <a:latin typeface="Bebas Neue"/>
                <a:ea typeface="Bebas Neue"/>
                <a:cs typeface="Bebas Neue"/>
                <a:sym typeface="Bebas Neue"/>
              </a:rPr>
              <a:t>segundo cuatrimestre del ejercicio fiscal 2023</a:t>
            </a:r>
            <a:endParaRPr lang="es-MX" dirty="0"/>
          </a:p>
          <a:p>
            <a:pPr lvl="0"/>
            <a:r>
              <a:rPr lang="es-MX" dirty="0">
                <a:solidFill>
                  <a:srgbClr val="004C82"/>
                </a:solidFill>
                <a:latin typeface="Bebas Neue"/>
                <a:ea typeface="Bebas Neue"/>
                <a:cs typeface="Bebas Neue"/>
                <a:sym typeface="Bebas Neue"/>
              </a:rPr>
              <a:t>(Montos en millones de Quetzales)</a:t>
            </a:r>
            <a:endParaRPr lang="es-MX" dirty="0"/>
          </a:p>
        </p:txBody>
      </p:sp>
      <p:pic>
        <p:nvPicPr>
          <p:cNvPr id="12" name="Imagen 11">
            <a:extLst>
              <a:ext uri="{FF2B5EF4-FFF2-40B4-BE49-F238E27FC236}">
                <a16:creationId xmlns:a16="http://schemas.microsoft.com/office/drawing/2014/main" id="{A53E84B4-46C6-4D56-A432-6E99A35C12D4}"/>
              </a:ext>
            </a:extLst>
          </p:cNvPr>
          <p:cNvPicPr>
            <a:picLocks noChangeAspect="1"/>
          </p:cNvPicPr>
          <p:nvPr/>
        </p:nvPicPr>
        <p:blipFill>
          <a:blip r:embed="rId5"/>
          <a:stretch>
            <a:fillRect/>
          </a:stretch>
        </p:blipFill>
        <p:spPr>
          <a:xfrm>
            <a:off x="4680939" y="3084990"/>
            <a:ext cx="5632312" cy="3264042"/>
          </a:xfrm>
          <a:prstGeom prst="rect">
            <a:avLst/>
          </a:prstGeom>
        </p:spPr>
      </p:pic>
    </p:spTree>
    <p:extLst>
      <p:ext uri="{BB962C8B-B14F-4D97-AF65-F5344CB8AC3E}">
        <p14:creationId xmlns:p14="http://schemas.microsoft.com/office/powerpoint/2010/main" val="3398568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809161" y="584566"/>
            <a:ext cx="41053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¿En qué se utiliza el dinero?</a:t>
            </a:r>
            <a:endParaRPr dirty="0"/>
          </a:p>
        </p:txBody>
      </p:sp>
      <p:sp>
        <p:nvSpPr>
          <p:cNvPr id="7" name="Google Shape;95;g1e0bd25976b_0_142"/>
          <p:cNvSpPr txBox="1"/>
          <p:nvPr/>
        </p:nvSpPr>
        <p:spPr>
          <a:xfrm>
            <a:off x="1809161" y="1274540"/>
            <a:ext cx="9064179" cy="3185447"/>
          </a:xfrm>
          <a:prstGeom prst="rect">
            <a:avLst/>
          </a:prstGeom>
          <a:noFill/>
          <a:ln>
            <a:noFill/>
          </a:ln>
        </p:spPr>
        <p:txBody>
          <a:bodyPr spcFirstLastPara="1" wrap="square" lIns="91425" tIns="45700" rIns="91425" bIns="45700" anchor="t" anchorCtr="0">
            <a:spAutoFit/>
          </a:bodyPr>
          <a:lstStyle/>
          <a:p>
            <a:pPr algn="just">
              <a:lnSpc>
                <a:spcPct val="150000"/>
              </a:lnSpc>
            </a:pPr>
            <a:r>
              <a:rPr lang="es-419" sz="1200" dirty="0">
                <a:latin typeface="Arial" panose="020B0604020202020204" pitchFamily="34" charset="0"/>
                <a:cs typeface="Arial" panose="020B0604020202020204" pitchFamily="34" charset="0"/>
              </a:rPr>
              <a:t>De acuerdo con la legislación vigente, los productos de inteligencia son proporcionados al </a:t>
            </a:r>
            <a:r>
              <a:rPr lang="es-419" sz="1200" b="1" dirty="0">
                <a:latin typeface="Arial" panose="020B0604020202020204" pitchFamily="34" charset="0"/>
                <a:cs typeface="Arial" panose="020B0604020202020204" pitchFamily="34" charset="0"/>
              </a:rPr>
              <a:t>Señor Presidente de la República de Guatemala y al Consejo Nacional de Seguridad -CNS-</a:t>
            </a:r>
            <a:r>
              <a:rPr lang="es-419" sz="1200" dirty="0">
                <a:latin typeface="Arial" panose="020B0604020202020204" pitchFamily="34" charset="0"/>
                <a:cs typeface="Arial" panose="020B0604020202020204" pitchFamily="34" charset="0"/>
              </a:rPr>
              <a:t>, con el propósito de dar información de inteligencia de Estado, útil y oportuna para la toma de decisiones de alto nivel político – estratégico.  </a:t>
            </a:r>
          </a:p>
          <a:p>
            <a:pPr algn="just">
              <a:lnSpc>
                <a:spcPct val="150000"/>
              </a:lnSpc>
            </a:pPr>
            <a:endParaRPr lang="es-419" sz="1200" dirty="0">
              <a:latin typeface="Arial" panose="020B0604020202020204" pitchFamily="34" charset="0"/>
              <a:cs typeface="Arial" panose="020B0604020202020204" pitchFamily="34" charset="0"/>
            </a:endParaRPr>
          </a:p>
          <a:p>
            <a:pPr algn="just">
              <a:lnSpc>
                <a:spcPct val="150000"/>
              </a:lnSpc>
            </a:pPr>
            <a:r>
              <a:rPr lang="es-419" sz="1200" dirty="0">
                <a:latin typeface="Arial" panose="020B0604020202020204" pitchFamily="34" charset="0"/>
                <a:cs typeface="Arial" panose="020B0604020202020204" pitchFamily="34" charset="0"/>
              </a:rPr>
              <a:t>La Secretaría de Inteligencia Estratégica del Estado en coordinación con el Sistema Nacional de Inteligencia, produce la Agenda Nacional de Riesgos y Amenazas -ANRA-, producto que se entrega al Sistema Nacional de Seguridad, constituyendo un instrumento base para la elaboración de estrategias, planes de acción y coordinaciones de cooperación con entes nacionales e internacionales con el objetivo de prevenir hechos ocasionados por el crimen organizado y delincuencia común; lo cual permite brindar a la población guatemalteca una vida en paz, en democracia y seguridad,  beneficiándolos a través del resguardo de sus bienes, su integridad física y el fortalecimiento del desarrollo del país.</a:t>
            </a:r>
          </a:p>
          <a:p>
            <a:pPr marL="0" marR="0" lvl="0" indent="0" algn="just" rtl="0">
              <a:lnSpc>
                <a:spcPct val="150000"/>
              </a:lnSpc>
              <a:spcBef>
                <a:spcPts val="0"/>
              </a:spcBef>
              <a:spcAft>
                <a:spcPts val="0"/>
              </a:spcAft>
              <a:buNone/>
            </a:pPr>
            <a:endParaRPr dirty="0"/>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pic>
        <p:nvPicPr>
          <p:cNvPr id="10" name="Imagen 9" descr="H:\PLANIFICACIÓN 2023\TRANSICIÓN DE GOBIERNO 2023-2024\Informes\Informe para el 30 de agosto\Pilar 1 - Economía\iconos-07.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66" y="456350"/>
            <a:ext cx="899795" cy="899795"/>
          </a:xfrm>
          <a:prstGeom prst="rect">
            <a:avLst/>
          </a:prstGeom>
          <a:noFill/>
          <a:ln>
            <a:noFill/>
          </a:ln>
        </p:spPr>
      </p:pic>
      <p:sp>
        <p:nvSpPr>
          <p:cNvPr id="15" name="Rectángulo 14"/>
          <p:cNvSpPr/>
          <p:nvPr/>
        </p:nvSpPr>
        <p:spPr>
          <a:xfrm>
            <a:off x="1809161" y="4383271"/>
            <a:ext cx="3017263" cy="523220"/>
          </a:xfrm>
          <a:prstGeom prst="rect">
            <a:avLst/>
          </a:prstGeom>
        </p:spPr>
        <p:txBody>
          <a:bodyPr wrap="square">
            <a:spAutoFit/>
          </a:bodyPr>
          <a:lstStyle/>
          <a:p>
            <a:pPr lvl="0"/>
            <a:r>
              <a:rPr lang="es-MX" dirty="0">
                <a:solidFill>
                  <a:srgbClr val="004C82"/>
                </a:solidFill>
                <a:latin typeface="Bebas Neue"/>
                <a:ea typeface="Bebas Neue"/>
                <a:cs typeface="Bebas Neue"/>
                <a:sym typeface="Bebas Neue"/>
              </a:rPr>
              <a:t>segundo cuatrimestre del ejercicio fiscal 2023</a:t>
            </a:r>
            <a:endParaRPr lang="es-MX" dirty="0"/>
          </a:p>
          <a:p>
            <a:pPr lvl="0"/>
            <a:r>
              <a:rPr lang="es-MX" dirty="0">
                <a:solidFill>
                  <a:srgbClr val="004C82"/>
                </a:solidFill>
                <a:latin typeface="Bebas Neue"/>
                <a:ea typeface="Bebas Neue"/>
                <a:cs typeface="Bebas Neue"/>
                <a:sym typeface="Bebas Neue"/>
              </a:rPr>
              <a:t>(Montos en millones de Quetzales)</a:t>
            </a:r>
            <a:endParaRPr lang="es-MX" dirty="0"/>
          </a:p>
        </p:txBody>
      </p:sp>
      <p:pic>
        <p:nvPicPr>
          <p:cNvPr id="3" name="Imagen 2">
            <a:extLst>
              <a:ext uri="{FF2B5EF4-FFF2-40B4-BE49-F238E27FC236}">
                <a16:creationId xmlns:a16="http://schemas.microsoft.com/office/drawing/2014/main" id="{323E3C80-E2E2-49B2-995F-1718D446858B}"/>
              </a:ext>
            </a:extLst>
          </p:cNvPr>
          <p:cNvPicPr>
            <a:picLocks noChangeAspect="1"/>
          </p:cNvPicPr>
          <p:nvPr/>
        </p:nvPicPr>
        <p:blipFill>
          <a:blip r:embed="rId5"/>
          <a:stretch>
            <a:fillRect/>
          </a:stretch>
        </p:blipFill>
        <p:spPr>
          <a:xfrm>
            <a:off x="6096000" y="4459987"/>
            <a:ext cx="2271176" cy="1618874"/>
          </a:xfrm>
          <a:prstGeom prst="rect">
            <a:avLst/>
          </a:prstGeom>
        </p:spPr>
      </p:pic>
    </p:spTree>
    <p:extLst>
      <p:ext uri="{BB962C8B-B14F-4D97-AF65-F5344CB8AC3E}">
        <p14:creationId xmlns:p14="http://schemas.microsoft.com/office/powerpoint/2010/main" val="4103370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784333" y="711239"/>
            <a:ext cx="689313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Ejecución presupuestaria por grupo de gasto</a:t>
            </a:r>
            <a:endParaRPr dirty="0"/>
          </a:p>
        </p:txBody>
      </p:sp>
      <p:sp>
        <p:nvSpPr>
          <p:cNvPr id="2" name="Rectangle 2"/>
          <p:cNvSpPr>
            <a:spLocks noChangeArrowheads="1"/>
          </p:cNvSpPr>
          <p:nvPr/>
        </p:nvSpPr>
        <p:spPr bwMode="auto">
          <a:xfrm>
            <a:off x="851716" y="26277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0288" tIns="25392" rIns="0" bIns="0" numCol="1" anchor="ctr" anchorCtr="0" compatLnSpc="1">
            <a:prstTxWarp prst="textNoShape">
              <a:avLst/>
            </a:prstTxWarp>
            <a:spAutoFit/>
          </a:bodyPr>
          <a:lstStyle/>
          <a:p>
            <a:endParaRPr lang="es-GT"/>
          </a:p>
        </p:txBody>
      </p:sp>
      <p:pic>
        <p:nvPicPr>
          <p:cNvPr id="9" name="Imagen 8"/>
          <p:cNvPicPr>
            <a:picLocks noChangeAspect="1"/>
          </p:cNvPicPr>
          <p:nvPr/>
        </p:nvPicPr>
        <p:blipFill>
          <a:blip r:embed="rId3"/>
          <a:stretch>
            <a:fillRect/>
          </a:stretch>
        </p:blipFill>
        <p:spPr>
          <a:xfrm>
            <a:off x="0" y="5806976"/>
            <a:ext cx="12192000" cy="1051024"/>
          </a:xfrm>
          <a:prstGeom prst="rect">
            <a:avLst/>
          </a:prstGeom>
        </p:spPr>
      </p:pic>
      <p:sp>
        <p:nvSpPr>
          <p:cNvPr id="3" name="Rectángulo 2"/>
          <p:cNvSpPr/>
          <p:nvPr/>
        </p:nvSpPr>
        <p:spPr>
          <a:xfrm>
            <a:off x="1784333" y="1221159"/>
            <a:ext cx="6096000" cy="523220"/>
          </a:xfrm>
          <a:prstGeom prst="rect">
            <a:avLst/>
          </a:prstGeom>
        </p:spPr>
        <p:txBody>
          <a:bodyPr>
            <a:spAutoFit/>
          </a:bodyPr>
          <a:lstStyle/>
          <a:p>
            <a:pPr lvl="0"/>
            <a:r>
              <a:rPr lang="es-MX" dirty="0">
                <a:solidFill>
                  <a:srgbClr val="004C82"/>
                </a:solidFill>
                <a:latin typeface="Bebas Neue"/>
                <a:ea typeface="Bebas Neue"/>
                <a:cs typeface="Bebas Neue"/>
                <a:sym typeface="Bebas Neue"/>
              </a:rPr>
              <a:t>segundo cuatrimestre del ejercicio fiscal 2023</a:t>
            </a:r>
            <a:endParaRPr lang="es-MX" dirty="0"/>
          </a:p>
          <a:p>
            <a:pPr lvl="0"/>
            <a:r>
              <a:rPr lang="es-MX" dirty="0">
                <a:solidFill>
                  <a:srgbClr val="004C82"/>
                </a:solidFill>
                <a:latin typeface="Bebas Neue"/>
                <a:ea typeface="Bebas Neue"/>
                <a:cs typeface="Bebas Neue"/>
                <a:sym typeface="Bebas Neue"/>
              </a:rPr>
              <a:t>(Montos en millones de Quetzales)</a:t>
            </a:r>
            <a:endParaRPr lang="es-MX" dirty="0"/>
          </a:p>
        </p:txBody>
      </p:sp>
      <p:sp>
        <p:nvSpPr>
          <p:cNvPr id="12" name="Google Shape;124;p6"/>
          <p:cNvSpPr/>
          <p:nvPr/>
        </p:nvSpPr>
        <p:spPr>
          <a:xfrm>
            <a:off x="851716" y="6240175"/>
            <a:ext cx="7625995" cy="184626"/>
          </a:xfrm>
          <a:prstGeom prst="rect">
            <a:avLst/>
          </a:prstGeom>
          <a:noFill/>
          <a:ln>
            <a:noFill/>
          </a:ln>
        </p:spPr>
        <p:txBody>
          <a:bodyPr spcFirstLastPara="1" wrap="square" lIns="91425" tIns="45700" rIns="91425" bIns="45700" anchor="t" anchorCtr="0">
            <a:spAutoFit/>
          </a:bodyPr>
          <a:lstStyle/>
          <a:p>
            <a:pPr lvl="0" algn="just"/>
            <a:r>
              <a:rPr lang="es-GT" sz="600" b="1" dirty="0">
                <a:solidFill>
                  <a:schemeClr val="dk1"/>
                </a:solidFill>
                <a:latin typeface="Arial"/>
                <a:ea typeface="Arial"/>
                <a:cs typeface="Arial"/>
                <a:sym typeface="Arial"/>
              </a:rPr>
              <a:t>Fuente</a:t>
            </a:r>
            <a:r>
              <a:rPr lang="es-GT" sz="600" dirty="0">
                <a:solidFill>
                  <a:schemeClr val="dk1"/>
                </a:solidFill>
                <a:latin typeface="Arial"/>
                <a:ea typeface="Arial"/>
                <a:cs typeface="Arial"/>
                <a:sym typeface="Arial"/>
              </a:rPr>
              <a:t>: </a:t>
            </a:r>
            <a:r>
              <a:rPr lang="es-MX" sz="600" dirty="0">
                <a:solidFill>
                  <a:schemeClr val="dk1"/>
                </a:solidFill>
              </a:rPr>
              <a:t>Fuente: Elaboración propia con información de Planificación Institucional y Dirección Financiera SIE con base en SICOIN y SIGES al 31 de agosto de 2023.</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92" y="660440"/>
            <a:ext cx="934654" cy="934654"/>
          </a:xfrm>
          <a:prstGeom prst="rect">
            <a:avLst/>
          </a:prstGeom>
        </p:spPr>
      </p:pic>
      <p:pic>
        <p:nvPicPr>
          <p:cNvPr id="6" name="Imagen 5">
            <a:extLst>
              <a:ext uri="{FF2B5EF4-FFF2-40B4-BE49-F238E27FC236}">
                <a16:creationId xmlns:a16="http://schemas.microsoft.com/office/drawing/2014/main" id="{4A0BE4A9-45CD-4AE6-AABB-D02235BC0DB5}"/>
              </a:ext>
            </a:extLst>
          </p:cNvPr>
          <p:cNvPicPr>
            <a:picLocks noChangeAspect="1"/>
          </p:cNvPicPr>
          <p:nvPr/>
        </p:nvPicPr>
        <p:blipFill>
          <a:blip r:embed="rId5"/>
          <a:stretch>
            <a:fillRect/>
          </a:stretch>
        </p:blipFill>
        <p:spPr>
          <a:xfrm>
            <a:off x="789804" y="1882919"/>
            <a:ext cx="10612392" cy="4304219"/>
          </a:xfrm>
          <a:prstGeom prst="rect">
            <a:avLst/>
          </a:prstGeom>
        </p:spPr>
      </p:pic>
    </p:spTree>
    <p:extLst>
      <p:ext uri="{BB962C8B-B14F-4D97-AF65-F5344CB8AC3E}">
        <p14:creationId xmlns:p14="http://schemas.microsoft.com/office/powerpoint/2010/main" val="3909365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1961</Words>
  <Application>Microsoft Office PowerPoint</Application>
  <PresentationFormat>Panorámica</PresentationFormat>
  <Paragraphs>124</Paragraphs>
  <Slides>20</Slides>
  <Notes>20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Bebas Neue</vt:lpstr>
      <vt:lpstr>Arial</vt:lpstr>
      <vt:lpstr>Times New Roman</vt:lpstr>
      <vt:lpstr>Montserrat</vt:lpstr>
      <vt:lpstr>Calibri</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Andrea Tanchez</cp:lastModifiedBy>
  <cp:revision>27</cp:revision>
  <dcterms:created xsi:type="dcterms:W3CDTF">2023-08-16T22:07:49Z</dcterms:created>
  <dcterms:modified xsi:type="dcterms:W3CDTF">2023-09-06T00:07:05Z</dcterms:modified>
</cp:coreProperties>
</file>