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7"/>
  </p:notesMasterIdLst>
  <p:handoutMasterIdLst>
    <p:handoutMasterId r:id="rId28"/>
  </p:handoutMasterIdLst>
  <p:sldIdLst>
    <p:sldId id="256" r:id="rId2"/>
    <p:sldId id="257" r:id="rId3"/>
    <p:sldId id="258" r:id="rId4"/>
    <p:sldId id="259" r:id="rId5"/>
    <p:sldId id="260" r:id="rId6"/>
    <p:sldId id="264" r:id="rId7"/>
    <p:sldId id="265" r:id="rId8"/>
    <p:sldId id="261" r:id="rId9"/>
    <p:sldId id="266" r:id="rId10"/>
    <p:sldId id="267" r:id="rId11"/>
    <p:sldId id="268" r:id="rId12"/>
    <p:sldId id="269" r:id="rId13"/>
    <p:sldId id="270" r:id="rId14"/>
    <p:sldId id="271" r:id="rId15"/>
    <p:sldId id="273" r:id="rId16"/>
    <p:sldId id="272" r:id="rId17"/>
    <p:sldId id="274" r:id="rId18"/>
    <p:sldId id="275" r:id="rId19"/>
    <p:sldId id="276" r:id="rId20"/>
    <p:sldId id="277" r:id="rId21"/>
    <p:sldId id="278" r:id="rId22"/>
    <p:sldId id="279" r:id="rId23"/>
    <p:sldId id="280" r:id="rId24"/>
    <p:sldId id="281" r:id="rId25"/>
    <p:sldId id="263" r:id="rId26"/>
  </p:sldIdLst>
  <p:sldSz cx="12192000" cy="6858000"/>
  <p:notesSz cx="7010400" cy="9296400"/>
  <p:embeddedFontLst>
    <p:embeddedFont>
      <p:font typeface="Montserrat" panose="00000500000000000000" pitchFamily="50" charset="0"/>
      <p:regular r:id="rId29"/>
      <p:bold r:id="rId30"/>
      <p:italic r:id="rId31"/>
      <p:boldItalic r:id="rId32"/>
    </p:embeddedFont>
    <p:embeddedFont>
      <p:font typeface="Calibri" panose="020F0502020204030204" pitchFamily="34" charset="0"/>
      <p:regular r:id="rId33"/>
      <p:bold r:id="rId34"/>
      <p:italic r:id="rId35"/>
      <p:boldItalic r:id="rId36"/>
    </p:embeddedFont>
    <p:embeddedFont>
      <p:font typeface="Vollkorn Black" panose="020B0604020202020204" charset="0"/>
      <p:bold r:id="rId37"/>
      <p:boldItalic r:id="rId38"/>
    </p:embeddedFont>
    <p:embeddedFont>
      <p:font typeface="Montserrat SemiBold" panose="00000700000000000000" pitchFamily="50" charset="0"/>
      <p:regular r:id="rId39"/>
      <p:bold r:id="rId40"/>
      <p:italic r:id="rId41"/>
      <p:boldItalic r:id="rId42"/>
    </p:embeddedFont>
    <p:embeddedFont>
      <p:font typeface="Vollkorn Medium" panose="020B0604020202020204" charset="0"/>
      <p:regular r:id="rId43"/>
      <p:bold r:id="rId44"/>
      <p:italic r:id="rId45"/>
      <p:boldItalic r:id="rId46"/>
    </p:embeddedFont>
    <p:embeddedFont>
      <p:font typeface="Vollkorn ExtraBold" panose="020B0604020202020204" charset="0"/>
      <p:bold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2" roundtripDataSignature="AMtx7miiJp/3MEYxNCktPksRf1O6ouhhs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EAF4"/>
    <a:srgbClr val="3FB6D0"/>
    <a:srgbClr val="38D3E8"/>
    <a:srgbClr val="1394A5"/>
    <a:srgbClr val="4472C5"/>
    <a:srgbClr val="FFFFFF"/>
    <a:srgbClr val="0066CC"/>
    <a:srgbClr val="3366CC"/>
    <a:srgbClr val="66CCFF"/>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028" autoAdjust="0"/>
  </p:normalViewPr>
  <p:slideViewPr>
    <p:cSldViewPr snapToGrid="0">
      <p:cViewPr>
        <p:scale>
          <a:sx n="100" d="100"/>
          <a:sy n="100" d="100"/>
        </p:scale>
        <p:origin x="954" y="2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font" Target="fonts/font16.fntdata"/><Relationship Id="rId52"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56"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0" Type="http://schemas.openxmlformats.org/officeDocument/2006/relationships/slide" Target="slides/slide19.xml"/><Relationship Id="rId41" Type="http://schemas.openxmlformats.org/officeDocument/2006/relationships/font" Target="fonts/font13.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36" Type="http://schemas.openxmlformats.org/officeDocument/2006/relationships/font" Target="fonts/font8.fntdata"/></Relationships>
</file>

<file path=ppt/charts/_rels/chart1.xml.rels><?xml version="1.0" encoding="UTF-8" standalone="yes"?>
<Relationships xmlns="http://schemas.openxmlformats.org/package/2006/relationships"><Relationship Id="rId3" Type="http://schemas.openxmlformats.org/officeDocument/2006/relationships/oleObject" Target="file:///\\DATASTORE.sie.local\Planificacion\PLANIFICACI&#211;N%202023\METAS\DASHBOARD%20DE%20SEGUIMIENTO.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DATASTORE.sie.local\Planificacion\PLANIFICACI&#211;N%202023\METAS\DASHBOARD%20DE%20SEGUIMIENTO.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DATASTORE.sie.local\Planificacion\PLANIFICACI&#211;N%202023\METAS\DASHBOARD%20DE%20SEGUIMIENTO.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DATASTORE.sie.local\Planificacion\PLANIFICACI&#211;N%202023\METAS\DASHBOARD%20DE%20SEGUIMIENTO.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MRC!$I$43</c:f>
              <c:strCache>
                <c:ptCount val="1"/>
                <c:pt idx="0">
                  <c:v>Asignado</c:v>
                </c:pt>
              </c:strCache>
            </c:strRef>
          </c:tx>
          <c:spPr>
            <a:solidFill>
              <a:srgbClr val="1394A5"/>
            </a:solidFill>
            <a:ln>
              <a:noFill/>
            </a:ln>
            <a:effectLst/>
            <a:sp3d/>
          </c:spPr>
          <c:invertIfNegative val="0"/>
          <c:cat>
            <c:strRef>
              <c:f>MRC!$H$44:$H$48</c:f>
              <c:strCache>
                <c:ptCount val="5"/>
                <c:pt idx="0">
                  <c:v>Salarios, honorarios</c:v>
                </c:pt>
                <c:pt idx="1">
                  <c:v>Servicios básicos, mantenimientos</c:v>
                </c:pt>
                <c:pt idx="2">
                  <c:v>Materiales, útiles, suministros</c:v>
                </c:pt>
                <c:pt idx="3">
                  <c:v>Equipamiento </c:v>
                </c:pt>
                <c:pt idx="4">
                  <c:v>Prestaciones </c:v>
                </c:pt>
              </c:strCache>
            </c:strRef>
          </c:cat>
          <c:val>
            <c:numRef>
              <c:f>MRC!$I$44:$I$48</c:f>
              <c:numCache>
                <c:formatCode>0.00,,</c:formatCode>
                <c:ptCount val="5"/>
                <c:pt idx="0">
                  <c:v>30828892</c:v>
                </c:pt>
                <c:pt idx="1">
                  <c:v>5333691</c:v>
                </c:pt>
                <c:pt idx="2">
                  <c:v>2026190</c:v>
                </c:pt>
                <c:pt idx="3">
                  <c:v>1084681</c:v>
                </c:pt>
                <c:pt idx="4">
                  <c:v>726546</c:v>
                </c:pt>
              </c:numCache>
            </c:numRef>
          </c:val>
          <c:extLst>
            <c:ext xmlns:c16="http://schemas.microsoft.com/office/drawing/2014/chart" uri="{C3380CC4-5D6E-409C-BE32-E72D297353CC}">
              <c16:uniqueId val="{00000000-E212-4F5A-9845-7D8F14A8AE03}"/>
            </c:ext>
          </c:extLst>
        </c:ser>
        <c:ser>
          <c:idx val="1"/>
          <c:order val="1"/>
          <c:tx>
            <c:strRef>
              <c:f>MRC!$J$43</c:f>
              <c:strCache>
                <c:ptCount val="1"/>
                <c:pt idx="0">
                  <c:v>Vigente</c:v>
                </c:pt>
              </c:strCache>
            </c:strRef>
          </c:tx>
          <c:spPr>
            <a:solidFill>
              <a:srgbClr val="38D3E8"/>
            </a:solidFill>
            <a:ln>
              <a:noFill/>
            </a:ln>
            <a:effectLst/>
            <a:sp3d/>
          </c:spPr>
          <c:invertIfNegative val="0"/>
          <c:cat>
            <c:strRef>
              <c:f>MRC!$H$44:$H$48</c:f>
              <c:strCache>
                <c:ptCount val="5"/>
                <c:pt idx="0">
                  <c:v>Salarios, honorarios</c:v>
                </c:pt>
                <c:pt idx="1">
                  <c:v>Servicios básicos, mantenimientos</c:v>
                </c:pt>
                <c:pt idx="2">
                  <c:v>Materiales, útiles, suministros</c:v>
                </c:pt>
                <c:pt idx="3">
                  <c:v>Equipamiento </c:v>
                </c:pt>
                <c:pt idx="4">
                  <c:v>Prestaciones </c:v>
                </c:pt>
              </c:strCache>
            </c:strRef>
          </c:cat>
          <c:val>
            <c:numRef>
              <c:f>MRC!$J$44:$J$48</c:f>
              <c:numCache>
                <c:formatCode>0.00,,</c:formatCode>
                <c:ptCount val="5"/>
                <c:pt idx="0">
                  <c:v>30828892</c:v>
                </c:pt>
                <c:pt idx="1">
                  <c:v>4809633</c:v>
                </c:pt>
                <c:pt idx="2">
                  <c:v>1761348</c:v>
                </c:pt>
                <c:pt idx="3">
                  <c:v>1084681</c:v>
                </c:pt>
                <c:pt idx="4">
                  <c:v>1515446</c:v>
                </c:pt>
              </c:numCache>
            </c:numRef>
          </c:val>
          <c:extLst>
            <c:ext xmlns:c16="http://schemas.microsoft.com/office/drawing/2014/chart" uri="{C3380CC4-5D6E-409C-BE32-E72D297353CC}">
              <c16:uniqueId val="{00000001-E212-4F5A-9845-7D8F14A8AE03}"/>
            </c:ext>
          </c:extLst>
        </c:ser>
        <c:ser>
          <c:idx val="2"/>
          <c:order val="2"/>
          <c:tx>
            <c:strRef>
              <c:f>MRC!$K$43</c:f>
              <c:strCache>
                <c:ptCount val="1"/>
                <c:pt idx="0">
                  <c:v>Ejecutado</c:v>
                </c:pt>
              </c:strCache>
            </c:strRef>
          </c:tx>
          <c:spPr>
            <a:solidFill>
              <a:srgbClr val="3FB6D0"/>
            </a:solidFill>
            <a:ln>
              <a:noFill/>
            </a:ln>
            <a:effectLst/>
            <a:sp3d/>
          </c:spPr>
          <c:invertIfNegative val="0"/>
          <c:cat>
            <c:strRef>
              <c:f>MRC!$H$44:$H$48</c:f>
              <c:strCache>
                <c:ptCount val="5"/>
                <c:pt idx="0">
                  <c:v>Salarios, honorarios</c:v>
                </c:pt>
                <c:pt idx="1">
                  <c:v>Servicios básicos, mantenimientos</c:v>
                </c:pt>
                <c:pt idx="2">
                  <c:v>Materiales, útiles, suministros</c:v>
                </c:pt>
                <c:pt idx="3">
                  <c:v>Equipamiento </c:v>
                </c:pt>
                <c:pt idx="4">
                  <c:v>Prestaciones </c:v>
                </c:pt>
              </c:strCache>
            </c:strRef>
          </c:cat>
          <c:val>
            <c:numRef>
              <c:f>MRC!$K$44:$K$48</c:f>
              <c:numCache>
                <c:formatCode>0.00,,</c:formatCode>
                <c:ptCount val="5"/>
                <c:pt idx="0">
                  <c:v>9375696.1099999994</c:v>
                </c:pt>
                <c:pt idx="1">
                  <c:v>548588.67999999993</c:v>
                </c:pt>
                <c:pt idx="2">
                  <c:v>413408.10000000003</c:v>
                </c:pt>
                <c:pt idx="3">
                  <c:v>193850.58000000002</c:v>
                </c:pt>
                <c:pt idx="4">
                  <c:v>1064720.3499999999</c:v>
                </c:pt>
              </c:numCache>
            </c:numRef>
          </c:val>
          <c:extLst>
            <c:ext xmlns:c16="http://schemas.microsoft.com/office/drawing/2014/chart" uri="{C3380CC4-5D6E-409C-BE32-E72D297353CC}">
              <c16:uniqueId val="{00000002-E212-4F5A-9845-7D8F14A8AE03}"/>
            </c:ext>
          </c:extLst>
        </c:ser>
        <c:ser>
          <c:idx val="3"/>
          <c:order val="3"/>
          <c:tx>
            <c:strRef>
              <c:f>MRC!$L$43</c:f>
              <c:strCache>
                <c:ptCount val="1"/>
                <c:pt idx="0">
                  <c:v>Saldo</c:v>
                </c:pt>
              </c:strCache>
            </c:strRef>
          </c:tx>
          <c:spPr>
            <a:solidFill>
              <a:srgbClr val="9EEAF4"/>
            </a:solidFill>
            <a:ln>
              <a:noFill/>
            </a:ln>
            <a:effectLst/>
            <a:sp3d/>
          </c:spPr>
          <c:invertIfNegative val="0"/>
          <c:cat>
            <c:strRef>
              <c:f>MRC!$H$44:$H$48</c:f>
              <c:strCache>
                <c:ptCount val="5"/>
                <c:pt idx="0">
                  <c:v>Salarios, honorarios</c:v>
                </c:pt>
                <c:pt idx="1">
                  <c:v>Servicios básicos, mantenimientos</c:v>
                </c:pt>
                <c:pt idx="2">
                  <c:v>Materiales, útiles, suministros</c:v>
                </c:pt>
                <c:pt idx="3">
                  <c:v>Equipamiento </c:v>
                </c:pt>
                <c:pt idx="4">
                  <c:v>Prestaciones </c:v>
                </c:pt>
              </c:strCache>
            </c:strRef>
          </c:cat>
          <c:val>
            <c:numRef>
              <c:f>MRC!$L$44:$L$48</c:f>
              <c:numCache>
                <c:formatCode>0.00,,</c:formatCode>
                <c:ptCount val="5"/>
                <c:pt idx="0">
                  <c:v>21453195.890000001</c:v>
                </c:pt>
                <c:pt idx="1">
                  <c:v>4261044.32</c:v>
                </c:pt>
                <c:pt idx="2">
                  <c:v>1347939.9</c:v>
                </c:pt>
                <c:pt idx="3">
                  <c:v>890830.41999999993</c:v>
                </c:pt>
                <c:pt idx="4">
                  <c:v>450725.65000000014</c:v>
                </c:pt>
              </c:numCache>
            </c:numRef>
          </c:val>
          <c:extLst>
            <c:ext xmlns:c16="http://schemas.microsoft.com/office/drawing/2014/chart" uri="{C3380CC4-5D6E-409C-BE32-E72D297353CC}">
              <c16:uniqueId val="{00000003-E212-4F5A-9845-7D8F14A8AE03}"/>
            </c:ext>
          </c:extLst>
        </c:ser>
        <c:dLbls>
          <c:showLegendKey val="0"/>
          <c:showVal val="0"/>
          <c:showCatName val="0"/>
          <c:showSerName val="0"/>
          <c:showPercent val="0"/>
          <c:showBubbleSize val="0"/>
        </c:dLbls>
        <c:gapWidth val="150"/>
        <c:shape val="box"/>
        <c:axId val="2020014367"/>
        <c:axId val="2020011455"/>
        <c:axId val="0"/>
      </c:bar3DChart>
      <c:catAx>
        <c:axId val="2020014367"/>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2020011455"/>
        <c:crosses val="autoZero"/>
        <c:auto val="1"/>
        <c:lblAlgn val="ctr"/>
        <c:lblOffset val="100"/>
        <c:noMultiLvlLbl val="0"/>
      </c:catAx>
      <c:valAx>
        <c:axId val="2020011455"/>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20200143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legend>
    <c:plotVisOnly val="1"/>
    <c:dispBlanksAs val="gap"/>
    <c:showDLblsOverMax val="0"/>
  </c:chart>
  <c:spPr>
    <a:noFill/>
    <a:ln>
      <a:noFill/>
    </a:ln>
    <a:effectLst/>
  </c:spPr>
  <c:txPr>
    <a:bodyPr/>
    <a:lstStyle/>
    <a:p>
      <a:pPr>
        <a:defRPr/>
      </a:pPr>
      <a:endParaRPr lang="es-G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clustered"/>
        <c:varyColors val="0"/>
        <c:ser>
          <c:idx val="0"/>
          <c:order val="0"/>
          <c:spPr>
            <a:solidFill>
              <a:srgbClr val="3FB6D0"/>
            </a:solidFill>
            <a:ln>
              <a:noFill/>
            </a:ln>
            <a:effectLst/>
            <a:sp3d/>
          </c:spPr>
          <c:invertIfNegative val="0"/>
          <c:dPt>
            <c:idx val="4"/>
            <c:invertIfNegative val="0"/>
            <c:bubble3D val="0"/>
            <c:spPr>
              <a:solidFill>
                <a:srgbClr val="3FB6D0"/>
              </a:solidFill>
              <a:ln>
                <a:noFill/>
              </a:ln>
              <a:effectLst/>
              <a:sp3d/>
            </c:spPr>
            <c:extLst>
              <c:ext xmlns:c16="http://schemas.microsoft.com/office/drawing/2014/chart" uri="{C3380CC4-5D6E-409C-BE32-E72D297353CC}">
                <c16:uniqueId val="{00000001-E4EF-4CCC-9432-83F09CD3EDAB}"/>
              </c:ext>
            </c:extLst>
          </c:dPt>
          <c:dLbls>
            <c:dLbl>
              <c:idx val="0"/>
              <c:layout>
                <c:manualLayout>
                  <c:x val="2.2222222222222223E-2"/>
                  <c:y val="9.8378507823978733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4EF-4CCC-9432-83F09CD3EDAB}"/>
                </c:ext>
              </c:extLst>
            </c:dLbl>
            <c:dLbl>
              <c:idx val="1"/>
              <c:layout>
                <c:manualLayout>
                  <c:x val="1.3888888888888788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4EF-4CCC-9432-83F09CD3EDAB}"/>
                </c:ext>
              </c:extLst>
            </c:dLbl>
            <c:dLbl>
              <c:idx val="2"/>
              <c:layout>
                <c:manualLayout>
                  <c:x val="2.5000000000000001E-2"/>
                  <c:y val="-9.8378507823978733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4EF-4CCC-9432-83F09CD3EDAB}"/>
                </c:ext>
              </c:extLst>
            </c:dLbl>
            <c:dLbl>
              <c:idx val="3"/>
              <c:layout>
                <c:manualLayout>
                  <c:x val="1.1111111111111009E-2"/>
                  <c:y val="-2.683081208206305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4EF-4CCC-9432-83F09CD3EDAB}"/>
                </c:ext>
              </c:extLst>
            </c:dLbl>
            <c:dLbl>
              <c:idx val="4"/>
              <c:layout>
                <c:manualLayout>
                  <c:x val="4.7222222222222221E-2"/>
                  <c:y val="-1.07323248328250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4EF-4CCC-9432-83F09CD3EDA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G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MRC!$A$2:$E$2</c:f>
              <c:strCache>
                <c:ptCount val="5"/>
                <c:pt idx="0">
                  <c:v>Asignado</c:v>
                </c:pt>
                <c:pt idx="1">
                  <c:v>Vigente</c:v>
                </c:pt>
                <c:pt idx="2">
                  <c:v>Ejecutado</c:v>
                </c:pt>
                <c:pt idx="3">
                  <c:v>Saldo</c:v>
                </c:pt>
                <c:pt idx="4">
                  <c:v>% de Ejecución</c:v>
                </c:pt>
              </c:strCache>
            </c:strRef>
          </c:cat>
          <c:val>
            <c:numRef>
              <c:f>MRC!$A$3:$E$3</c:f>
              <c:numCache>
                <c:formatCode>0.00,,</c:formatCode>
                <c:ptCount val="5"/>
                <c:pt idx="0">
                  <c:v>40000000</c:v>
                </c:pt>
                <c:pt idx="1">
                  <c:v>40000000</c:v>
                </c:pt>
                <c:pt idx="2">
                  <c:v>11596263.82</c:v>
                </c:pt>
                <c:pt idx="3">
                  <c:v>28403736.180000003</c:v>
                </c:pt>
                <c:pt idx="4" formatCode="0%">
                  <c:v>0.28990659550000003</c:v>
                </c:pt>
              </c:numCache>
            </c:numRef>
          </c:val>
          <c:extLst>
            <c:ext xmlns:c16="http://schemas.microsoft.com/office/drawing/2014/chart" uri="{C3380CC4-5D6E-409C-BE32-E72D297353CC}">
              <c16:uniqueId val="{00000000-E4EF-4CCC-9432-83F09CD3EDAB}"/>
            </c:ext>
          </c:extLst>
        </c:ser>
        <c:dLbls>
          <c:showLegendKey val="0"/>
          <c:showVal val="1"/>
          <c:showCatName val="0"/>
          <c:showSerName val="0"/>
          <c:showPercent val="0"/>
          <c:showBubbleSize val="0"/>
        </c:dLbls>
        <c:gapWidth val="150"/>
        <c:shape val="box"/>
        <c:axId val="97786320"/>
        <c:axId val="97781744"/>
        <c:axId val="0"/>
      </c:bar3DChart>
      <c:catAx>
        <c:axId val="9778632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97781744"/>
        <c:crosses val="autoZero"/>
        <c:auto val="1"/>
        <c:lblAlgn val="ctr"/>
        <c:lblOffset val="100"/>
        <c:noMultiLvlLbl val="0"/>
      </c:catAx>
      <c:valAx>
        <c:axId val="97781744"/>
        <c:scaling>
          <c:orientation val="minMax"/>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977863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G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clustered"/>
        <c:varyColors val="0"/>
        <c:ser>
          <c:idx val="0"/>
          <c:order val="0"/>
          <c:spPr>
            <a:solidFill>
              <a:srgbClr val="3FB6D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invertIfNegative val="0"/>
          <c:dLbls>
            <c:dLbl>
              <c:idx val="0"/>
              <c:layout>
                <c:manualLayout>
                  <c:x val="9.2152434154546166E-3"/>
                  <c:y val="-5.6682789275259212E-3"/>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s-GT"/>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DB8-424A-97F7-8E75E5915F5D}"/>
                </c:ext>
              </c:extLst>
            </c:dLbl>
            <c:dLbl>
              <c:idx val="1"/>
              <c:layout>
                <c:manualLayout>
                  <c:x val="2.7645730246363791E-2"/>
                  <c:y val="-5.1958623271871102E-17"/>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s-GT"/>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DB8-424A-97F7-8E75E5915F5D}"/>
                </c:ext>
              </c:extLst>
            </c:dLbl>
            <c:dLbl>
              <c:idx val="2"/>
              <c:layout>
                <c:manualLayout>
                  <c:x val="3.9932721466970002E-2"/>
                  <c:y val="-5.1958623271871102E-17"/>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s-GT"/>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DB8-424A-97F7-8E75E5915F5D}"/>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s-G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MRC!$A$93:$A$95</c:f>
              <c:strCache>
                <c:ptCount val="3"/>
                <c:pt idx="0">
                  <c:v>Programadas</c:v>
                </c:pt>
                <c:pt idx="1">
                  <c:v>Ejecutadas</c:v>
                </c:pt>
                <c:pt idx="2">
                  <c:v>Pendientes</c:v>
                </c:pt>
              </c:strCache>
            </c:strRef>
          </c:cat>
          <c:val>
            <c:numRef>
              <c:f>MRC!$B$93:$B$95</c:f>
              <c:numCache>
                <c:formatCode>General</c:formatCode>
                <c:ptCount val="3"/>
                <c:pt idx="0">
                  <c:v>448</c:v>
                </c:pt>
                <c:pt idx="1">
                  <c:v>147</c:v>
                </c:pt>
                <c:pt idx="2">
                  <c:v>301</c:v>
                </c:pt>
              </c:numCache>
            </c:numRef>
          </c:val>
          <c:extLst>
            <c:ext xmlns:c16="http://schemas.microsoft.com/office/drawing/2014/chart" uri="{C3380CC4-5D6E-409C-BE32-E72D297353CC}">
              <c16:uniqueId val="{00000000-5DB8-424A-97F7-8E75E5915F5D}"/>
            </c:ext>
          </c:extLst>
        </c:ser>
        <c:dLbls>
          <c:showLegendKey val="0"/>
          <c:showVal val="1"/>
          <c:showCatName val="0"/>
          <c:showSerName val="0"/>
          <c:showPercent val="0"/>
          <c:showBubbleSize val="0"/>
        </c:dLbls>
        <c:gapWidth val="150"/>
        <c:shape val="box"/>
        <c:axId val="1045067920"/>
        <c:axId val="1045067088"/>
        <c:axId val="0"/>
      </c:bar3DChart>
      <c:catAx>
        <c:axId val="1045067920"/>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1045067088"/>
        <c:crosses val="autoZero"/>
        <c:auto val="1"/>
        <c:lblAlgn val="ctr"/>
        <c:lblOffset val="100"/>
        <c:noMultiLvlLbl val="0"/>
      </c:catAx>
      <c:valAx>
        <c:axId val="104506708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s-GT"/>
          </a:p>
        </c:txPr>
        <c:crossAx val="10450679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GT"/>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clustered"/>
        <c:varyColors val="0"/>
        <c:ser>
          <c:idx val="0"/>
          <c:order val="0"/>
          <c:spPr>
            <a:solidFill>
              <a:srgbClr val="3FB6D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tx1">
                        <a:lumMod val="75000"/>
                        <a:lumOff val="25000"/>
                      </a:schemeClr>
                    </a:solidFill>
                    <a:latin typeface="+mn-lt"/>
                    <a:ea typeface="+mn-ea"/>
                    <a:cs typeface="+mn-cs"/>
                  </a:defRPr>
                </a:pPr>
                <a:endParaRPr lang="es-G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MRC!$A$93:$A$95</c:f>
              <c:strCache>
                <c:ptCount val="3"/>
                <c:pt idx="0">
                  <c:v>Programadas</c:v>
                </c:pt>
                <c:pt idx="1">
                  <c:v>Ejecutadas</c:v>
                </c:pt>
                <c:pt idx="2">
                  <c:v>Pendientes</c:v>
                </c:pt>
              </c:strCache>
            </c:strRef>
          </c:cat>
          <c:val>
            <c:numRef>
              <c:f>MRC!$C$93:$C$95</c:f>
              <c:numCache>
                <c:formatCode>_-* #,##0_-;\-* #,##0_-;_-* "-"??_-;_-@_-</c:formatCode>
                <c:ptCount val="3"/>
                <c:pt idx="0">
                  <c:v>5062</c:v>
                </c:pt>
                <c:pt idx="1">
                  <c:v>1819</c:v>
                </c:pt>
                <c:pt idx="2">
                  <c:v>3243</c:v>
                </c:pt>
              </c:numCache>
            </c:numRef>
          </c:val>
          <c:extLst>
            <c:ext xmlns:c16="http://schemas.microsoft.com/office/drawing/2014/chart" uri="{C3380CC4-5D6E-409C-BE32-E72D297353CC}">
              <c16:uniqueId val="{00000000-2508-4873-93B2-9FE8463CBFB5}"/>
            </c:ext>
          </c:extLst>
        </c:ser>
        <c:dLbls>
          <c:showLegendKey val="0"/>
          <c:showVal val="1"/>
          <c:showCatName val="0"/>
          <c:showSerName val="0"/>
          <c:showPercent val="0"/>
          <c:showBubbleSize val="0"/>
        </c:dLbls>
        <c:gapWidth val="150"/>
        <c:shape val="box"/>
        <c:axId val="1209960688"/>
        <c:axId val="1220682384"/>
        <c:axId val="0"/>
      </c:bar3DChart>
      <c:catAx>
        <c:axId val="1209960688"/>
        <c:scaling>
          <c:orientation val="minMax"/>
        </c:scaling>
        <c:delete val="0"/>
        <c:axPos val="l"/>
        <c:numFmt formatCode="General" sourceLinked="1"/>
        <c:majorTickMark val="out"/>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1220682384"/>
        <c:crosses val="autoZero"/>
        <c:auto val="1"/>
        <c:lblAlgn val="ctr"/>
        <c:lblOffset val="100"/>
        <c:noMultiLvlLbl val="0"/>
      </c:catAx>
      <c:valAx>
        <c:axId val="1220682384"/>
        <c:scaling>
          <c:orientation val="minMax"/>
        </c:scaling>
        <c:delete val="0"/>
        <c:axPos val="b"/>
        <c:majorGridlines>
          <c:spPr>
            <a:ln w="9525" cap="flat" cmpd="sng" algn="ctr">
              <a:solidFill>
                <a:schemeClr val="tx1">
                  <a:lumMod val="15000"/>
                  <a:lumOff val="85000"/>
                </a:schemeClr>
              </a:solidFill>
              <a:round/>
            </a:ln>
            <a:effectLst/>
          </c:spPr>
        </c:majorGridlines>
        <c:numFmt formatCode="_-* #,##0_-;\-* #,##0_-;_-* &quot;-&quot;??_-;_-@_-" sourceLinked="1"/>
        <c:majorTickMark val="out"/>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s-GT"/>
          </a:p>
        </c:txPr>
        <c:crossAx val="1209960688"/>
        <c:crosses val="autoZero"/>
        <c:crossBetween val="between"/>
      </c:valAx>
      <c:spPr>
        <a:noFill/>
        <a:ln>
          <a:noFill/>
        </a:ln>
        <a:effectLst/>
      </c:spPr>
    </c:plotArea>
    <c:plotVisOnly val="1"/>
    <c:dispBlanksAs val="gap"/>
    <c:showDLblsOverMax val="0"/>
  </c:chart>
  <c:spPr>
    <a:noFill/>
    <a:ln>
      <a:noFill/>
    </a:ln>
    <a:effectLst/>
  </c:spPr>
  <c:txPr>
    <a:bodyPr/>
    <a:lstStyle/>
    <a:p>
      <a:pPr>
        <a:defRPr sz="1000"/>
      </a:pPr>
      <a:endParaRPr lang="es-GT"/>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5">
  <a:schemeClr val="accent5"/>
</cs:colorStyle>
</file>

<file path=ppt/charts/colors2.xml><?xml version="1.0" encoding="utf-8"?>
<cs:colorStyle xmlns:cs="http://schemas.microsoft.com/office/drawing/2012/chartStyle" xmlns:a="http://schemas.openxmlformats.org/drawingml/2006/main" meth="withinLinearReversed" id="25">
  <a:schemeClr val="accent5"/>
</cs:colorStyle>
</file>

<file path=ppt/charts/colors3.xml><?xml version="1.0" encoding="utf-8"?>
<cs:colorStyle xmlns:cs="http://schemas.microsoft.com/office/drawing/2012/chartStyle" xmlns:a="http://schemas.openxmlformats.org/drawingml/2006/main" meth="withinLinear" id="18">
  <a:schemeClr val="accent5"/>
</cs:colorStyle>
</file>

<file path=ppt/charts/colors4.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s-GT"/>
          </a:p>
        </p:txBody>
      </p:sp>
      <p:sp>
        <p:nvSpPr>
          <p:cNvPr id="3" name="Marcador de fecha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50066B6D-F8AB-47E1-A9DC-9CB86FDA4D6F}" type="datetimeFigureOut">
              <a:rPr lang="es-GT" smtClean="0"/>
              <a:t>4/05/2023</a:t>
            </a:fld>
            <a:endParaRPr lang="es-GT"/>
          </a:p>
        </p:txBody>
      </p:sp>
      <p:sp>
        <p:nvSpPr>
          <p:cNvPr id="4" name="Marcador de pie de página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s-GT"/>
          </a:p>
        </p:txBody>
      </p:sp>
      <p:sp>
        <p:nvSpPr>
          <p:cNvPr id="5" name="Marcador de número de diapositiva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5172ED21-DD6D-47D3-81BA-4CE86AB4A2DF}" type="slidenum">
              <a:rPr lang="es-GT" smtClean="0"/>
              <a:t>‹Nº›</a:t>
            </a:fld>
            <a:endParaRPr lang="es-GT"/>
          </a:p>
        </p:txBody>
      </p:sp>
    </p:spTree>
    <p:extLst>
      <p:ext uri="{BB962C8B-B14F-4D97-AF65-F5344CB8AC3E}">
        <p14:creationId xmlns:p14="http://schemas.microsoft.com/office/powerpoint/2010/main" val="868293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6434"/>
          </a:xfrm>
          <a:prstGeom prst="rect">
            <a:avLst/>
          </a:prstGeom>
          <a:noFill/>
          <a:ln>
            <a:noFill/>
          </a:ln>
        </p:spPr>
        <p:txBody>
          <a:bodyPr spcFirstLastPara="1" wrap="square" lIns="93162" tIns="46568" rIns="93162" bIns="46568"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6434"/>
          </a:xfrm>
          <a:prstGeom prst="rect">
            <a:avLst/>
          </a:prstGeom>
          <a:noFill/>
          <a:ln>
            <a:noFill/>
          </a:ln>
        </p:spPr>
        <p:txBody>
          <a:bodyPr spcFirstLastPara="1" wrap="square" lIns="93162" tIns="46568" rIns="93162" bIns="46568"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3162" tIns="46568" rIns="93162" bIns="46568"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s-GT" sz="1200" smtClean="0">
                <a:solidFill>
                  <a:schemeClr val="dk1"/>
                </a:solidFill>
                <a:latin typeface="Calibri"/>
                <a:ea typeface="Calibri"/>
                <a:cs typeface="Calibri"/>
                <a:sym typeface="Calibri"/>
              </a:rPr>
              <a:pPr algn="r"/>
              <a:t>‹Nº›</a:t>
            </a:fld>
            <a:endParaRPr lang="es-GT" sz="12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Google Shape;35;p1: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36" name="Google Shape;36;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p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 name="Google Shape;43;p2: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a:p>
        </p:txBody>
      </p:sp>
      <p:sp>
        <p:nvSpPr>
          <p:cNvPr id="44" name="Google Shape;44;p2: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s-GT"/>
              <a:pPr algn="r"/>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e0bd25976b_0_3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e0bd25976b_0_37: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endParaRPr/>
          </a:p>
        </p:txBody>
      </p:sp>
      <p:sp>
        <p:nvSpPr>
          <p:cNvPr id="53" name="Google Shape;53;g1e0bd25976b_0_37: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fld id="{00000000-1234-1234-1234-123412341234}" type="slidenum">
              <a:rPr lang="es-GT"/>
              <a:pPr algn="r"/>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e0bd25976b_0_5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e0bd25976b_0_50: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endParaRPr/>
          </a:p>
        </p:txBody>
      </p:sp>
      <p:sp>
        <p:nvSpPr>
          <p:cNvPr id="65" name="Google Shape;65;g1e0bd25976b_0_50: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fld id="{00000000-1234-1234-1234-123412341234}" type="slidenum">
              <a:rPr lang="es-GT"/>
              <a:pPr algn="r"/>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1e0bd25976b_0_8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1e0bd25976b_0_84: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endParaRPr/>
          </a:p>
        </p:txBody>
      </p:sp>
      <p:sp>
        <p:nvSpPr>
          <p:cNvPr id="81" name="Google Shape;81;g1e0bd25976b_0_84: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fld id="{00000000-1234-1234-1234-123412341234}" type="slidenum">
              <a:rPr lang="es-GT"/>
              <a:pPr algn="r"/>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1e0bd25976b_0_14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1e0bd25976b_0_142: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endParaRPr/>
          </a:p>
        </p:txBody>
      </p:sp>
      <p:sp>
        <p:nvSpPr>
          <p:cNvPr id="92" name="Google Shape;92;g1e0bd25976b_0_142: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fld id="{00000000-1234-1234-1234-123412341234}" type="slidenum">
              <a:rPr lang="es-GT"/>
              <a:pPr algn="r"/>
              <a:t>8</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1e0bd25976b_0_11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1e0bd25976b_0_118: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endParaRPr/>
          </a:p>
        </p:txBody>
      </p:sp>
      <p:sp>
        <p:nvSpPr>
          <p:cNvPr id="110" name="Google Shape;110;g1e0bd25976b_0_118: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fld id="{00000000-1234-1234-1234-123412341234}" type="slidenum">
              <a:rPr lang="es-GT"/>
              <a:pPr algn="r"/>
              <a:t>25</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0"/>
        <p:cNvGrpSpPr/>
        <p:nvPr/>
      </p:nvGrpSpPr>
      <p:grpSpPr>
        <a:xfrm>
          <a:off x="0" y="0"/>
          <a:ext cx="0" cy="0"/>
          <a:chOff x="0" y="0"/>
          <a:chExt cx="0" cy="0"/>
        </a:xfrm>
      </p:grpSpPr>
      <p:pic>
        <p:nvPicPr>
          <p:cNvPr id="11" name="Google Shape;11;p10"/>
          <p:cNvPicPr preferRelativeResize="0"/>
          <p:nvPr/>
        </p:nvPicPr>
        <p:blipFill>
          <a:blip r:embed="rId2">
            <a:alphaModFix/>
          </a:blip>
          <a:stretch>
            <a:fillRect/>
          </a:stretch>
        </p:blipFill>
        <p:spPr>
          <a:xfrm>
            <a:off x="0" y="-2"/>
            <a:ext cx="12192000" cy="685800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12"/>
        <p:cNvGrpSpPr/>
        <p:nvPr/>
      </p:nvGrpSpPr>
      <p:grpSpPr>
        <a:xfrm>
          <a:off x="0" y="0"/>
          <a:ext cx="0" cy="0"/>
          <a:chOff x="0" y="0"/>
          <a:chExt cx="0" cy="0"/>
        </a:xfrm>
      </p:grpSpPr>
      <p:pic>
        <p:nvPicPr>
          <p:cNvPr id="13" name="Google Shape;13;p11"/>
          <p:cNvPicPr preferRelativeResize="0"/>
          <p:nvPr/>
        </p:nvPicPr>
        <p:blipFill rotWithShape="1">
          <a:blip r:embed="rId2">
            <a:alphaModFix/>
          </a:blip>
          <a:srcRect/>
          <a:stretch/>
        </p:blipFill>
        <p:spPr>
          <a:xfrm>
            <a:off x="0" y="-7"/>
            <a:ext cx="12192000" cy="6858014"/>
          </a:xfrm>
          <a:prstGeom prst="rect">
            <a:avLst/>
          </a:prstGeom>
          <a:noFill/>
          <a:ln>
            <a:noFill/>
          </a:ln>
        </p:spPr>
      </p:pic>
      <p:sp>
        <p:nvSpPr>
          <p:cNvPr id="14" name="Google Shape;14;p11"/>
          <p:cNvSpPr txBox="1"/>
          <p:nvPr/>
        </p:nvSpPr>
        <p:spPr>
          <a:xfrm>
            <a:off x="853075" y="6244250"/>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chemeClr val="lt1"/>
                </a:solidFill>
                <a:latin typeface="Vollkorn Black"/>
                <a:ea typeface="Vollkorn Black"/>
                <a:cs typeface="Vollkorn Black"/>
                <a:sym typeface="Vollkorn Black"/>
              </a:rPr>
              <a:t>R  E  N  D  I  C  I  Ó  N        D  E      C  U  E  N  T  A  S</a:t>
            </a:r>
            <a:endParaRPr sz="600">
              <a:solidFill>
                <a:schemeClr val="lt1"/>
              </a:solidFill>
              <a:latin typeface="Vollkorn Black"/>
              <a:ea typeface="Vollkorn Black"/>
              <a:cs typeface="Vollkorn Black"/>
              <a:sym typeface="Vollkorn Black"/>
            </a:endParaRPr>
          </a:p>
        </p:txBody>
      </p:sp>
      <p:sp>
        <p:nvSpPr>
          <p:cNvPr id="15" name="Google Shape;15;p11"/>
          <p:cNvSpPr txBox="1"/>
          <p:nvPr/>
        </p:nvSpPr>
        <p:spPr>
          <a:xfrm>
            <a:off x="9587800" y="6270425"/>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chemeClr val="lt1"/>
                </a:solidFill>
                <a:latin typeface="Vollkorn Black"/>
                <a:ea typeface="Vollkorn Black"/>
                <a:cs typeface="Vollkorn Black"/>
                <a:sym typeface="Vollkorn Black"/>
              </a:rPr>
              <a:t>P  R  I  M  E  R      C  U  A  T  R  I  M  E  S  T  R  E</a:t>
            </a:r>
            <a:endParaRPr sz="600">
              <a:solidFill>
                <a:schemeClr val="lt1"/>
              </a:solidFill>
              <a:latin typeface="Vollkorn Black"/>
              <a:ea typeface="Vollkorn Black"/>
              <a:cs typeface="Vollkorn Black"/>
              <a:sym typeface="Vollkorn Black"/>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16"/>
        <p:cNvGrpSpPr/>
        <p:nvPr/>
      </p:nvGrpSpPr>
      <p:grpSpPr>
        <a:xfrm>
          <a:off x="0" y="0"/>
          <a:ext cx="0" cy="0"/>
          <a:chOff x="0" y="0"/>
          <a:chExt cx="0" cy="0"/>
        </a:xfrm>
      </p:grpSpPr>
      <p:sp>
        <p:nvSpPr>
          <p:cNvPr id="17" name="Google Shape;17;p12"/>
          <p:cNvSpPr txBox="1"/>
          <p:nvPr/>
        </p:nvSpPr>
        <p:spPr>
          <a:xfrm>
            <a:off x="853075" y="6244250"/>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rgbClr val="36B3CE"/>
                </a:solidFill>
                <a:latin typeface="Vollkorn Black"/>
                <a:ea typeface="Vollkorn Black"/>
                <a:cs typeface="Vollkorn Black"/>
                <a:sym typeface="Vollkorn Black"/>
              </a:rPr>
              <a:t>R  E  N  D  I  C  I  Ó  N        D  E      C  U  E  N  T  A  S</a:t>
            </a:r>
            <a:endParaRPr sz="600">
              <a:solidFill>
                <a:srgbClr val="36B3CE"/>
              </a:solidFill>
              <a:latin typeface="Vollkorn Black"/>
              <a:ea typeface="Vollkorn Black"/>
              <a:cs typeface="Vollkorn Black"/>
              <a:sym typeface="Vollkorn Black"/>
            </a:endParaRPr>
          </a:p>
        </p:txBody>
      </p:sp>
      <p:sp>
        <p:nvSpPr>
          <p:cNvPr id="18" name="Google Shape;18;p12"/>
          <p:cNvSpPr txBox="1"/>
          <p:nvPr/>
        </p:nvSpPr>
        <p:spPr>
          <a:xfrm>
            <a:off x="9587800" y="6270425"/>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rgbClr val="36B3CE"/>
                </a:solidFill>
                <a:latin typeface="Vollkorn Black"/>
                <a:ea typeface="Vollkorn Black"/>
                <a:cs typeface="Vollkorn Black"/>
                <a:sym typeface="Vollkorn Black"/>
              </a:rPr>
              <a:t>P  R  I  M  E  R      C  U  A  T  R  I  M  E  S  T  R  E</a:t>
            </a:r>
            <a:endParaRPr sz="600">
              <a:solidFill>
                <a:srgbClr val="36B3CE"/>
              </a:solidFill>
              <a:latin typeface="Vollkorn Black"/>
              <a:ea typeface="Vollkorn Black"/>
              <a:cs typeface="Vollkorn Black"/>
              <a:sym typeface="Vollkorn Black"/>
            </a:endParaRPr>
          </a:p>
        </p:txBody>
      </p:sp>
      <p:pic>
        <p:nvPicPr>
          <p:cNvPr id="19" name="Google Shape;19;p12"/>
          <p:cNvPicPr preferRelativeResize="0"/>
          <p:nvPr/>
        </p:nvPicPr>
        <p:blipFill>
          <a:blip r:embed="rId2">
            <a:alphaModFix/>
          </a:blip>
          <a:stretch>
            <a:fillRect/>
          </a:stretch>
        </p:blipFill>
        <p:spPr>
          <a:xfrm>
            <a:off x="0" y="4706471"/>
            <a:ext cx="1245950" cy="215152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20"/>
        <p:cNvGrpSpPr/>
        <p:nvPr/>
      </p:nvGrpSpPr>
      <p:grpSpPr>
        <a:xfrm>
          <a:off x="0" y="0"/>
          <a:ext cx="0" cy="0"/>
          <a:chOff x="0" y="0"/>
          <a:chExt cx="0" cy="0"/>
        </a:xfrm>
      </p:grpSpPr>
      <p:pic>
        <p:nvPicPr>
          <p:cNvPr id="21" name="Google Shape;21;p18"/>
          <p:cNvPicPr preferRelativeResize="0"/>
          <p:nvPr/>
        </p:nvPicPr>
        <p:blipFill>
          <a:blip r:embed="rId2">
            <a:alphaModFix/>
          </a:blip>
          <a:stretch>
            <a:fillRect/>
          </a:stretch>
        </p:blipFill>
        <p:spPr>
          <a:xfrm>
            <a:off x="9873425" y="4532475"/>
            <a:ext cx="2318575" cy="2325525"/>
          </a:xfrm>
          <a:prstGeom prst="rect">
            <a:avLst/>
          </a:prstGeom>
          <a:noFill/>
          <a:ln>
            <a:noFill/>
          </a:ln>
        </p:spPr>
      </p:pic>
      <p:sp>
        <p:nvSpPr>
          <p:cNvPr id="22" name="Google Shape;22;p18"/>
          <p:cNvSpPr/>
          <p:nvPr/>
        </p:nvSpPr>
        <p:spPr>
          <a:xfrm>
            <a:off x="505325" y="6166975"/>
            <a:ext cx="3661200" cy="6909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18"/>
          <p:cNvSpPr txBox="1"/>
          <p:nvPr/>
        </p:nvSpPr>
        <p:spPr>
          <a:xfrm>
            <a:off x="853075" y="6244250"/>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chemeClr val="lt1"/>
                </a:solidFill>
                <a:latin typeface="Vollkorn Black"/>
                <a:ea typeface="Vollkorn Black"/>
                <a:cs typeface="Vollkorn Black"/>
                <a:sym typeface="Vollkorn Black"/>
              </a:rPr>
              <a:t>R  E  N  D  I  C  I  Ó  N        D  E      C  U  E  N  T  A  S</a:t>
            </a:r>
            <a:endParaRPr sz="600">
              <a:solidFill>
                <a:schemeClr val="lt1"/>
              </a:solidFill>
              <a:latin typeface="Vollkorn Black"/>
              <a:ea typeface="Vollkorn Black"/>
              <a:cs typeface="Vollkorn Black"/>
              <a:sym typeface="Vollkorn Black"/>
            </a:endParaRPr>
          </a:p>
        </p:txBody>
      </p:sp>
      <p:sp>
        <p:nvSpPr>
          <p:cNvPr id="24" name="Google Shape;24;p18"/>
          <p:cNvSpPr txBox="1"/>
          <p:nvPr/>
        </p:nvSpPr>
        <p:spPr>
          <a:xfrm>
            <a:off x="9587800" y="6270425"/>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rgbClr val="36B3CE"/>
                </a:solidFill>
                <a:latin typeface="Vollkorn Black"/>
                <a:ea typeface="Vollkorn Black"/>
                <a:cs typeface="Vollkorn Black"/>
                <a:sym typeface="Vollkorn Black"/>
              </a:rPr>
              <a:t>P  R  I  M  E  R      C  U  A  T  R  I  M  E  S  T  R  E</a:t>
            </a:r>
            <a:endParaRPr sz="600">
              <a:solidFill>
                <a:srgbClr val="36B3CE"/>
              </a:solidFill>
              <a:latin typeface="Vollkorn Black"/>
              <a:ea typeface="Vollkorn Black"/>
              <a:cs typeface="Vollkorn Black"/>
              <a:sym typeface="Vollkorn Black"/>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Imagen con título 1">
  <p:cSld name="PICTURE_WITH_CAPTION_TEXT_1">
    <p:spTree>
      <p:nvGrpSpPr>
        <p:cNvPr id="1" name="Shape 25"/>
        <p:cNvGrpSpPr/>
        <p:nvPr/>
      </p:nvGrpSpPr>
      <p:grpSpPr>
        <a:xfrm>
          <a:off x="0" y="0"/>
          <a:ext cx="0" cy="0"/>
          <a:chOff x="0" y="0"/>
          <a:chExt cx="0" cy="0"/>
        </a:xfrm>
      </p:grpSpPr>
      <p:pic>
        <p:nvPicPr>
          <p:cNvPr id="26" name="Google Shape;26;g1e0bd25976b_0_133"/>
          <p:cNvPicPr preferRelativeResize="0"/>
          <p:nvPr/>
        </p:nvPicPr>
        <p:blipFill>
          <a:blip r:embed="rId2">
            <a:alphaModFix/>
          </a:blip>
          <a:stretch>
            <a:fillRect/>
          </a:stretch>
        </p:blipFill>
        <p:spPr>
          <a:xfrm>
            <a:off x="9873425" y="4532475"/>
            <a:ext cx="2318575" cy="2325525"/>
          </a:xfrm>
          <a:prstGeom prst="rect">
            <a:avLst/>
          </a:prstGeom>
          <a:noFill/>
          <a:ln>
            <a:noFill/>
          </a:ln>
        </p:spPr>
      </p:pic>
      <p:sp>
        <p:nvSpPr>
          <p:cNvPr id="27" name="Google Shape;27;g1e0bd25976b_0_133"/>
          <p:cNvSpPr txBox="1"/>
          <p:nvPr/>
        </p:nvSpPr>
        <p:spPr>
          <a:xfrm>
            <a:off x="853075" y="6244250"/>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rgbClr val="36B3CE"/>
                </a:solidFill>
                <a:latin typeface="Vollkorn Black"/>
                <a:ea typeface="Vollkorn Black"/>
                <a:cs typeface="Vollkorn Black"/>
                <a:sym typeface="Vollkorn Black"/>
              </a:rPr>
              <a:t>R  E  N  D  I  C  I  Ó  N        D  E      C  U  E  N  T  A  S</a:t>
            </a:r>
            <a:endParaRPr sz="600">
              <a:solidFill>
                <a:srgbClr val="36B3CE"/>
              </a:solidFill>
              <a:latin typeface="Vollkorn Black"/>
              <a:ea typeface="Vollkorn Black"/>
              <a:cs typeface="Vollkorn Black"/>
              <a:sym typeface="Vollkorn Black"/>
            </a:endParaRPr>
          </a:p>
        </p:txBody>
      </p:sp>
      <p:sp>
        <p:nvSpPr>
          <p:cNvPr id="28" name="Google Shape;28;g1e0bd25976b_0_133"/>
          <p:cNvSpPr txBox="1"/>
          <p:nvPr/>
        </p:nvSpPr>
        <p:spPr>
          <a:xfrm>
            <a:off x="9587800" y="6270425"/>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rgbClr val="36B3CE"/>
                </a:solidFill>
                <a:latin typeface="Vollkorn Black"/>
                <a:ea typeface="Vollkorn Black"/>
                <a:cs typeface="Vollkorn Black"/>
                <a:sym typeface="Vollkorn Black"/>
              </a:rPr>
              <a:t>P  R  I  M  E  R      C  U  A  T  R  I  M  E  S  T  R  E</a:t>
            </a:r>
            <a:endParaRPr sz="600">
              <a:solidFill>
                <a:srgbClr val="36B3CE"/>
              </a:solidFill>
              <a:latin typeface="Vollkorn Black"/>
              <a:ea typeface="Vollkorn Black"/>
              <a:cs typeface="Vollkorn Black"/>
              <a:sym typeface="Vollkorn Black"/>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iseño personalizado 1">
  <p:cSld name="CUSTOM">
    <p:spTree>
      <p:nvGrpSpPr>
        <p:cNvPr id="1" name="Shape 29"/>
        <p:cNvGrpSpPr/>
        <p:nvPr/>
      </p:nvGrpSpPr>
      <p:grpSpPr>
        <a:xfrm>
          <a:off x="0" y="0"/>
          <a:ext cx="0" cy="0"/>
          <a:chOff x="0" y="0"/>
          <a:chExt cx="0" cy="0"/>
        </a:xfrm>
      </p:grpSpPr>
      <p:sp>
        <p:nvSpPr>
          <p:cNvPr id="30" name="Google Shape;30;g1e0bd25976b_0_157"/>
          <p:cNvSpPr txBox="1"/>
          <p:nvPr/>
        </p:nvSpPr>
        <p:spPr>
          <a:xfrm>
            <a:off x="853075" y="6244250"/>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rgbClr val="36B3CE"/>
                </a:solidFill>
                <a:latin typeface="Vollkorn Black"/>
                <a:ea typeface="Vollkorn Black"/>
                <a:cs typeface="Vollkorn Black"/>
                <a:sym typeface="Vollkorn Black"/>
              </a:rPr>
              <a:t>R  E  N  D  I  C  I  Ó  N        D  E      C  U  E  N  T  A  S</a:t>
            </a:r>
            <a:endParaRPr sz="600">
              <a:solidFill>
                <a:srgbClr val="36B3CE"/>
              </a:solidFill>
              <a:latin typeface="Vollkorn Black"/>
              <a:ea typeface="Vollkorn Black"/>
              <a:cs typeface="Vollkorn Black"/>
              <a:sym typeface="Vollkorn Black"/>
            </a:endParaRPr>
          </a:p>
        </p:txBody>
      </p:sp>
      <p:sp>
        <p:nvSpPr>
          <p:cNvPr id="31" name="Google Shape;31;g1e0bd25976b_0_157"/>
          <p:cNvSpPr txBox="1"/>
          <p:nvPr/>
        </p:nvSpPr>
        <p:spPr>
          <a:xfrm>
            <a:off x="9587800" y="6270425"/>
            <a:ext cx="2271300" cy="275700"/>
          </a:xfrm>
          <a:prstGeom prst="rect">
            <a:avLst/>
          </a:prstGeom>
          <a:noFill/>
          <a:ln>
            <a:noFill/>
          </a:ln>
        </p:spPr>
        <p:txBody>
          <a:bodyPr spcFirstLastPara="1" wrap="square" lIns="90000" tIns="90000" rIns="126000" bIns="91425" anchor="ctr" anchorCtr="0">
            <a:noAutofit/>
          </a:bodyPr>
          <a:lstStyle/>
          <a:p>
            <a:pPr marL="0" lvl="0" indent="0" algn="l" rtl="0">
              <a:spcBef>
                <a:spcPts val="0"/>
              </a:spcBef>
              <a:spcAft>
                <a:spcPts val="0"/>
              </a:spcAft>
              <a:buNone/>
            </a:pPr>
            <a:r>
              <a:rPr lang="es-GT" sz="600">
                <a:solidFill>
                  <a:srgbClr val="36B3CE"/>
                </a:solidFill>
                <a:latin typeface="Vollkorn Black"/>
                <a:ea typeface="Vollkorn Black"/>
                <a:cs typeface="Vollkorn Black"/>
                <a:sym typeface="Vollkorn Black"/>
              </a:rPr>
              <a:t>P  R  I  M  E  R      C  U  A  T  R  I  M  E  S  T  R  E</a:t>
            </a:r>
            <a:endParaRPr sz="600">
              <a:solidFill>
                <a:srgbClr val="36B3CE"/>
              </a:solidFill>
              <a:latin typeface="Vollkorn Black"/>
              <a:ea typeface="Vollkorn Black"/>
              <a:cs typeface="Vollkorn Black"/>
              <a:sym typeface="Vollkorn Black"/>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32"/>
        <p:cNvGrpSpPr/>
        <p:nvPr/>
      </p:nvGrpSpPr>
      <p:grpSpPr>
        <a:xfrm>
          <a:off x="0" y="0"/>
          <a:ext cx="0" cy="0"/>
          <a:chOff x="0" y="0"/>
          <a:chExt cx="0" cy="0"/>
        </a:xfrm>
      </p:grpSpPr>
      <p:pic>
        <p:nvPicPr>
          <p:cNvPr id="33" name="Google Shape;33;p20"/>
          <p:cNvPicPr preferRelativeResize="0"/>
          <p:nvPr/>
        </p:nvPicPr>
        <p:blipFill rotWithShape="1">
          <a:blip r:embed="rId2">
            <a:alphaModFix/>
          </a:blip>
          <a:srcRect/>
          <a:stretch/>
        </p:blipFill>
        <p:spPr>
          <a:xfrm>
            <a:off x="4" y="0"/>
            <a:ext cx="12191990" cy="68580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
        <p:cNvGrpSpPr/>
        <p:nvPr/>
      </p:nvGrpSpPr>
      <p:grpSpPr>
        <a:xfrm>
          <a:off x="0" y="0"/>
          <a:ext cx="0" cy="0"/>
          <a:chOff x="0" y="0"/>
          <a:chExt cx="0" cy="0"/>
        </a:xfrm>
      </p:grpSpPr>
      <p:pic>
        <p:nvPicPr>
          <p:cNvPr id="38" name="Google Shape;38;p1"/>
          <p:cNvPicPr preferRelativeResize="0"/>
          <p:nvPr/>
        </p:nvPicPr>
        <p:blipFill rotWithShape="1">
          <a:blip r:embed="rId4">
            <a:alphaModFix/>
          </a:blip>
          <a:srcRect/>
          <a:stretch/>
        </p:blipFill>
        <p:spPr>
          <a:xfrm>
            <a:off x="4411155" y="6282160"/>
            <a:ext cx="3369690" cy="572848"/>
          </a:xfrm>
          <a:prstGeom prst="rect">
            <a:avLst/>
          </a:prstGeom>
          <a:noFill/>
          <a:ln>
            <a:noFill/>
          </a:ln>
        </p:spPr>
      </p:pic>
      <p:pic>
        <p:nvPicPr>
          <p:cNvPr id="39" name="Google Shape;39;p1"/>
          <p:cNvPicPr preferRelativeResize="0"/>
          <p:nvPr/>
        </p:nvPicPr>
        <p:blipFill rotWithShape="1">
          <a:blip r:embed="rId5">
            <a:alphaModFix/>
          </a:blip>
          <a:srcRect/>
          <a:stretch/>
        </p:blipFill>
        <p:spPr>
          <a:xfrm>
            <a:off x="4962689" y="6333255"/>
            <a:ext cx="1206240" cy="479279"/>
          </a:xfrm>
          <a:prstGeom prst="rect">
            <a:avLst/>
          </a:prstGeom>
          <a:noFill/>
          <a:ln>
            <a:noFill/>
          </a:ln>
        </p:spPr>
      </p:pic>
      <p:sp>
        <p:nvSpPr>
          <p:cNvPr id="40" name="Google Shape;40;p1"/>
          <p:cNvSpPr txBox="1"/>
          <p:nvPr/>
        </p:nvSpPr>
        <p:spPr>
          <a:xfrm>
            <a:off x="6201980" y="6383918"/>
            <a:ext cx="165168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600" b="1" i="0" u="none" strike="noStrike" cap="none">
                <a:solidFill>
                  <a:srgbClr val="10304B"/>
                </a:solidFill>
                <a:latin typeface="Montserrat SemiBold"/>
                <a:ea typeface="Montserrat SemiBold"/>
                <a:cs typeface="Montserrat SemiBold"/>
                <a:sym typeface="Montserrat SemiBold"/>
              </a:rPr>
              <a:t>NOMBRE </a:t>
            </a:r>
            <a:endParaRPr/>
          </a:p>
          <a:p>
            <a:pPr marL="0" marR="0" lvl="0" indent="0" algn="l" rtl="0">
              <a:spcBef>
                <a:spcPts val="0"/>
              </a:spcBef>
              <a:spcAft>
                <a:spcPts val="0"/>
              </a:spcAft>
              <a:buNone/>
            </a:pPr>
            <a:r>
              <a:rPr lang="es-GT" sz="600" b="1">
                <a:solidFill>
                  <a:srgbClr val="10304B"/>
                </a:solidFill>
                <a:latin typeface="Montserrat SemiBold"/>
                <a:ea typeface="Montserrat SemiBold"/>
                <a:cs typeface="Montserrat SemiBold"/>
                <a:sym typeface="Montserrat SemiBold"/>
              </a:rPr>
              <a:t>DE LA </a:t>
            </a:r>
            <a:endParaRPr/>
          </a:p>
          <a:p>
            <a:pPr marL="0" marR="0" lvl="0" indent="0" algn="l" rtl="0">
              <a:spcBef>
                <a:spcPts val="0"/>
              </a:spcBef>
              <a:spcAft>
                <a:spcPts val="0"/>
              </a:spcAft>
              <a:buNone/>
            </a:pPr>
            <a:r>
              <a:rPr lang="es-GT" sz="600" b="1">
                <a:solidFill>
                  <a:srgbClr val="10304B"/>
                </a:solidFill>
                <a:latin typeface="Montserrat SemiBold"/>
                <a:ea typeface="Montserrat SemiBold"/>
                <a:cs typeface="Montserrat SemiBold"/>
                <a:sym typeface="Montserrat SemiBold"/>
              </a:rPr>
              <a:t>INSTITUCIÓN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83;g1e0bd25976b_0_84"/>
          <p:cNvSpPr txBox="1"/>
          <p:nvPr/>
        </p:nvSpPr>
        <p:spPr>
          <a:xfrm>
            <a:off x="708286" y="575728"/>
            <a:ext cx="7114914" cy="70784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s-GT" sz="2000" dirty="0">
                <a:solidFill>
                  <a:srgbClr val="36B3CE"/>
                </a:solidFill>
                <a:latin typeface="Montserrat"/>
                <a:ea typeface="Montserrat"/>
                <a:cs typeface="Montserrat"/>
              </a:rPr>
              <a:t>E</a:t>
            </a:r>
            <a:r>
              <a:rPr lang="es-GT" sz="2000" dirty="0" smtClean="0">
                <a:solidFill>
                  <a:srgbClr val="36B3CE"/>
                </a:solidFill>
                <a:latin typeface="Montserrat"/>
                <a:ea typeface="Montserrat"/>
                <a:cs typeface="Montserrat"/>
              </a:rPr>
              <a:t>jecución presupuestaria de la </a:t>
            </a:r>
            <a:endParaRPr lang="es-GT" sz="2000" dirty="0">
              <a:solidFill>
                <a:srgbClr val="36B3CE"/>
              </a:solidFill>
              <a:latin typeface="Montserrat"/>
              <a:ea typeface="Montserrat"/>
              <a:cs typeface="Montserrat"/>
            </a:endParaRPr>
          </a:p>
          <a:p>
            <a:pPr marL="0" marR="0" lvl="0" indent="0" rtl="0">
              <a:spcBef>
                <a:spcPts val="0"/>
              </a:spcBef>
              <a:spcAft>
                <a:spcPts val="0"/>
              </a:spcAft>
              <a:buNone/>
            </a:pPr>
            <a:r>
              <a:rPr lang="es-GT" sz="2000" b="1" dirty="0" smtClean="0">
                <a:solidFill>
                  <a:srgbClr val="36B3CE"/>
                </a:solidFill>
                <a:latin typeface="Montserrat"/>
                <a:ea typeface="Montserrat"/>
                <a:cs typeface="Montserrat"/>
              </a:rPr>
              <a:t>Secretaría </a:t>
            </a:r>
            <a:r>
              <a:rPr lang="es-GT" sz="2000" b="1" dirty="0">
                <a:solidFill>
                  <a:srgbClr val="36B3CE"/>
                </a:solidFill>
                <a:latin typeface="Montserrat"/>
                <a:ea typeface="Montserrat"/>
                <a:cs typeface="Montserrat"/>
              </a:rPr>
              <a:t>de </a:t>
            </a:r>
            <a:r>
              <a:rPr lang="es-GT" sz="2000" b="1" dirty="0" smtClean="0">
                <a:solidFill>
                  <a:srgbClr val="36B3CE"/>
                </a:solidFill>
                <a:latin typeface="Montserrat"/>
                <a:ea typeface="Montserrat"/>
                <a:cs typeface="Montserrat"/>
              </a:rPr>
              <a:t>Inteligencia Estratégica del Estado</a:t>
            </a:r>
            <a:endParaRPr sz="2000" b="1" dirty="0">
              <a:solidFill>
                <a:srgbClr val="36B3CE"/>
              </a:solidFill>
              <a:latin typeface="Montserrat"/>
              <a:ea typeface="Montserrat"/>
              <a:cs typeface="Montserrat"/>
            </a:endParaRPr>
          </a:p>
        </p:txBody>
      </p:sp>
      <p:sp>
        <p:nvSpPr>
          <p:cNvPr id="3" name="Google Shape;95;g1e0bd25976b_0_142"/>
          <p:cNvSpPr txBox="1"/>
          <p:nvPr/>
        </p:nvSpPr>
        <p:spPr>
          <a:xfrm>
            <a:off x="708286" y="1283574"/>
            <a:ext cx="7114914" cy="2354450"/>
          </a:xfrm>
          <a:prstGeom prst="rect">
            <a:avLst/>
          </a:prstGeom>
          <a:noFill/>
          <a:ln>
            <a:noFill/>
          </a:ln>
        </p:spPr>
        <p:txBody>
          <a:bodyPr spcFirstLastPara="1" wrap="square" lIns="91425" tIns="45700" rIns="91425" bIns="45700" anchor="t" anchorCtr="0">
            <a:spAutoFit/>
          </a:bodyPr>
          <a:lstStyle/>
          <a:p>
            <a:pPr algn="just">
              <a:lnSpc>
                <a:spcPct val="150000"/>
              </a:lnSpc>
            </a:pPr>
            <a:r>
              <a:rPr lang="es-419" sz="1200" dirty="0" smtClean="0">
                <a:solidFill>
                  <a:schemeClr val="tx1"/>
                </a:solidFill>
                <a:latin typeface="Montserrat" pitchFamily="2" charset="77"/>
              </a:rPr>
              <a:t>En </a:t>
            </a:r>
            <a:r>
              <a:rPr lang="es-419" sz="1200" dirty="0">
                <a:solidFill>
                  <a:schemeClr val="tx1"/>
                </a:solidFill>
                <a:latin typeface="Montserrat" pitchFamily="2" charset="77"/>
              </a:rPr>
              <a:t>el año </a:t>
            </a:r>
            <a:r>
              <a:rPr lang="es-419" sz="1200" dirty="0" smtClean="0">
                <a:solidFill>
                  <a:schemeClr val="tx1"/>
                </a:solidFill>
                <a:latin typeface="Montserrat" pitchFamily="2" charset="77"/>
              </a:rPr>
              <a:t>2023, </a:t>
            </a:r>
            <a:r>
              <a:rPr lang="es-419" sz="1200" dirty="0">
                <a:solidFill>
                  <a:schemeClr val="tx1"/>
                </a:solidFill>
                <a:latin typeface="Montserrat" pitchFamily="2" charset="77"/>
              </a:rPr>
              <a:t>el presupuesto aprobado para la Secretaría fue de 40 millones de quetzales, los cuales se </a:t>
            </a:r>
            <a:r>
              <a:rPr lang="es-419" sz="1200" dirty="0" smtClean="0">
                <a:solidFill>
                  <a:schemeClr val="tx1"/>
                </a:solidFill>
                <a:latin typeface="Montserrat" pitchFamily="2" charset="77"/>
              </a:rPr>
              <a:t>utilizan </a:t>
            </a:r>
            <a:r>
              <a:rPr lang="es-419" sz="1200" dirty="0">
                <a:solidFill>
                  <a:schemeClr val="tx1"/>
                </a:solidFill>
                <a:latin typeface="Montserrat" pitchFamily="2" charset="77"/>
              </a:rPr>
              <a:t>para varios fines, tales como: pago de operación, sueldos y salarios de recurso humano administrativo y de expertos en distintos ámbitos para analizar la seguridad y defensa, en el ámbito socioeconómico y político del país. Con el objetivo de diseñar y presentar estrategias y recomendaciones para evitar que se materialicen situaciones no deseadas en seguridad.  </a:t>
            </a:r>
          </a:p>
          <a:p>
            <a:pPr algn="just">
              <a:lnSpc>
                <a:spcPct val="150000"/>
              </a:lnSpc>
            </a:pPr>
            <a:r>
              <a:rPr lang="es-419" sz="1200" dirty="0" smtClean="0">
                <a:solidFill>
                  <a:schemeClr val="tx1"/>
                </a:solidFill>
                <a:latin typeface="Montserrat" pitchFamily="2" charset="77"/>
              </a:rPr>
              <a:t>El </a:t>
            </a:r>
            <a:r>
              <a:rPr lang="es-419" sz="1200" dirty="0">
                <a:solidFill>
                  <a:schemeClr val="tx1"/>
                </a:solidFill>
                <a:latin typeface="Montserrat" pitchFamily="2" charset="77"/>
              </a:rPr>
              <a:t>siguiente cuadro representa el informe global.</a:t>
            </a:r>
            <a:endParaRPr lang="es-GT" sz="1200" dirty="0">
              <a:solidFill>
                <a:schemeClr val="tx1"/>
              </a:solidFill>
              <a:latin typeface="Montserrat" pitchFamily="2" charset="77"/>
            </a:endParaRPr>
          </a:p>
          <a:p>
            <a:pPr algn="just">
              <a:lnSpc>
                <a:spcPct val="150000"/>
              </a:lnSpc>
            </a:pPr>
            <a:endParaRPr dirty="0"/>
          </a:p>
        </p:txBody>
      </p:sp>
      <p:sp>
        <p:nvSpPr>
          <p:cNvPr id="4" name="Google Shape;83;g1e0bd25976b_0_84"/>
          <p:cNvSpPr txBox="1"/>
          <p:nvPr/>
        </p:nvSpPr>
        <p:spPr>
          <a:xfrm>
            <a:off x="654372" y="3515256"/>
            <a:ext cx="7114914" cy="70784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s-GT" sz="2000" dirty="0" smtClean="0">
                <a:solidFill>
                  <a:srgbClr val="36B3CE"/>
                </a:solidFill>
                <a:latin typeface="Montserrat"/>
                <a:ea typeface="Montserrat"/>
                <a:cs typeface="Montserrat"/>
              </a:rPr>
              <a:t>Cifras Generales del Presupuesto al  </a:t>
            </a:r>
            <a:endParaRPr lang="es-GT" sz="2000" dirty="0">
              <a:solidFill>
                <a:srgbClr val="36B3CE"/>
              </a:solidFill>
              <a:latin typeface="Montserrat"/>
              <a:ea typeface="Montserrat"/>
              <a:cs typeface="Montserrat"/>
            </a:endParaRPr>
          </a:p>
          <a:p>
            <a:pPr marL="0" marR="0" lvl="0" indent="0" rtl="0">
              <a:spcBef>
                <a:spcPts val="0"/>
              </a:spcBef>
              <a:spcAft>
                <a:spcPts val="0"/>
              </a:spcAft>
              <a:buNone/>
            </a:pPr>
            <a:r>
              <a:rPr lang="es-GT" sz="2000" b="1" dirty="0" smtClean="0">
                <a:solidFill>
                  <a:srgbClr val="36B3CE"/>
                </a:solidFill>
                <a:latin typeface="Montserrat"/>
                <a:ea typeface="Montserrat"/>
                <a:cs typeface="Montserrat"/>
              </a:rPr>
              <a:t>Primer Cuatrimestre de 2023</a:t>
            </a:r>
            <a:endParaRPr sz="2000" b="1" dirty="0">
              <a:solidFill>
                <a:srgbClr val="36B3CE"/>
              </a:solidFill>
              <a:latin typeface="Montserrat"/>
              <a:ea typeface="Montserrat"/>
              <a:cs typeface="Montserrat"/>
            </a:endParaRPr>
          </a:p>
        </p:txBody>
      </p:sp>
      <p:sp>
        <p:nvSpPr>
          <p:cNvPr id="5" name="Marcador de contenido 6">
            <a:extLst>
              <a:ext uri="{FF2B5EF4-FFF2-40B4-BE49-F238E27FC236}">
                <a16:creationId xmlns:a16="http://schemas.microsoft.com/office/drawing/2014/main" id="{DE1E81AB-5FA8-4BD2-B982-A83C68EE5C08}"/>
              </a:ext>
            </a:extLst>
          </p:cNvPr>
          <p:cNvSpPr txBox="1">
            <a:spLocks/>
          </p:cNvSpPr>
          <p:nvPr/>
        </p:nvSpPr>
        <p:spPr>
          <a:xfrm>
            <a:off x="214735" y="4312242"/>
            <a:ext cx="3829961" cy="160380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457200" lvl="1" indent="0">
              <a:buFont typeface="Arial"/>
              <a:buNone/>
            </a:pPr>
            <a:r>
              <a:rPr lang="es-GT" sz="1400" dirty="0">
                <a:solidFill>
                  <a:srgbClr val="36B3CE"/>
                </a:solidFill>
                <a:latin typeface="Montserrat"/>
                <a:ea typeface="Montserrat"/>
                <a:cs typeface="Montserrat"/>
                <a:sym typeface="Arial"/>
              </a:rPr>
              <a:t>Presupuesto vigente total:</a:t>
            </a:r>
          </a:p>
          <a:p>
            <a:pPr marL="457200" lvl="1" indent="0">
              <a:buFont typeface="Arial"/>
              <a:buNone/>
            </a:pPr>
            <a:endParaRPr lang="es-GT" sz="1400" dirty="0">
              <a:solidFill>
                <a:srgbClr val="36B3CE"/>
              </a:solidFill>
              <a:latin typeface="Montserrat"/>
              <a:ea typeface="Montserrat"/>
              <a:cs typeface="Montserrat"/>
              <a:sym typeface="Arial"/>
            </a:endParaRPr>
          </a:p>
          <a:p>
            <a:pPr marL="457200" lvl="1" indent="0">
              <a:buFont typeface="Arial"/>
              <a:buNone/>
            </a:pPr>
            <a:r>
              <a:rPr lang="es-GT" sz="1400" dirty="0">
                <a:solidFill>
                  <a:srgbClr val="36B3CE"/>
                </a:solidFill>
                <a:latin typeface="Montserrat"/>
                <a:ea typeface="Montserrat"/>
                <a:cs typeface="Montserrat"/>
                <a:sym typeface="Arial"/>
              </a:rPr>
              <a:t>Presupuesto ejecutado (utilizado):</a:t>
            </a:r>
            <a:br>
              <a:rPr lang="es-GT" sz="1400" dirty="0">
                <a:solidFill>
                  <a:srgbClr val="36B3CE"/>
                </a:solidFill>
                <a:latin typeface="Montserrat"/>
                <a:ea typeface="Montserrat"/>
                <a:cs typeface="Montserrat"/>
                <a:sym typeface="Arial"/>
              </a:rPr>
            </a:br>
            <a:endParaRPr lang="es-GT" sz="1400" dirty="0">
              <a:solidFill>
                <a:srgbClr val="36B3CE"/>
              </a:solidFill>
              <a:latin typeface="Montserrat"/>
              <a:ea typeface="Montserrat"/>
              <a:cs typeface="Montserrat"/>
              <a:sym typeface="Arial"/>
            </a:endParaRPr>
          </a:p>
          <a:p>
            <a:pPr marL="457200" lvl="1" indent="0">
              <a:buFont typeface="Arial"/>
              <a:buNone/>
            </a:pPr>
            <a:endParaRPr lang="es-GT" sz="1400" dirty="0">
              <a:solidFill>
                <a:srgbClr val="36B3CE"/>
              </a:solidFill>
              <a:latin typeface="Montserrat"/>
              <a:ea typeface="Montserrat"/>
              <a:cs typeface="Montserrat"/>
              <a:sym typeface="Arial"/>
            </a:endParaRPr>
          </a:p>
          <a:p>
            <a:pPr marL="457200" lvl="1" indent="0">
              <a:buFont typeface="Arial"/>
              <a:buNone/>
            </a:pPr>
            <a:r>
              <a:rPr lang="es-GT" sz="1400" dirty="0">
                <a:solidFill>
                  <a:srgbClr val="36B3CE"/>
                </a:solidFill>
                <a:latin typeface="Montserrat"/>
                <a:ea typeface="Montserrat"/>
                <a:cs typeface="Montserrat"/>
                <a:sym typeface="Arial"/>
              </a:rPr>
              <a:t>Saldo:</a:t>
            </a:r>
          </a:p>
        </p:txBody>
      </p:sp>
      <p:sp>
        <p:nvSpPr>
          <p:cNvPr id="6" name="Marcador de contenido 6">
            <a:extLst>
              <a:ext uri="{FF2B5EF4-FFF2-40B4-BE49-F238E27FC236}">
                <a16:creationId xmlns:a16="http://schemas.microsoft.com/office/drawing/2014/main" id="{A7FF1A2F-745D-4743-A6A2-84A34EECD569}"/>
              </a:ext>
            </a:extLst>
          </p:cNvPr>
          <p:cNvSpPr txBox="1">
            <a:spLocks/>
          </p:cNvSpPr>
          <p:nvPr/>
        </p:nvSpPr>
        <p:spPr>
          <a:xfrm>
            <a:off x="2819701" y="4223102"/>
            <a:ext cx="4591294" cy="16117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s-GT" sz="1200" b="1" dirty="0">
              <a:latin typeface="Arial" panose="020B0604020202020204" pitchFamily="34" charset="0"/>
              <a:cs typeface="Arial" panose="020B0604020202020204" pitchFamily="34" charset="0"/>
            </a:endParaRPr>
          </a:p>
          <a:p>
            <a:pPr marL="457200" lvl="1" indent="0" algn="r">
              <a:buNone/>
            </a:pPr>
            <a:r>
              <a:rPr lang="es-GT" sz="1500" b="1" dirty="0">
                <a:solidFill>
                  <a:srgbClr val="3FB6D0"/>
                </a:solidFill>
                <a:cs typeface="Arial" panose="020B0604020202020204" pitchFamily="34" charset="0"/>
              </a:rPr>
              <a:t>Q. </a:t>
            </a:r>
            <a:r>
              <a:rPr lang="es-GT" sz="1500" b="1" dirty="0" smtClean="0">
                <a:solidFill>
                  <a:srgbClr val="3FB6D0"/>
                </a:solidFill>
                <a:cs typeface="Arial" panose="020B0604020202020204" pitchFamily="34" charset="0"/>
              </a:rPr>
              <a:t>40,000,000</a:t>
            </a:r>
            <a:endParaRPr lang="es-GT" sz="1500" b="1" dirty="0">
              <a:solidFill>
                <a:srgbClr val="3FB6D0"/>
              </a:solidFill>
              <a:cs typeface="Arial" panose="020B0604020202020204" pitchFamily="34" charset="0"/>
            </a:endParaRPr>
          </a:p>
          <a:p>
            <a:pPr marL="457200" lvl="1" indent="0" algn="r">
              <a:buNone/>
            </a:pPr>
            <a:endParaRPr lang="es-GT" sz="2000" dirty="0">
              <a:solidFill>
                <a:srgbClr val="3FB6D0"/>
              </a:solidFill>
              <a:latin typeface="Montserrat"/>
              <a:ea typeface="Montserrat"/>
              <a:cs typeface="Montserrat"/>
            </a:endParaRPr>
          </a:p>
          <a:p>
            <a:pPr marL="457200" lvl="1" indent="0" algn="r">
              <a:buNone/>
            </a:pPr>
            <a:r>
              <a:rPr lang="es-GT" sz="1500" b="1" dirty="0">
                <a:solidFill>
                  <a:srgbClr val="3FB6D0"/>
                </a:solidFill>
                <a:cs typeface="Arial" panose="020B0604020202020204" pitchFamily="34" charset="0"/>
              </a:rPr>
              <a:t>Q. </a:t>
            </a:r>
            <a:r>
              <a:rPr lang="es-GT" sz="1500" b="1" dirty="0" smtClean="0">
                <a:solidFill>
                  <a:srgbClr val="3FB6D0"/>
                </a:solidFill>
                <a:cs typeface="Arial" panose="020B0604020202020204" pitchFamily="34" charset="0"/>
              </a:rPr>
              <a:t>11,596,264</a:t>
            </a:r>
            <a:endParaRPr lang="es-GT" sz="1500" b="1" dirty="0">
              <a:solidFill>
                <a:srgbClr val="3FB6D0"/>
              </a:solidFill>
              <a:cs typeface="Arial" panose="020B0604020202020204" pitchFamily="34" charset="0"/>
            </a:endParaRPr>
          </a:p>
          <a:p>
            <a:pPr marL="457200" lvl="1" indent="0" algn="r">
              <a:buNone/>
            </a:pPr>
            <a:endParaRPr lang="es-GT" sz="1200" b="1" dirty="0" smtClean="0">
              <a:solidFill>
                <a:srgbClr val="3FB6D0"/>
              </a:solidFill>
              <a:latin typeface="Arial" panose="020B0604020202020204" pitchFamily="34" charset="0"/>
              <a:cs typeface="Arial" panose="020B0604020202020204" pitchFamily="34" charset="0"/>
            </a:endParaRPr>
          </a:p>
          <a:p>
            <a:pPr marL="457200" lvl="1" indent="0" algn="r">
              <a:buNone/>
            </a:pPr>
            <a:r>
              <a:rPr lang="es-GT" sz="1500" b="1" dirty="0" smtClean="0">
                <a:solidFill>
                  <a:srgbClr val="3FB6D0"/>
                </a:solidFill>
                <a:cs typeface="Arial" panose="020B0604020202020204" pitchFamily="34" charset="0"/>
              </a:rPr>
              <a:t>Q</a:t>
            </a:r>
            <a:r>
              <a:rPr lang="es-GT" sz="1500" b="1" dirty="0">
                <a:solidFill>
                  <a:srgbClr val="3FB6D0"/>
                </a:solidFill>
                <a:cs typeface="Arial" panose="020B0604020202020204" pitchFamily="34" charset="0"/>
              </a:rPr>
              <a:t>. </a:t>
            </a:r>
            <a:r>
              <a:rPr lang="es-GT" sz="1500" b="1" dirty="0" smtClean="0">
                <a:solidFill>
                  <a:srgbClr val="3FB6D0"/>
                </a:solidFill>
                <a:cs typeface="Arial" panose="020B0604020202020204" pitchFamily="34" charset="0"/>
              </a:rPr>
              <a:t>28,403,736</a:t>
            </a:r>
            <a:endParaRPr lang="es-GT" sz="1800" b="1" dirty="0">
              <a:solidFill>
                <a:srgbClr val="3FB6D0"/>
              </a:solidFill>
              <a:latin typeface="Arial" panose="020B0604020202020204" pitchFamily="34" charset="0"/>
              <a:cs typeface="Arial" panose="020B0604020202020204" pitchFamily="34" charset="0"/>
            </a:endParaRPr>
          </a:p>
        </p:txBody>
      </p:sp>
      <p:sp>
        <p:nvSpPr>
          <p:cNvPr id="9" name="Marcador de contenido 2">
            <a:extLst>
              <a:ext uri="{FF2B5EF4-FFF2-40B4-BE49-F238E27FC236}">
                <a16:creationId xmlns:a16="http://schemas.microsoft.com/office/drawing/2014/main" id="{B5DD7A65-8685-B1F8-8F63-DC86DD8B9574}"/>
              </a:ext>
            </a:extLst>
          </p:cNvPr>
          <p:cNvSpPr txBox="1">
            <a:spLocks/>
          </p:cNvSpPr>
          <p:nvPr/>
        </p:nvSpPr>
        <p:spPr>
          <a:xfrm>
            <a:off x="8208260" y="609600"/>
            <a:ext cx="3615329" cy="5558988"/>
          </a:xfrm>
          <a:prstGeom prst="rect">
            <a:avLst/>
          </a:prstGeom>
          <a:pattFill prst="pct20">
            <a:fgClr>
              <a:srgbClr val="00B0F0"/>
            </a:fgClr>
            <a:bgClr>
              <a:schemeClr val="bg1"/>
            </a:bgClr>
          </a:pattFill>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s-GT" dirty="0" smtClean="0">
              <a:latin typeface="Montserrat" panose="00000500000000000000" pitchFamily="50" charset="0"/>
            </a:endParaRPr>
          </a:p>
          <a:p>
            <a:pPr algn="ctr"/>
            <a:endParaRPr lang="es-GT" dirty="0" smtClean="0">
              <a:latin typeface="Montserrat" panose="00000500000000000000" pitchFamily="50" charset="0"/>
            </a:endParaRPr>
          </a:p>
          <a:p>
            <a:pPr marL="457200" lvl="1" algn="ctr"/>
            <a:r>
              <a:rPr lang="es-GT" sz="1800" b="1" dirty="0" smtClean="0">
                <a:solidFill>
                  <a:srgbClr val="3FB6D0"/>
                </a:solidFill>
                <a:latin typeface="Montserrat" panose="00000500000000000000" pitchFamily="50" charset="0"/>
                <a:cs typeface="Arial" panose="020B0604020202020204" pitchFamily="34" charset="0"/>
              </a:rPr>
              <a:t>Porcentaje </a:t>
            </a:r>
            <a:r>
              <a:rPr lang="es-GT" sz="1800" b="1" dirty="0">
                <a:solidFill>
                  <a:srgbClr val="3FB6D0"/>
                </a:solidFill>
                <a:latin typeface="Montserrat" panose="00000500000000000000" pitchFamily="50" charset="0"/>
                <a:cs typeface="Arial" panose="020B0604020202020204" pitchFamily="34" charset="0"/>
              </a:rPr>
              <a:t>de ejecución</a:t>
            </a:r>
            <a:r>
              <a:rPr lang="es-GT" sz="1600" b="1" dirty="0">
                <a:solidFill>
                  <a:srgbClr val="3FB6D0"/>
                </a:solidFill>
                <a:latin typeface="Montserrat" panose="00000500000000000000" pitchFamily="50" charset="0"/>
                <a:cs typeface="Arial" panose="020B0604020202020204" pitchFamily="34" charset="0"/>
              </a:rPr>
              <a:t>:</a:t>
            </a:r>
          </a:p>
          <a:p>
            <a:pPr marL="457200" lvl="1" algn="ctr"/>
            <a:endParaRPr lang="es-GT" sz="1800" b="1" dirty="0">
              <a:solidFill>
                <a:srgbClr val="3FB6D0"/>
              </a:solidFill>
              <a:latin typeface="Montserrat" panose="00000500000000000000" pitchFamily="50" charset="0"/>
              <a:cs typeface="Arial" panose="020B0604020202020204" pitchFamily="34" charset="0"/>
            </a:endParaRPr>
          </a:p>
          <a:p>
            <a:pPr marL="457200" lvl="1" algn="ctr"/>
            <a:r>
              <a:rPr lang="es-GT" sz="1800" b="1" dirty="0">
                <a:solidFill>
                  <a:srgbClr val="3FB6D0"/>
                </a:solidFill>
                <a:latin typeface="Montserrat" panose="00000500000000000000" pitchFamily="50" charset="0"/>
                <a:cs typeface="Arial" panose="020B0604020202020204" pitchFamily="34" charset="0"/>
              </a:rPr>
              <a:t> </a:t>
            </a:r>
            <a:r>
              <a:rPr lang="es-GT" sz="6000" b="1" dirty="0">
                <a:solidFill>
                  <a:srgbClr val="3FB6D0"/>
                </a:solidFill>
                <a:latin typeface="Montserrat" panose="00000500000000000000" pitchFamily="50" charset="0"/>
                <a:cs typeface="Arial" panose="020B0604020202020204" pitchFamily="34" charset="0"/>
              </a:rPr>
              <a:t>29%</a:t>
            </a:r>
            <a:endParaRPr lang="es-GT" sz="1800" b="1" dirty="0">
              <a:solidFill>
                <a:srgbClr val="3FB6D0"/>
              </a:solidFill>
              <a:latin typeface="Montserrat" panose="00000500000000000000" pitchFamily="50" charset="0"/>
              <a:cs typeface="Arial" panose="020B0604020202020204" pitchFamily="34" charset="0"/>
            </a:endParaRPr>
          </a:p>
          <a:p>
            <a:endParaRPr lang="es-GT" dirty="0"/>
          </a:p>
        </p:txBody>
      </p:sp>
    </p:spTree>
    <p:extLst>
      <p:ext uri="{BB962C8B-B14F-4D97-AF65-F5344CB8AC3E}">
        <p14:creationId xmlns:p14="http://schemas.microsoft.com/office/powerpoint/2010/main" val="22098652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4;g1e0bd25976b_0_142"/>
          <p:cNvSpPr txBox="1"/>
          <p:nvPr/>
        </p:nvSpPr>
        <p:spPr>
          <a:xfrm>
            <a:off x="1721575" y="951773"/>
            <a:ext cx="3977261"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000" b="1" dirty="0" smtClean="0">
                <a:solidFill>
                  <a:srgbClr val="36B3CE"/>
                </a:solidFill>
                <a:latin typeface="Montserrat"/>
                <a:ea typeface="Montserrat"/>
                <a:cs typeface="Montserrat"/>
                <a:sym typeface="Montserrat"/>
              </a:rPr>
              <a:t>En qué se utiliza el dinero</a:t>
            </a:r>
            <a:endParaRPr sz="2000" dirty="0">
              <a:solidFill>
                <a:srgbClr val="36B3CE"/>
              </a:solidFill>
            </a:endParaRPr>
          </a:p>
        </p:txBody>
      </p:sp>
      <p:sp>
        <p:nvSpPr>
          <p:cNvPr id="3" name="CuadroTexto 2">
            <a:extLst>
              <a:ext uri="{FF2B5EF4-FFF2-40B4-BE49-F238E27FC236}">
                <a16:creationId xmlns:a16="http://schemas.microsoft.com/office/drawing/2014/main" id="{59AD204D-F932-C418-4497-BEA06E88D2C8}"/>
              </a:ext>
            </a:extLst>
          </p:cNvPr>
          <p:cNvSpPr txBox="1"/>
          <p:nvPr/>
        </p:nvSpPr>
        <p:spPr>
          <a:xfrm>
            <a:off x="871679" y="1818295"/>
            <a:ext cx="6120134" cy="3139321"/>
          </a:xfrm>
          <a:prstGeom prst="rect">
            <a:avLst/>
          </a:prstGeom>
          <a:noFill/>
        </p:spPr>
        <p:txBody>
          <a:bodyPr wrap="square" rtlCol="0">
            <a:spAutoFit/>
          </a:bodyPr>
          <a:lstStyle/>
          <a:p>
            <a:pPr algn="just">
              <a:lnSpc>
                <a:spcPct val="150000"/>
              </a:lnSpc>
            </a:pPr>
            <a:r>
              <a:rPr lang="es-GT" sz="1200" dirty="0">
                <a:latin typeface="Montserrat" panose="00000500000000000000" pitchFamily="2" charset="0"/>
                <a:cs typeface="Arial" panose="020B0604020202020204" pitchFamily="34" charset="0"/>
              </a:rPr>
              <a:t>El presupuesto asignado para el año </a:t>
            </a:r>
            <a:r>
              <a:rPr lang="es-GT" sz="1200" dirty="0" smtClean="0">
                <a:latin typeface="Montserrat" panose="00000500000000000000" pitchFamily="2" charset="0"/>
                <a:cs typeface="Arial" panose="020B0604020202020204" pitchFamily="34" charset="0"/>
              </a:rPr>
              <a:t>2023 </a:t>
            </a:r>
            <a:r>
              <a:rPr lang="es-GT" sz="1200" dirty="0">
                <a:latin typeface="Montserrat" panose="00000500000000000000" pitchFamily="2" charset="0"/>
                <a:cs typeface="Arial" panose="020B0604020202020204" pitchFamily="34" charset="0"/>
              </a:rPr>
              <a:t>a la </a:t>
            </a:r>
            <a:r>
              <a:rPr lang="es-419" sz="1200" dirty="0" smtClean="0">
                <a:latin typeface="Montserrat" panose="00000500000000000000" pitchFamily="2" charset="0"/>
              </a:rPr>
              <a:t>Secretaría </a:t>
            </a:r>
            <a:r>
              <a:rPr lang="es-419" sz="1200" dirty="0">
                <a:latin typeface="Montserrat" panose="00000500000000000000" pitchFamily="2" charset="0"/>
              </a:rPr>
              <a:t>de Inteligencia Estratégica del Estado es de </a:t>
            </a:r>
            <a:r>
              <a:rPr lang="es-419" sz="1200" b="1" dirty="0" smtClean="0">
                <a:solidFill>
                  <a:schemeClr val="tx1"/>
                </a:solidFill>
                <a:latin typeface="Montserrat" panose="00000500000000000000" pitchFamily="2" charset="0"/>
              </a:rPr>
              <a:t>40 millones </a:t>
            </a:r>
            <a:r>
              <a:rPr lang="es-419" sz="1200" dirty="0" smtClean="0">
                <a:latin typeface="Montserrat" panose="00000500000000000000" pitchFamily="2" charset="0"/>
              </a:rPr>
              <a:t>de quetzales, </a:t>
            </a:r>
            <a:r>
              <a:rPr lang="es-419" sz="1200" dirty="0">
                <a:latin typeface="Montserrat" panose="00000500000000000000" pitchFamily="2" charset="0"/>
              </a:rPr>
              <a:t>este presupuesto se utiliza para el pago de salarios, honorarios, bienes y servicios que son necesarios para cumplir con las finalidades de la Institución. </a:t>
            </a:r>
          </a:p>
          <a:p>
            <a:pPr algn="just">
              <a:lnSpc>
                <a:spcPct val="150000"/>
              </a:lnSpc>
            </a:pPr>
            <a:endParaRPr lang="es-419" sz="1200" dirty="0">
              <a:latin typeface="Montserrat" pitchFamily="2" charset="77"/>
            </a:endParaRPr>
          </a:p>
          <a:p>
            <a:pPr algn="just">
              <a:lnSpc>
                <a:spcPct val="150000"/>
              </a:lnSpc>
            </a:pPr>
            <a:r>
              <a:rPr lang="es-419" sz="1200" dirty="0">
                <a:latin typeface="Montserrat" pitchFamily="2" charset="77"/>
              </a:rPr>
              <a:t>El resultado de la inversión de la </a:t>
            </a:r>
            <a:r>
              <a:rPr lang="es-419" sz="1200" dirty="0" smtClean="0">
                <a:latin typeface="Montserrat" pitchFamily="2" charset="77"/>
              </a:rPr>
              <a:t>Secretaría de Inteligencia Estratégica del Estado, </a:t>
            </a:r>
            <a:r>
              <a:rPr lang="es-419" sz="1200" dirty="0">
                <a:latin typeface="Montserrat" pitchFamily="2" charset="77"/>
              </a:rPr>
              <a:t>se refleja en los informes denominados “Productos de Inteligencia Estratégica” los cuales contienen el análisis de Amenazas y Riesgos a la Seguridad de Guatemala que son entregados al Presidente de la República y al Consejo Nacional de Seguridad para la toma oportuna de decisiones en materia de Seguridad de la Nación.</a:t>
            </a:r>
          </a:p>
        </p:txBody>
      </p:sp>
      <p:sp>
        <p:nvSpPr>
          <p:cNvPr id="4" name="Marcador de contenido 2">
            <a:extLst>
              <a:ext uri="{FF2B5EF4-FFF2-40B4-BE49-F238E27FC236}">
                <a16:creationId xmlns:a16="http://schemas.microsoft.com/office/drawing/2014/main" id="{B5DD7A65-8685-B1F8-8F63-DC86DD8B9574}"/>
              </a:ext>
            </a:extLst>
          </p:cNvPr>
          <p:cNvSpPr txBox="1">
            <a:spLocks/>
          </p:cNvSpPr>
          <p:nvPr/>
        </p:nvSpPr>
        <p:spPr>
          <a:xfrm>
            <a:off x="7681387" y="665018"/>
            <a:ext cx="3615329" cy="4886037"/>
          </a:xfrm>
          <a:prstGeom prst="rect">
            <a:avLst/>
          </a:prstGeom>
          <a:pattFill prst="pct20">
            <a:fgClr>
              <a:srgbClr val="00B0F0"/>
            </a:fgClr>
            <a:bgClr>
              <a:schemeClr val="bg1"/>
            </a:bgClr>
          </a:patt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s-GT" dirty="0" smtClean="0">
              <a:latin typeface="Montserrat" panose="00000500000000000000" pitchFamily="50" charset="0"/>
            </a:endParaRPr>
          </a:p>
          <a:p>
            <a:pPr algn="ctr"/>
            <a:endParaRPr lang="es-GT" dirty="0" smtClean="0">
              <a:latin typeface="Montserrat" panose="00000500000000000000" pitchFamily="50" charset="0"/>
            </a:endParaRPr>
          </a:p>
          <a:p>
            <a:pPr algn="ctr"/>
            <a:endParaRPr lang="es-GT" dirty="0" smtClean="0">
              <a:latin typeface="Montserrat" panose="00000500000000000000" pitchFamily="50" charset="0"/>
            </a:endParaRPr>
          </a:p>
          <a:p>
            <a:pPr algn="ctr"/>
            <a:endParaRPr lang="es-GT" sz="2800" dirty="0" smtClean="0">
              <a:solidFill>
                <a:srgbClr val="36B3CE"/>
              </a:solidFill>
              <a:latin typeface="Montserrat"/>
              <a:ea typeface="Montserrat"/>
              <a:cs typeface="Montserrat"/>
            </a:endParaRPr>
          </a:p>
          <a:p>
            <a:pPr algn="ctr"/>
            <a:endParaRPr lang="es-GT" sz="2800" dirty="0">
              <a:solidFill>
                <a:srgbClr val="36B3CE"/>
              </a:solidFill>
              <a:latin typeface="Montserrat"/>
              <a:ea typeface="Montserrat"/>
              <a:cs typeface="Montserrat"/>
            </a:endParaRPr>
          </a:p>
          <a:p>
            <a:pPr algn="ctr"/>
            <a:endParaRPr lang="es-GT" sz="2800" dirty="0" smtClean="0">
              <a:solidFill>
                <a:srgbClr val="36B3CE"/>
              </a:solidFill>
              <a:latin typeface="Montserrat"/>
              <a:ea typeface="Montserrat"/>
              <a:cs typeface="Montserrat"/>
            </a:endParaRPr>
          </a:p>
          <a:p>
            <a:pPr algn="ctr"/>
            <a:r>
              <a:rPr lang="es-GT" sz="2800" dirty="0" smtClean="0">
                <a:solidFill>
                  <a:srgbClr val="36B3CE"/>
                </a:solidFill>
                <a:latin typeface="Montserrat"/>
                <a:ea typeface="Montserrat"/>
                <a:cs typeface="Montserrat"/>
              </a:rPr>
              <a:t>El </a:t>
            </a:r>
            <a:r>
              <a:rPr lang="es-GT" sz="2800" dirty="0">
                <a:solidFill>
                  <a:srgbClr val="36B3CE"/>
                </a:solidFill>
                <a:latin typeface="Montserrat"/>
                <a:ea typeface="Montserrat"/>
                <a:cs typeface="Montserrat"/>
              </a:rPr>
              <a:t>gasto se divide </a:t>
            </a:r>
          </a:p>
          <a:p>
            <a:pPr algn="ctr"/>
            <a:r>
              <a:rPr lang="es-GT" sz="2800" dirty="0">
                <a:solidFill>
                  <a:srgbClr val="36B3CE"/>
                </a:solidFill>
                <a:latin typeface="Montserrat"/>
                <a:ea typeface="Montserrat"/>
                <a:cs typeface="Montserrat"/>
              </a:rPr>
              <a:t>en</a:t>
            </a:r>
            <a:r>
              <a:rPr lang="es-GT" sz="2800" b="1" dirty="0">
                <a:solidFill>
                  <a:srgbClr val="36B3CE"/>
                </a:solidFill>
                <a:latin typeface="Montserrat"/>
                <a:ea typeface="Montserrat"/>
                <a:cs typeface="Montserrat"/>
              </a:rPr>
              <a:t> </a:t>
            </a:r>
            <a:r>
              <a:rPr lang="es-GT" sz="2800" b="1" dirty="0" smtClean="0">
                <a:solidFill>
                  <a:srgbClr val="36B3CE"/>
                </a:solidFill>
                <a:latin typeface="Montserrat"/>
                <a:ea typeface="Montserrat"/>
                <a:cs typeface="Montserrat"/>
              </a:rPr>
              <a:t>5 </a:t>
            </a:r>
            <a:r>
              <a:rPr lang="es-GT" sz="2800" dirty="0">
                <a:solidFill>
                  <a:srgbClr val="36B3CE"/>
                </a:solidFill>
                <a:latin typeface="Montserrat"/>
                <a:ea typeface="Montserrat"/>
                <a:cs typeface="Montserrat"/>
              </a:rPr>
              <a:t>grupos</a:t>
            </a:r>
            <a:r>
              <a:rPr lang="es-GT" sz="2800" b="1" dirty="0">
                <a:solidFill>
                  <a:srgbClr val="36B3CE"/>
                </a:solidFill>
                <a:latin typeface="Montserrat"/>
                <a:ea typeface="Montserrat"/>
                <a:cs typeface="Montserrat"/>
              </a:rPr>
              <a:t/>
            </a:r>
            <a:br>
              <a:rPr lang="es-GT" sz="2800" b="1" dirty="0">
                <a:solidFill>
                  <a:srgbClr val="36B3CE"/>
                </a:solidFill>
                <a:latin typeface="Montserrat"/>
                <a:ea typeface="Montserrat"/>
                <a:cs typeface="Montserrat"/>
              </a:rPr>
            </a:br>
            <a:endParaRPr lang="es-GT" sz="2800" b="1" dirty="0">
              <a:solidFill>
                <a:srgbClr val="36B3CE"/>
              </a:solidFill>
              <a:latin typeface="Montserrat"/>
              <a:ea typeface="Montserrat"/>
              <a:cs typeface="Montserrat"/>
            </a:endParaRPr>
          </a:p>
          <a:p>
            <a:endParaRPr lang="es-GT" dirty="0"/>
          </a:p>
        </p:txBody>
      </p:sp>
    </p:spTree>
    <p:extLst>
      <p:ext uri="{BB962C8B-B14F-4D97-AF65-F5344CB8AC3E}">
        <p14:creationId xmlns:p14="http://schemas.microsoft.com/office/powerpoint/2010/main" val="4906255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4;g1e0bd25976b_0_142"/>
          <p:cNvSpPr txBox="1"/>
          <p:nvPr/>
        </p:nvSpPr>
        <p:spPr>
          <a:xfrm>
            <a:off x="502374" y="813228"/>
            <a:ext cx="6295589"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000" dirty="0" smtClean="0">
                <a:solidFill>
                  <a:srgbClr val="36B3CE"/>
                </a:solidFill>
                <a:latin typeface="Montserrat"/>
                <a:ea typeface="Montserrat"/>
                <a:cs typeface="Montserrat"/>
                <a:sym typeface="Montserrat"/>
              </a:rPr>
              <a:t>Ejecución presupuestaria por grupo de gasto </a:t>
            </a:r>
            <a:r>
              <a:rPr lang="es-GT" sz="2000" b="1" dirty="0" smtClean="0">
                <a:solidFill>
                  <a:srgbClr val="36B3CE"/>
                </a:solidFill>
                <a:latin typeface="Montserrat"/>
                <a:ea typeface="Montserrat"/>
                <a:cs typeface="Montserrat"/>
                <a:sym typeface="Montserrat"/>
              </a:rPr>
              <a:t>Primer Cuatrimestre de 2023</a:t>
            </a:r>
            <a:endParaRPr sz="2000" dirty="0">
              <a:solidFill>
                <a:srgbClr val="36B3CE"/>
              </a:solidFill>
            </a:endParaRPr>
          </a:p>
        </p:txBody>
      </p:sp>
      <p:graphicFrame>
        <p:nvGraphicFramePr>
          <p:cNvPr id="5" name="Gráfico 4"/>
          <p:cNvGraphicFramePr>
            <a:graphicFrameLocks/>
          </p:cNvGraphicFramePr>
          <p:nvPr>
            <p:extLst>
              <p:ext uri="{D42A27DB-BD31-4B8C-83A1-F6EECF244321}">
                <p14:modId xmlns:p14="http://schemas.microsoft.com/office/powerpoint/2010/main" val="1841901606"/>
              </p:ext>
            </p:extLst>
          </p:nvPr>
        </p:nvGraphicFramePr>
        <p:xfrm>
          <a:off x="233083" y="1521074"/>
          <a:ext cx="11725835" cy="453010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986469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4;g1e0bd25976b_0_142"/>
          <p:cNvSpPr txBox="1"/>
          <p:nvPr/>
        </p:nvSpPr>
        <p:spPr>
          <a:xfrm>
            <a:off x="1453720" y="822464"/>
            <a:ext cx="8022790"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000" dirty="0" smtClean="0">
                <a:solidFill>
                  <a:srgbClr val="36B3CE"/>
                </a:solidFill>
                <a:latin typeface="Montserrat"/>
                <a:ea typeface="Montserrat"/>
                <a:cs typeface="Montserrat"/>
                <a:sym typeface="Montserrat"/>
              </a:rPr>
              <a:t>¿Cuál es la importancia del pago de servidores públicos en la </a:t>
            </a:r>
            <a:r>
              <a:rPr lang="es-GT" sz="2000" b="1" dirty="0" smtClean="0">
                <a:solidFill>
                  <a:srgbClr val="36B3CE"/>
                </a:solidFill>
                <a:latin typeface="Montserrat"/>
                <a:ea typeface="Montserrat"/>
                <a:cs typeface="Montserrat"/>
                <a:sym typeface="Montserrat"/>
              </a:rPr>
              <a:t>Secretaría de Inteligencia Estratégica del Estado?</a:t>
            </a:r>
            <a:endParaRPr sz="2000" b="1" dirty="0">
              <a:solidFill>
                <a:srgbClr val="36B3CE"/>
              </a:solidFill>
            </a:endParaRPr>
          </a:p>
        </p:txBody>
      </p:sp>
      <p:sp>
        <p:nvSpPr>
          <p:cNvPr id="3" name="CuadroTexto 2">
            <a:extLst>
              <a:ext uri="{FF2B5EF4-FFF2-40B4-BE49-F238E27FC236}">
                <a16:creationId xmlns:a16="http://schemas.microsoft.com/office/drawing/2014/main" id="{59AD204D-F932-C418-4497-BEA06E88D2C8}"/>
              </a:ext>
            </a:extLst>
          </p:cNvPr>
          <p:cNvSpPr txBox="1"/>
          <p:nvPr/>
        </p:nvSpPr>
        <p:spPr>
          <a:xfrm>
            <a:off x="577688" y="1707458"/>
            <a:ext cx="6795867" cy="1361911"/>
          </a:xfrm>
          <a:prstGeom prst="rect">
            <a:avLst/>
          </a:prstGeom>
          <a:noFill/>
        </p:spPr>
        <p:txBody>
          <a:bodyPr wrap="square" rtlCol="0">
            <a:spAutoFit/>
          </a:bodyPr>
          <a:lstStyle/>
          <a:p>
            <a:pPr algn="just">
              <a:lnSpc>
                <a:spcPct val="150000"/>
              </a:lnSpc>
            </a:pPr>
            <a:r>
              <a:rPr lang="es-419" sz="1100" dirty="0">
                <a:latin typeface="Montserrat" pitchFamily="2" charset="77"/>
              </a:rPr>
              <a:t>El presupuesto utilizado en el pago de salarios para los servidores públicos que laboran en la Secretaría de Inteligencia Estratégica del Estado, sirve para la contratación de personas calificadas que desempeñan una función administrativa, técnica y de profesionales que poseen la capacidad de analizar y generar informes de análisis de amenazas a la seguridad del país, que atentan contra la vida y los bienes de los ciudadanos guatemaltecos.</a:t>
            </a:r>
          </a:p>
        </p:txBody>
      </p:sp>
      <p:sp>
        <p:nvSpPr>
          <p:cNvPr id="4" name="Rectángulo 3"/>
          <p:cNvSpPr/>
          <p:nvPr/>
        </p:nvSpPr>
        <p:spPr>
          <a:xfrm>
            <a:off x="612953" y="3246516"/>
            <a:ext cx="6725336" cy="2665941"/>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endParaRPr lang="es-419" dirty="0" smtClean="0">
              <a:solidFill>
                <a:srgbClr val="001E6C"/>
              </a:solidFill>
              <a:latin typeface="Montserrat" pitchFamily="2" charset="77"/>
            </a:endParaRPr>
          </a:p>
          <a:p>
            <a:r>
              <a:rPr lang="es-419" sz="1800" dirty="0">
                <a:solidFill>
                  <a:srgbClr val="36B3CE"/>
                </a:solidFill>
                <a:latin typeface="Montserrat"/>
                <a:ea typeface="Montserrat"/>
                <a:cs typeface="Montserrat"/>
              </a:rPr>
              <a:t>Pago de salarios a servidores de la Secretaría de Inteligencia Estratégica </a:t>
            </a:r>
          </a:p>
          <a:p>
            <a:pPr lvl="0"/>
            <a:r>
              <a:rPr lang="es-419" sz="1800" b="1" dirty="0">
                <a:solidFill>
                  <a:srgbClr val="3FB6D0"/>
                </a:solidFill>
                <a:latin typeface="Montserrat"/>
                <a:ea typeface="Montserrat"/>
                <a:cs typeface="Montserrat"/>
              </a:rPr>
              <a:t>Primer C</a:t>
            </a:r>
            <a:r>
              <a:rPr lang="es-419" sz="1800" b="1" dirty="0">
                <a:solidFill>
                  <a:srgbClr val="36B3CE"/>
                </a:solidFill>
                <a:latin typeface="Montserrat"/>
                <a:ea typeface="Montserrat"/>
                <a:cs typeface="Montserrat"/>
              </a:rPr>
              <a:t>uatrimestre de 2023</a:t>
            </a:r>
          </a:p>
          <a:p>
            <a:endParaRPr lang="es-419" dirty="0">
              <a:solidFill>
                <a:srgbClr val="001E6C"/>
              </a:solidFill>
              <a:latin typeface="Montserrat" pitchFamily="2" charset="77"/>
            </a:endParaRPr>
          </a:p>
          <a:p>
            <a:endParaRPr lang="es-MX" b="1" dirty="0">
              <a:solidFill>
                <a:srgbClr val="001E6C"/>
              </a:solidFill>
              <a:latin typeface="Montserrat" pitchFamily="2" charset="77"/>
            </a:endParaRPr>
          </a:p>
          <a:p>
            <a:endParaRPr lang="es-MX" b="1" dirty="0" smtClean="0">
              <a:solidFill>
                <a:srgbClr val="002E91"/>
              </a:solidFill>
              <a:latin typeface="Montserrat" pitchFamily="2" charset="77"/>
            </a:endParaRPr>
          </a:p>
          <a:p>
            <a:endParaRPr lang="es-MX" b="1" dirty="0">
              <a:solidFill>
                <a:srgbClr val="002E91"/>
              </a:solidFill>
              <a:latin typeface="Montserrat" pitchFamily="2" charset="77"/>
            </a:endParaRPr>
          </a:p>
          <a:p>
            <a:endParaRPr lang="es-MX" b="1" dirty="0" smtClean="0">
              <a:solidFill>
                <a:srgbClr val="002E91"/>
              </a:solidFill>
              <a:latin typeface="Montserrat" pitchFamily="2" charset="77"/>
            </a:endParaRPr>
          </a:p>
          <a:p>
            <a:endParaRPr lang="es-MX" b="1" dirty="0">
              <a:solidFill>
                <a:srgbClr val="002E91"/>
              </a:solidFill>
              <a:latin typeface="Montserrat" pitchFamily="2" charset="77"/>
            </a:endParaRPr>
          </a:p>
          <a:p>
            <a:endParaRPr lang="es-MX" b="1" dirty="0" smtClean="0">
              <a:solidFill>
                <a:srgbClr val="002E91"/>
              </a:solidFill>
              <a:latin typeface="Montserrat" pitchFamily="2" charset="77"/>
            </a:endParaRPr>
          </a:p>
          <a:p>
            <a:endParaRPr lang="es-MX" b="1" dirty="0">
              <a:solidFill>
                <a:srgbClr val="002E91"/>
              </a:solidFill>
              <a:latin typeface="Montserrat" pitchFamily="2" charset="77"/>
            </a:endParaRPr>
          </a:p>
          <a:p>
            <a:endParaRPr lang="es-GT" b="1" dirty="0">
              <a:solidFill>
                <a:srgbClr val="002E91"/>
              </a:solidFill>
              <a:latin typeface="Montserrat" pitchFamily="2" charset="77"/>
            </a:endParaRPr>
          </a:p>
        </p:txBody>
      </p:sp>
      <p:sp>
        <p:nvSpPr>
          <p:cNvPr id="5" name="Marcador de contenido 6">
            <a:extLst>
              <a:ext uri="{FF2B5EF4-FFF2-40B4-BE49-F238E27FC236}">
                <a16:creationId xmlns:a16="http://schemas.microsoft.com/office/drawing/2014/main" id="{DE1E81AB-5FA8-4BD2-B982-A83C68EE5C08}"/>
              </a:ext>
            </a:extLst>
          </p:cNvPr>
          <p:cNvSpPr txBox="1">
            <a:spLocks/>
          </p:cNvSpPr>
          <p:nvPr/>
        </p:nvSpPr>
        <p:spPr>
          <a:xfrm>
            <a:off x="464305" y="4017464"/>
            <a:ext cx="3228942" cy="2144376"/>
          </a:xfrm>
          <a:prstGeom prst="rect">
            <a:avLst/>
          </a:prstGeom>
          <a:noFill/>
          <a:ln>
            <a:noFill/>
          </a:ln>
        </p:spPr>
        <p:txBody>
          <a:bodyPr spcFirstLastPara="1" wrap="square" lIns="91425" tIns="45700" rIns="91425" bIns="45700" anchor="t" anchorCtr="0">
            <a:normAutofit fontScale="775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Font typeface="Arial"/>
              <a:buNone/>
            </a:pPr>
            <a:endParaRPr lang="es-GT" sz="2000" b="1" dirty="0">
              <a:solidFill>
                <a:srgbClr val="36B3CE"/>
              </a:solidFill>
              <a:latin typeface="Montserrat"/>
              <a:ea typeface="Montserrat"/>
              <a:cs typeface="Montserrat"/>
              <a:sym typeface="Arial"/>
            </a:endParaRPr>
          </a:p>
          <a:p>
            <a:pPr marL="457200" lvl="1" indent="0">
              <a:buFont typeface="Arial"/>
              <a:buNone/>
            </a:pPr>
            <a:r>
              <a:rPr lang="es-GT" sz="1900" dirty="0">
                <a:solidFill>
                  <a:srgbClr val="36B3CE"/>
                </a:solidFill>
                <a:latin typeface="Montserrat"/>
                <a:ea typeface="Montserrat"/>
                <a:cs typeface="Montserrat"/>
                <a:sym typeface="Arial"/>
              </a:rPr>
              <a:t>Presupuesto vigente </a:t>
            </a:r>
            <a:r>
              <a:rPr lang="es-GT" sz="1900" b="1" dirty="0">
                <a:solidFill>
                  <a:srgbClr val="36B3CE"/>
                </a:solidFill>
                <a:latin typeface="Montserrat"/>
                <a:ea typeface="Montserrat"/>
                <a:cs typeface="Montserrat"/>
                <a:sym typeface="Arial"/>
              </a:rPr>
              <a:t>total:</a:t>
            </a:r>
          </a:p>
          <a:p>
            <a:pPr marL="457200" lvl="1" indent="0">
              <a:buFont typeface="Arial"/>
              <a:buNone/>
            </a:pPr>
            <a:endParaRPr lang="es-GT" sz="1900" dirty="0">
              <a:solidFill>
                <a:srgbClr val="36B3CE"/>
              </a:solidFill>
              <a:latin typeface="Montserrat"/>
              <a:ea typeface="Montserrat"/>
              <a:cs typeface="Montserrat"/>
              <a:sym typeface="Arial"/>
            </a:endParaRPr>
          </a:p>
          <a:p>
            <a:pPr marL="457200" lvl="1" indent="0">
              <a:buFont typeface="Arial"/>
              <a:buNone/>
            </a:pPr>
            <a:r>
              <a:rPr lang="es-GT" sz="1900" dirty="0">
                <a:solidFill>
                  <a:srgbClr val="36B3CE"/>
                </a:solidFill>
                <a:latin typeface="Montserrat"/>
                <a:ea typeface="Montserrat"/>
                <a:cs typeface="Montserrat"/>
                <a:sym typeface="Arial"/>
              </a:rPr>
              <a:t>Presupuesto </a:t>
            </a:r>
            <a:r>
              <a:rPr lang="es-GT" sz="1900" b="1" dirty="0">
                <a:solidFill>
                  <a:srgbClr val="36B3CE"/>
                </a:solidFill>
                <a:latin typeface="Montserrat"/>
                <a:ea typeface="Montserrat"/>
                <a:cs typeface="Montserrat"/>
                <a:sym typeface="Arial"/>
              </a:rPr>
              <a:t>ejecutado</a:t>
            </a:r>
            <a:r>
              <a:rPr lang="es-GT" sz="1900" dirty="0">
                <a:solidFill>
                  <a:srgbClr val="36B3CE"/>
                </a:solidFill>
                <a:latin typeface="Montserrat"/>
                <a:ea typeface="Montserrat"/>
                <a:cs typeface="Montserrat"/>
                <a:sym typeface="Arial"/>
              </a:rPr>
              <a:t> (utilizado):</a:t>
            </a:r>
            <a:br>
              <a:rPr lang="es-GT" sz="1900" dirty="0">
                <a:solidFill>
                  <a:srgbClr val="36B3CE"/>
                </a:solidFill>
                <a:latin typeface="Montserrat"/>
                <a:ea typeface="Montserrat"/>
                <a:cs typeface="Montserrat"/>
                <a:sym typeface="Arial"/>
              </a:rPr>
            </a:br>
            <a:endParaRPr lang="es-GT" sz="1900" dirty="0">
              <a:solidFill>
                <a:srgbClr val="36B3CE"/>
              </a:solidFill>
              <a:latin typeface="Montserrat"/>
              <a:ea typeface="Montserrat"/>
              <a:cs typeface="Montserrat"/>
              <a:sym typeface="Arial"/>
            </a:endParaRPr>
          </a:p>
          <a:p>
            <a:pPr marL="457200" lvl="1" indent="0">
              <a:buFont typeface="Arial"/>
              <a:buNone/>
            </a:pPr>
            <a:endParaRPr lang="es-GT" sz="1900" dirty="0">
              <a:solidFill>
                <a:srgbClr val="36B3CE"/>
              </a:solidFill>
              <a:latin typeface="Montserrat"/>
              <a:ea typeface="Montserrat"/>
              <a:cs typeface="Montserrat"/>
              <a:sym typeface="Arial"/>
            </a:endParaRPr>
          </a:p>
          <a:p>
            <a:pPr marL="457200" lvl="1" indent="0">
              <a:buFont typeface="Arial"/>
              <a:buNone/>
            </a:pPr>
            <a:r>
              <a:rPr lang="es-GT" sz="1900" b="1" dirty="0">
                <a:solidFill>
                  <a:srgbClr val="36B3CE"/>
                </a:solidFill>
                <a:latin typeface="Montserrat"/>
                <a:ea typeface="Montserrat"/>
                <a:cs typeface="Montserrat"/>
                <a:sym typeface="Arial"/>
              </a:rPr>
              <a:t>Saldo:</a:t>
            </a:r>
            <a:r>
              <a:rPr lang="es-GT" sz="1400" dirty="0">
                <a:latin typeface="Arial" panose="020B0604020202020204" pitchFamily="34" charset="0"/>
                <a:cs typeface="Arial" panose="020B0604020202020204" pitchFamily="34" charset="0"/>
              </a:rPr>
              <a:t/>
            </a:r>
            <a:br>
              <a:rPr lang="es-GT" sz="1400" dirty="0">
                <a:latin typeface="Arial" panose="020B0604020202020204" pitchFamily="34" charset="0"/>
                <a:cs typeface="Arial" panose="020B0604020202020204" pitchFamily="34" charset="0"/>
              </a:rPr>
            </a:br>
            <a:endParaRPr lang="es-GT" sz="1400" b="1" dirty="0">
              <a:solidFill>
                <a:srgbClr val="0070C0"/>
              </a:solidFill>
              <a:latin typeface="Arial" panose="020B0604020202020204" pitchFamily="34" charset="0"/>
              <a:cs typeface="Arial" panose="020B0604020202020204" pitchFamily="34" charset="0"/>
            </a:endParaRPr>
          </a:p>
          <a:p>
            <a:pPr lvl="1"/>
            <a:endParaRPr lang="es-GT" sz="1100" dirty="0">
              <a:latin typeface="Arial" panose="020B0604020202020204" pitchFamily="34" charset="0"/>
              <a:cs typeface="Arial" panose="020B0604020202020204" pitchFamily="34" charset="0"/>
            </a:endParaRPr>
          </a:p>
        </p:txBody>
      </p:sp>
      <p:sp>
        <p:nvSpPr>
          <p:cNvPr id="6" name="Marcador de contenido 6">
            <a:extLst>
              <a:ext uri="{FF2B5EF4-FFF2-40B4-BE49-F238E27FC236}">
                <a16:creationId xmlns:a16="http://schemas.microsoft.com/office/drawing/2014/main" id="{A7FF1A2F-745D-4743-A6A2-84A34EECD569}"/>
              </a:ext>
            </a:extLst>
          </p:cNvPr>
          <p:cNvSpPr txBox="1">
            <a:spLocks/>
          </p:cNvSpPr>
          <p:nvPr/>
        </p:nvSpPr>
        <p:spPr>
          <a:xfrm>
            <a:off x="3516888" y="4191672"/>
            <a:ext cx="3569313" cy="19681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s-GT" sz="1200" b="1" dirty="0">
              <a:latin typeface="Arial" panose="020B0604020202020204" pitchFamily="34" charset="0"/>
              <a:cs typeface="Arial" panose="020B0604020202020204" pitchFamily="34" charset="0"/>
            </a:endParaRPr>
          </a:p>
          <a:p>
            <a:pPr marL="457200" lvl="1" indent="0" algn="r">
              <a:buNone/>
            </a:pPr>
            <a:r>
              <a:rPr lang="es-GT" sz="1500" b="1" dirty="0">
                <a:solidFill>
                  <a:srgbClr val="3FB6D0"/>
                </a:solidFill>
                <a:latin typeface="Montserrat"/>
                <a:ea typeface="Montserrat"/>
                <a:cs typeface="Montserrat"/>
                <a:sym typeface="Calibri"/>
              </a:rPr>
              <a:t>Q.  </a:t>
            </a:r>
            <a:r>
              <a:rPr lang="es-GT" sz="1500" b="1" dirty="0" smtClean="0">
                <a:solidFill>
                  <a:srgbClr val="3FB6D0"/>
                </a:solidFill>
                <a:latin typeface="Montserrat"/>
                <a:ea typeface="Montserrat"/>
                <a:cs typeface="Montserrat"/>
                <a:sym typeface="Calibri"/>
              </a:rPr>
              <a:t>30,828,892.00</a:t>
            </a:r>
            <a:endParaRPr lang="es-GT" sz="1500" b="1" dirty="0">
              <a:solidFill>
                <a:srgbClr val="3FB6D0"/>
              </a:solidFill>
              <a:latin typeface="Montserrat"/>
              <a:ea typeface="Montserrat"/>
              <a:cs typeface="Montserrat"/>
              <a:sym typeface="Calibri"/>
            </a:endParaRPr>
          </a:p>
          <a:p>
            <a:pPr marL="457200" lvl="1" indent="0" algn="r">
              <a:buNone/>
            </a:pPr>
            <a:endParaRPr lang="es-GT" sz="1500" b="1" dirty="0">
              <a:solidFill>
                <a:srgbClr val="3FB6D0"/>
              </a:solidFill>
              <a:latin typeface="Montserrat"/>
              <a:ea typeface="Montserrat"/>
              <a:cs typeface="Montserrat"/>
              <a:sym typeface="Calibri"/>
            </a:endParaRPr>
          </a:p>
          <a:p>
            <a:pPr marL="457200" lvl="1" indent="0" algn="r">
              <a:buNone/>
            </a:pPr>
            <a:r>
              <a:rPr lang="es-GT" sz="1500" b="1" dirty="0">
                <a:solidFill>
                  <a:srgbClr val="3FB6D0"/>
                </a:solidFill>
                <a:latin typeface="Montserrat"/>
                <a:ea typeface="Montserrat"/>
                <a:cs typeface="Montserrat"/>
                <a:sym typeface="Calibri"/>
              </a:rPr>
              <a:t>Q. </a:t>
            </a:r>
            <a:r>
              <a:rPr lang="es-GT" sz="1500" b="1" dirty="0" smtClean="0">
                <a:solidFill>
                  <a:srgbClr val="3FB6D0"/>
                </a:solidFill>
                <a:latin typeface="Montserrat"/>
                <a:ea typeface="Montserrat"/>
                <a:cs typeface="Montserrat"/>
                <a:sym typeface="Calibri"/>
              </a:rPr>
              <a:t>9,375,696.00 </a:t>
            </a:r>
            <a:endParaRPr lang="es-GT" sz="1500" b="1" dirty="0">
              <a:solidFill>
                <a:srgbClr val="3FB6D0"/>
              </a:solidFill>
              <a:latin typeface="Montserrat"/>
              <a:ea typeface="Montserrat"/>
              <a:cs typeface="Montserrat"/>
              <a:sym typeface="Calibri"/>
            </a:endParaRPr>
          </a:p>
          <a:p>
            <a:pPr marL="457200" lvl="1" indent="0" algn="r">
              <a:buNone/>
            </a:pPr>
            <a:endParaRPr lang="es-GT" sz="1500" b="1" dirty="0">
              <a:solidFill>
                <a:srgbClr val="3FB6D0"/>
              </a:solidFill>
              <a:latin typeface="Montserrat"/>
              <a:ea typeface="Montserrat"/>
              <a:cs typeface="Montserrat"/>
              <a:sym typeface="Calibri"/>
            </a:endParaRPr>
          </a:p>
          <a:p>
            <a:pPr marL="457200" lvl="1" indent="0" algn="r">
              <a:buNone/>
            </a:pPr>
            <a:r>
              <a:rPr lang="es-GT" sz="1500" b="1" dirty="0">
                <a:solidFill>
                  <a:srgbClr val="3FB6D0"/>
                </a:solidFill>
                <a:latin typeface="Montserrat"/>
                <a:ea typeface="Montserrat"/>
                <a:cs typeface="Montserrat"/>
                <a:sym typeface="Calibri"/>
              </a:rPr>
              <a:t>Q. </a:t>
            </a:r>
            <a:r>
              <a:rPr lang="es-GT" sz="1500" b="1" dirty="0" smtClean="0">
                <a:solidFill>
                  <a:srgbClr val="3FB6D0"/>
                </a:solidFill>
                <a:latin typeface="Montserrat"/>
                <a:ea typeface="Montserrat"/>
                <a:cs typeface="Montserrat"/>
                <a:sym typeface="Calibri"/>
              </a:rPr>
              <a:t>21,453,196.00 </a:t>
            </a:r>
            <a:endParaRPr lang="es-GT" sz="1500" b="1" dirty="0">
              <a:solidFill>
                <a:srgbClr val="3FB6D0"/>
              </a:solidFill>
              <a:latin typeface="Montserrat"/>
              <a:ea typeface="Montserrat"/>
              <a:cs typeface="Montserrat"/>
              <a:sym typeface="Calibri"/>
            </a:endParaRPr>
          </a:p>
          <a:p>
            <a:pPr marL="457200" lvl="1" indent="0" algn="r">
              <a:buNone/>
            </a:pPr>
            <a:endParaRPr lang="es-GT" b="1" dirty="0">
              <a:solidFill>
                <a:srgbClr val="001E6C"/>
              </a:solidFill>
              <a:latin typeface="Arial" panose="020B0604020202020204" pitchFamily="34" charset="0"/>
              <a:cs typeface="Arial" panose="020B0604020202020204" pitchFamily="34" charset="0"/>
            </a:endParaRPr>
          </a:p>
          <a:p>
            <a:pPr marL="457200" lvl="1" indent="0" algn="r">
              <a:buNone/>
            </a:pPr>
            <a:endParaRPr lang="es-GT" sz="1800" b="1" dirty="0">
              <a:solidFill>
                <a:srgbClr val="0070C0"/>
              </a:solidFill>
              <a:latin typeface="Arial" panose="020B0604020202020204" pitchFamily="34" charset="0"/>
              <a:cs typeface="Arial" panose="020B0604020202020204" pitchFamily="34" charset="0"/>
            </a:endParaRPr>
          </a:p>
          <a:p>
            <a:pPr marL="457200" lvl="1" indent="0" algn="r">
              <a:buNone/>
            </a:pPr>
            <a:endParaRPr lang="es-GT" sz="1800" b="1" dirty="0">
              <a:solidFill>
                <a:srgbClr val="0070C0"/>
              </a:solidFill>
              <a:latin typeface="Arial" panose="020B0604020202020204" pitchFamily="34" charset="0"/>
              <a:cs typeface="Arial" panose="020B0604020202020204" pitchFamily="34" charset="0"/>
            </a:endParaRPr>
          </a:p>
        </p:txBody>
      </p:sp>
      <p:sp>
        <p:nvSpPr>
          <p:cNvPr id="7" name="Marcador de contenido 2">
            <a:extLst>
              <a:ext uri="{FF2B5EF4-FFF2-40B4-BE49-F238E27FC236}">
                <a16:creationId xmlns:a16="http://schemas.microsoft.com/office/drawing/2014/main" id="{B5DD7A65-8685-B1F8-8F63-DC86DD8B9574}"/>
              </a:ext>
            </a:extLst>
          </p:cNvPr>
          <p:cNvSpPr txBox="1">
            <a:spLocks/>
          </p:cNvSpPr>
          <p:nvPr/>
        </p:nvSpPr>
        <p:spPr>
          <a:xfrm>
            <a:off x="8078551" y="1707458"/>
            <a:ext cx="3615329" cy="4204999"/>
          </a:xfrm>
          <a:prstGeom prst="rect">
            <a:avLst/>
          </a:prstGeom>
          <a:pattFill prst="pct20">
            <a:fgClr>
              <a:srgbClr val="00B0F0"/>
            </a:fgClr>
            <a:bgClr>
              <a:schemeClr val="bg1"/>
            </a:bgClr>
          </a:pattFill>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s-GT" dirty="0" smtClean="0">
              <a:latin typeface="Montserrat" panose="00000500000000000000" pitchFamily="50" charset="0"/>
            </a:endParaRPr>
          </a:p>
          <a:p>
            <a:pPr algn="ctr"/>
            <a:endParaRPr lang="es-GT" dirty="0" smtClean="0">
              <a:latin typeface="Montserrat" panose="00000500000000000000" pitchFamily="50" charset="0"/>
            </a:endParaRPr>
          </a:p>
          <a:p>
            <a:pPr algn="ctr"/>
            <a:endParaRPr lang="es-GT" sz="2400" dirty="0" smtClean="0">
              <a:solidFill>
                <a:srgbClr val="002060"/>
              </a:solidFill>
              <a:latin typeface="Montserrat" panose="00000500000000000000" pitchFamily="50" charset="0"/>
            </a:endParaRPr>
          </a:p>
          <a:p>
            <a:pPr algn="ctr"/>
            <a:endParaRPr lang="es-GT" sz="2400" dirty="0">
              <a:solidFill>
                <a:srgbClr val="002060"/>
              </a:solidFill>
              <a:latin typeface="Montserrat" panose="00000500000000000000" pitchFamily="50" charset="0"/>
            </a:endParaRPr>
          </a:p>
          <a:p>
            <a:pPr algn="ctr"/>
            <a:r>
              <a:rPr lang="es-GT" sz="2400" dirty="0">
                <a:solidFill>
                  <a:srgbClr val="36B3CE"/>
                </a:solidFill>
                <a:latin typeface="Montserrat"/>
                <a:ea typeface="Montserrat"/>
                <a:cs typeface="Montserrat"/>
              </a:rPr>
              <a:t>Este rubro constituye </a:t>
            </a:r>
            <a:r>
              <a:rPr lang="es-GT" sz="2400" dirty="0" smtClean="0">
                <a:solidFill>
                  <a:srgbClr val="36B3CE"/>
                </a:solidFill>
                <a:latin typeface="Montserrat"/>
                <a:ea typeface="Montserrat"/>
                <a:cs typeface="Montserrat"/>
              </a:rPr>
              <a:t>el </a:t>
            </a:r>
            <a:r>
              <a:rPr lang="es-GT" sz="2400" dirty="0">
                <a:solidFill>
                  <a:srgbClr val="36B3CE"/>
                </a:solidFill>
                <a:latin typeface="Montserrat"/>
                <a:ea typeface="Montserrat"/>
                <a:cs typeface="Montserrat"/>
              </a:rPr>
              <a:t>77 %</a:t>
            </a:r>
            <a:r>
              <a:rPr lang="es-GT" sz="2400" b="1" dirty="0" smtClean="0">
                <a:solidFill>
                  <a:srgbClr val="36B3CE"/>
                </a:solidFill>
                <a:latin typeface="Montserrat"/>
                <a:ea typeface="Montserrat"/>
                <a:cs typeface="Montserrat"/>
              </a:rPr>
              <a:t> </a:t>
            </a:r>
            <a:r>
              <a:rPr lang="es-GT" sz="2400" dirty="0">
                <a:solidFill>
                  <a:srgbClr val="36B3CE"/>
                </a:solidFill>
                <a:latin typeface="Montserrat"/>
                <a:ea typeface="Montserrat"/>
                <a:cs typeface="Montserrat"/>
              </a:rPr>
              <a:t>del total del presupuesto de “la institución”</a:t>
            </a:r>
            <a:br>
              <a:rPr lang="es-GT" sz="2400" dirty="0">
                <a:solidFill>
                  <a:srgbClr val="36B3CE"/>
                </a:solidFill>
                <a:latin typeface="Montserrat"/>
                <a:ea typeface="Montserrat"/>
                <a:cs typeface="Montserrat"/>
              </a:rPr>
            </a:br>
            <a:r>
              <a:rPr lang="es-GT" sz="2400" dirty="0" smtClean="0">
                <a:latin typeface="Montserrat" panose="00000500000000000000" pitchFamily="50" charset="0"/>
              </a:rPr>
              <a:t/>
            </a:r>
            <a:br>
              <a:rPr lang="es-GT" sz="2400" dirty="0" smtClean="0">
                <a:latin typeface="Montserrat" panose="00000500000000000000" pitchFamily="50" charset="0"/>
              </a:rPr>
            </a:br>
            <a:endParaRPr lang="es-GT" sz="2400" dirty="0" smtClean="0">
              <a:latin typeface="Montserrat" panose="00000500000000000000" pitchFamily="50" charset="0"/>
            </a:endParaRPr>
          </a:p>
          <a:p>
            <a:endParaRPr lang="es-GT" dirty="0"/>
          </a:p>
        </p:txBody>
      </p:sp>
    </p:spTree>
    <p:extLst>
      <p:ext uri="{BB962C8B-B14F-4D97-AF65-F5344CB8AC3E}">
        <p14:creationId xmlns:p14="http://schemas.microsoft.com/office/powerpoint/2010/main" val="3389059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4;g1e0bd25976b_0_142"/>
          <p:cNvSpPr txBox="1"/>
          <p:nvPr/>
        </p:nvSpPr>
        <p:spPr>
          <a:xfrm>
            <a:off x="1755560" y="631324"/>
            <a:ext cx="9492447"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000" dirty="0" smtClean="0">
                <a:solidFill>
                  <a:srgbClr val="36B3CE"/>
                </a:solidFill>
                <a:latin typeface="Montserrat"/>
                <a:ea typeface="Montserrat"/>
                <a:cs typeface="Montserrat"/>
                <a:sym typeface="Montserrat"/>
              </a:rPr>
              <a:t>¿En qué invierte la </a:t>
            </a:r>
            <a:r>
              <a:rPr lang="es-GT" sz="2000" b="1" dirty="0" smtClean="0">
                <a:solidFill>
                  <a:srgbClr val="36B3CE"/>
                </a:solidFill>
                <a:latin typeface="Montserrat"/>
                <a:ea typeface="Montserrat"/>
                <a:cs typeface="Montserrat"/>
                <a:sym typeface="Montserrat"/>
              </a:rPr>
              <a:t>Secretaría de Inteligencia Estratégica del Estado?</a:t>
            </a:r>
            <a:endParaRPr sz="2000" b="1" dirty="0">
              <a:solidFill>
                <a:srgbClr val="36B3CE"/>
              </a:solidFill>
            </a:endParaRPr>
          </a:p>
        </p:txBody>
      </p:sp>
      <p:sp>
        <p:nvSpPr>
          <p:cNvPr id="3" name="CuadroTexto 2">
            <a:extLst>
              <a:ext uri="{FF2B5EF4-FFF2-40B4-BE49-F238E27FC236}">
                <a16:creationId xmlns:a16="http://schemas.microsoft.com/office/drawing/2014/main" id="{59AD204D-F932-C418-4497-BEA06E88D2C8}"/>
              </a:ext>
            </a:extLst>
          </p:cNvPr>
          <p:cNvSpPr txBox="1"/>
          <p:nvPr/>
        </p:nvSpPr>
        <p:spPr>
          <a:xfrm>
            <a:off x="671732" y="1458077"/>
            <a:ext cx="6795867" cy="1361911"/>
          </a:xfrm>
          <a:prstGeom prst="rect">
            <a:avLst/>
          </a:prstGeom>
          <a:noFill/>
        </p:spPr>
        <p:txBody>
          <a:bodyPr wrap="square" rtlCol="0">
            <a:spAutoFit/>
          </a:bodyPr>
          <a:lstStyle/>
          <a:p>
            <a:pPr algn="just">
              <a:lnSpc>
                <a:spcPct val="150000"/>
              </a:lnSpc>
            </a:pPr>
            <a:r>
              <a:rPr lang="es-419" sz="1100" dirty="0">
                <a:latin typeface="Montserrat" pitchFamily="2" charset="77"/>
              </a:rPr>
              <a:t>La Secretaría de Inteligencia Estratégica del Estado no ejecuta programas ni proyectos de inversión pública, sin embargo, se realizan compras de mobiliario, equipo y tecnología que se constituyen en herramientas útiles para ejecutar las acciones de producción de informes de inteligencia para la toma de decisiones, el fortalecimiento de la institución y la capacidad del personal. </a:t>
            </a:r>
          </a:p>
        </p:txBody>
      </p:sp>
      <p:sp>
        <p:nvSpPr>
          <p:cNvPr id="5" name="Rectángulo 4"/>
          <p:cNvSpPr/>
          <p:nvPr/>
        </p:nvSpPr>
        <p:spPr>
          <a:xfrm>
            <a:off x="545039" y="2960650"/>
            <a:ext cx="6725336" cy="3093561"/>
          </a:xfrm>
          <a:prstGeom prst="rect">
            <a:avLst/>
          </a:prstGeom>
          <a:pattFill prst="pct20">
            <a:fgClr>
              <a:schemeClr val="accent1"/>
            </a:fgClr>
            <a:bgClr>
              <a:schemeClr val="bg1"/>
            </a:bgClr>
          </a:pattFill>
        </p:spPr>
        <p:txBody>
          <a:bodyPr>
            <a:normAutofit/>
          </a:bodyPr>
          <a:lstStyle/>
          <a:p>
            <a:r>
              <a:rPr lang="es-419" sz="1800" dirty="0">
                <a:solidFill>
                  <a:srgbClr val="36B3CE"/>
                </a:solidFill>
                <a:latin typeface="Montserrat"/>
                <a:ea typeface="Montserrat"/>
                <a:cs typeface="Montserrat"/>
              </a:rPr>
              <a:t>Monto para inversión utilizado a la </a:t>
            </a:r>
            <a:r>
              <a:rPr lang="es-419" sz="1800" dirty="0" smtClean="0">
                <a:solidFill>
                  <a:srgbClr val="36B3CE"/>
                </a:solidFill>
                <a:latin typeface="Montserrat"/>
                <a:ea typeface="Montserrat"/>
                <a:cs typeface="Montserrat"/>
              </a:rPr>
              <a:t>fecha                      </a:t>
            </a:r>
            <a:r>
              <a:rPr lang="es-419" sz="1800" b="1" dirty="0" smtClean="0">
                <a:solidFill>
                  <a:srgbClr val="36B3CE"/>
                </a:solidFill>
                <a:latin typeface="Montserrat"/>
                <a:ea typeface="Montserrat"/>
                <a:cs typeface="Montserrat"/>
              </a:rPr>
              <a:t>Primer </a:t>
            </a:r>
            <a:r>
              <a:rPr lang="es-419" sz="1800" b="1" dirty="0">
                <a:solidFill>
                  <a:srgbClr val="36B3CE"/>
                </a:solidFill>
                <a:latin typeface="Montserrat"/>
                <a:ea typeface="Montserrat"/>
                <a:cs typeface="Montserrat"/>
              </a:rPr>
              <a:t>Cuatrimestre de </a:t>
            </a:r>
            <a:r>
              <a:rPr lang="es-419" sz="1800" b="1" dirty="0" smtClean="0">
                <a:solidFill>
                  <a:srgbClr val="36B3CE"/>
                </a:solidFill>
                <a:latin typeface="Montserrat"/>
                <a:ea typeface="Montserrat"/>
                <a:cs typeface="Montserrat"/>
              </a:rPr>
              <a:t>2023</a:t>
            </a:r>
            <a:endParaRPr lang="es-419" sz="1800" b="1" dirty="0">
              <a:solidFill>
                <a:srgbClr val="36B3CE"/>
              </a:solidFill>
              <a:latin typeface="Montserrat"/>
              <a:ea typeface="Montserrat"/>
              <a:cs typeface="Montserrat"/>
            </a:endParaRPr>
          </a:p>
          <a:p>
            <a:pPr algn="ctr"/>
            <a:endParaRPr lang="es-MX" dirty="0">
              <a:solidFill>
                <a:srgbClr val="000000"/>
              </a:solidFill>
              <a:latin typeface="Montserrat" panose="00000500000000000000" pitchFamily="50" charset="0"/>
              <a:ea typeface="Arial"/>
              <a:cs typeface="Arial"/>
            </a:endParaRPr>
          </a:p>
          <a:p>
            <a:pPr algn="ctr"/>
            <a:endParaRPr lang="es-MX" dirty="0">
              <a:solidFill>
                <a:srgbClr val="000000"/>
              </a:solidFill>
              <a:latin typeface="Montserrat" panose="00000500000000000000" pitchFamily="50" charset="0"/>
              <a:ea typeface="Arial"/>
              <a:cs typeface="Arial"/>
            </a:endParaRPr>
          </a:p>
          <a:p>
            <a:pPr algn="ctr"/>
            <a:endParaRPr lang="es-MX" dirty="0">
              <a:solidFill>
                <a:srgbClr val="000000"/>
              </a:solidFill>
              <a:latin typeface="Montserrat" panose="00000500000000000000" pitchFamily="50" charset="0"/>
              <a:ea typeface="Arial"/>
              <a:cs typeface="Arial"/>
            </a:endParaRPr>
          </a:p>
          <a:p>
            <a:pPr algn="ctr"/>
            <a:endParaRPr lang="es-MX" dirty="0">
              <a:solidFill>
                <a:srgbClr val="000000"/>
              </a:solidFill>
              <a:latin typeface="Montserrat" panose="00000500000000000000" pitchFamily="50" charset="0"/>
              <a:ea typeface="Arial"/>
              <a:cs typeface="Arial"/>
            </a:endParaRPr>
          </a:p>
          <a:p>
            <a:pPr algn="ctr"/>
            <a:endParaRPr lang="es-MX" dirty="0">
              <a:solidFill>
                <a:srgbClr val="000000"/>
              </a:solidFill>
              <a:latin typeface="Montserrat" panose="00000500000000000000" pitchFamily="50" charset="0"/>
              <a:ea typeface="Arial"/>
              <a:cs typeface="Arial"/>
            </a:endParaRPr>
          </a:p>
          <a:p>
            <a:pPr algn="ctr"/>
            <a:endParaRPr lang="es-MX" dirty="0">
              <a:solidFill>
                <a:srgbClr val="000000"/>
              </a:solidFill>
              <a:latin typeface="Montserrat" panose="00000500000000000000" pitchFamily="50" charset="0"/>
              <a:ea typeface="Arial"/>
              <a:cs typeface="Arial"/>
            </a:endParaRPr>
          </a:p>
          <a:p>
            <a:pPr algn="ctr"/>
            <a:endParaRPr lang="es-MX" dirty="0">
              <a:solidFill>
                <a:srgbClr val="000000"/>
              </a:solidFill>
              <a:latin typeface="Montserrat" panose="00000500000000000000" pitchFamily="50" charset="0"/>
              <a:ea typeface="Arial"/>
              <a:cs typeface="Arial"/>
            </a:endParaRPr>
          </a:p>
          <a:p>
            <a:pPr algn="ctr"/>
            <a:endParaRPr lang="es-GT" dirty="0">
              <a:solidFill>
                <a:srgbClr val="000000"/>
              </a:solidFill>
              <a:latin typeface="Montserrat" panose="00000500000000000000" pitchFamily="50" charset="0"/>
              <a:ea typeface="Arial"/>
              <a:cs typeface="Arial"/>
            </a:endParaRPr>
          </a:p>
        </p:txBody>
      </p:sp>
      <p:sp>
        <p:nvSpPr>
          <p:cNvPr id="6" name="Marcador de contenido 6">
            <a:extLst>
              <a:ext uri="{FF2B5EF4-FFF2-40B4-BE49-F238E27FC236}">
                <a16:creationId xmlns:a16="http://schemas.microsoft.com/office/drawing/2014/main" id="{DE1E81AB-5FA8-4BD2-B982-A83C68EE5C08}"/>
              </a:ext>
            </a:extLst>
          </p:cNvPr>
          <p:cNvSpPr txBox="1">
            <a:spLocks/>
          </p:cNvSpPr>
          <p:nvPr/>
        </p:nvSpPr>
        <p:spPr>
          <a:xfrm>
            <a:off x="328171" y="3702242"/>
            <a:ext cx="3228942" cy="276968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90000"/>
              </a:lnSpc>
              <a:spcBef>
                <a:spcPts val="1000"/>
              </a:spcBef>
              <a:spcAft>
                <a:spcPts val="0"/>
              </a:spcAft>
              <a:buClr>
                <a:prstClr val="black"/>
              </a:buClr>
              <a:buSzPts val="1800"/>
              <a:buFont typeface="Arial"/>
              <a:buNone/>
              <a:tabLst/>
              <a:defRPr/>
            </a:pPr>
            <a:endParaRPr kumimoji="0" lang="es-GT"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Calibri"/>
            </a:endParaRPr>
          </a:p>
          <a:p>
            <a:pPr marL="457200" indent="0" defTabSz="914400" eaLnBrk="1" fontAlgn="auto" latinLnBrk="0" hangingPunct="1">
              <a:lnSpc>
                <a:spcPct val="100000"/>
              </a:lnSpc>
              <a:spcBef>
                <a:spcPts val="0"/>
              </a:spcBef>
              <a:buClr>
                <a:srgbClr val="000000"/>
              </a:buClr>
              <a:buSzPts val="1800"/>
              <a:buFont typeface="Arial"/>
              <a:buNone/>
              <a:tabLst/>
              <a:defRPr/>
            </a:pPr>
            <a:r>
              <a:rPr lang="es-GT" sz="1400" dirty="0">
                <a:solidFill>
                  <a:srgbClr val="36B3CE"/>
                </a:solidFill>
                <a:latin typeface="Montserrat"/>
                <a:ea typeface="Montserrat"/>
                <a:cs typeface="Montserrat"/>
              </a:rPr>
              <a:t>Presupuesto vigente </a:t>
            </a:r>
            <a:r>
              <a:rPr lang="es-GT" sz="1400" b="1" dirty="0">
                <a:solidFill>
                  <a:srgbClr val="36B3CE"/>
                </a:solidFill>
                <a:latin typeface="Montserrat"/>
                <a:ea typeface="Montserrat"/>
                <a:cs typeface="Montserrat"/>
              </a:rPr>
              <a:t>total:</a:t>
            </a:r>
          </a:p>
          <a:p>
            <a:pPr marL="457200" indent="0" defTabSz="914400" eaLnBrk="1" fontAlgn="auto" latinLnBrk="0" hangingPunct="1">
              <a:lnSpc>
                <a:spcPct val="100000"/>
              </a:lnSpc>
              <a:spcBef>
                <a:spcPts val="0"/>
              </a:spcBef>
              <a:buClr>
                <a:srgbClr val="000000"/>
              </a:buClr>
              <a:buSzPts val="1800"/>
              <a:buFont typeface="Arial"/>
              <a:buNone/>
              <a:tabLst/>
              <a:defRPr/>
            </a:pPr>
            <a:endParaRPr lang="es-GT" sz="1400" dirty="0">
              <a:solidFill>
                <a:srgbClr val="36B3CE"/>
              </a:solidFill>
              <a:latin typeface="Montserrat"/>
              <a:ea typeface="Montserrat"/>
              <a:cs typeface="Montserrat"/>
            </a:endParaRPr>
          </a:p>
          <a:p>
            <a:pPr marL="457200" indent="0" defTabSz="914400" eaLnBrk="1" fontAlgn="auto" latinLnBrk="0" hangingPunct="1">
              <a:lnSpc>
                <a:spcPct val="100000"/>
              </a:lnSpc>
              <a:spcBef>
                <a:spcPts val="0"/>
              </a:spcBef>
              <a:buClr>
                <a:srgbClr val="000000"/>
              </a:buClr>
              <a:buSzPts val="1800"/>
              <a:buFont typeface="Arial"/>
              <a:buNone/>
              <a:tabLst/>
              <a:defRPr/>
            </a:pPr>
            <a:r>
              <a:rPr lang="es-GT" sz="1400" dirty="0">
                <a:solidFill>
                  <a:srgbClr val="36B3CE"/>
                </a:solidFill>
                <a:latin typeface="Montserrat"/>
                <a:ea typeface="Montserrat"/>
                <a:cs typeface="Montserrat"/>
              </a:rPr>
              <a:t>Presupuesto </a:t>
            </a:r>
            <a:r>
              <a:rPr lang="es-GT" sz="1400" b="1" dirty="0">
                <a:solidFill>
                  <a:srgbClr val="36B3CE"/>
                </a:solidFill>
                <a:latin typeface="Montserrat"/>
                <a:ea typeface="Montserrat"/>
                <a:cs typeface="Montserrat"/>
              </a:rPr>
              <a:t>ejecutado </a:t>
            </a:r>
            <a:r>
              <a:rPr lang="es-GT" sz="1400" dirty="0">
                <a:solidFill>
                  <a:srgbClr val="36B3CE"/>
                </a:solidFill>
                <a:latin typeface="Montserrat"/>
                <a:ea typeface="Montserrat"/>
                <a:cs typeface="Montserrat"/>
              </a:rPr>
              <a:t>(utilizado):</a:t>
            </a:r>
            <a:br>
              <a:rPr lang="es-GT" sz="1400" dirty="0">
                <a:solidFill>
                  <a:srgbClr val="36B3CE"/>
                </a:solidFill>
                <a:latin typeface="Montserrat"/>
                <a:ea typeface="Montserrat"/>
                <a:cs typeface="Montserrat"/>
              </a:rPr>
            </a:br>
            <a:endParaRPr lang="es-GT" sz="1400" dirty="0">
              <a:solidFill>
                <a:srgbClr val="36B3CE"/>
              </a:solidFill>
              <a:latin typeface="Montserrat"/>
              <a:ea typeface="Montserrat"/>
              <a:cs typeface="Montserrat"/>
            </a:endParaRPr>
          </a:p>
          <a:p>
            <a:pPr marL="457200" indent="0" defTabSz="914400" eaLnBrk="1" fontAlgn="auto" latinLnBrk="0" hangingPunct="1">
              <a:lnSpc>
                <a:spcPct val="100000"/>
              </a:lnSpc>
              <a:spcBef>
                <a:spcPts val="0"/>
              </a:spcBef>
              <a:buClr>
                <a:srgbClr val="000000"/>
              </a:buClr>
              <a:buSzPts val="1800"/>
              <a:buFont typeface="Arial"/>
              <a:buNone/>
              <a:tabLst/>
              <a:defRPr/>
            </a:pPr>
            <a:endParaRPr lang="es-GT" sz="1400" dirty="0">
              <a:solidFill>
                <a:srgbClr val="36B3CE"/>
              </a:solidFill>
              <a:latin typeface="Montserrat"/>
              <a:ea typeface="Montserrat"/>
              <a:cs typeface="Montserrat"/>
            </a:endParaRPr>
          </a:p>
          <a:p>
            <a:pPr marL="457200" indent="0" defTabSz="914400" eaLnBrk="1" fontAlgn="auto" latinLnBrk="0" hangingPunct="1">
              <a:lnSpc>
                <a:spcPct val="100000"/>
              </a:lnSpc>
              <a:spcBef>
                <a:spcPts val="0"/>
              </a:spcBef>
              <a:buClr>
                <a:srgbClr val="000000"/>
              </a:buClr>
              <a:buSzPts val="1800"/>
              <a:buFont typeface="Arial"/>
              <a:buNone/>
              <a:tabLst/>
              <a:defRPr/>
            </a:pPr>
            <a:r>
              <a:rPr lang="es-GT" sz="1400" b="1" dirty="0">
                <a:solidFill>
                  <a:srgbClr val="36B3CE"/>
                </a:solidFill>
                <a:latin typeface="Montserrat"/>
                <a:ea typeface="Montserrat"/>
                <a:cs typeface="Montserrat"/>
              </a:rPr>
              <a:t>Saldo:</a:t>
            </a:r>
            <a:r>
              <a:rPr kumimoji="0" lang="es-GT"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Calibri"/>
              </a:rPr>
              <a:t/>
            </a:r>
            <a:br>
              <a:rPr kumimoji="0" lang="es-GT"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Calibri"/>
              </a:rPr>
            </a:br>
            <a:endParaRPr kumimoji="0" lang="es-GT" sz="1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sym typeface="Calibri"/>
            </a:endParaRPr>
          </a:p>
          <a:p>
            <a:pPr marL="914400" marR="0" lvl="1" indent="-342900" algn="l" defTabSz="914400" rtl="0" eaLnBrk="1" fontAlgn="auto" latinLnBrk="0" hangingPunct="1">
              <a:lnSpc>
                <a:spcPct val="90000"/>
              </a:lnSpc>
              <a:spcBef>
                <a:spcPts val="500"/>
              </a:spcBef>
              <a:spcAft>
                <a:spcPts val="0"/>
              </a:spcAft>
              <a:buClr>
                <a:prstClr val="black"/>
              </a:buClr>
              <a:buSzPts val="1800"/>
              <a:buFont typeface="Arial"/>
              <a:buChar char="•"/>
              <a:tabLst/>
              <a:defRPr/>
            </a:pPr>
            <a:endParaRPr kumimoji="0" lang="es-GT"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Calibri"/>
            </a:endParaRPr>
          </a:p>
        </p:txBody>
      </p:sp>
      <p:sp>
        <p:nvSpPr>
          <p:cNvPr id="7" name="Marcador de contenido 6">
            <a:extLst>
              <a:ext uri="{FF2B5EF4-FFF2-40B4-BE49-F238E27FC236}">
                <a16:creationId xmlns:a16="http://schemas.microsoft.com/office/drawing/2014/main" id="{A7FF1A2F-745D-4743-A6A2-84A34EECD569}"/>
              </a:ext>
            </a:extLst>
          </p:cNvPr>
          <p:cNvSpPr txBox="1">
            <a:spLocks/>
          </p:cNvSpPr>
          <p:nvPr/>
        </p:nvSpPr>
        <p:spPr>
          <a:xfrm>
            <a:off x="3143020" y="3952344"/>
            <a:ext cx="3569313" cy="2682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s-GT" sz="1200" b="1" dirty="0">
              <a:latin typeface="Arial" panose="020B0604020202020204" pitchFamily="34" charset="0"/>
              <a:cs typeface="Arial" panose="020B0604020202020204" pitchFamily="34" charset="0"/>
            </a:endParaRPr>
          </a:p>
          <a:p>
            <a:pPr marL="457200" lvl="1" indent="0" algn="r">
              <a:buNone/>
            </a:pPr>
            <a:r>
              <a:rPr lang="es-GT" sz="1400" b="1" dirty="0">
                <a:solidFill>
                  <a:srgbClr val="3FB6D0"/>
                </a:solidFill>
                <a:latin typeface="Montserrat"/>
                <a:ea typeface="Montserrat"/>
                <a:cs typeface="Montserrat"/>
                <a:sym typeface="Calibri"/>
              </a:rPr>
              <a:t>Q.  </a:t>
            </a:r>
            <a:r>
              <a:rPr lang="es-GT" sz="1400" b="1" dirty="0" smtClean="0">
                <a:solidFill>
                  <a:srgbClr val="3FB6D0"/>
                </a:solidFill>
                <a:latin typeface="Montserrat"/>
                <a:ea typeface="Montserrat"/>
                <a:cs typeface="Montserrat"/>
                <a:sym typeface="Calibri"/>
              </a:rPr>
              <a:t>1,084,681.00 </a:t>
            </a:r>
            <a:endParaRPr lang="es-GT" sz="1400" b="1" dirty="0">
              <a:solidFill>
                <a:srgbClr val="3FB6D0"/>
              </a:solidFill>
              <a:latin typeface="Montserrat"/>
              <a:ea typeface="Montserrat"/>
              <a:cs typeface="Montserrat"/>
              <a:sym typeface="Calibri"/>
            </a:endParaRPr>
          </a:p>
          <a:p>
            <a:pPr marL="457200" lvl="1" indent="0" algn="r">
              <a:buNone/>
            </a:pPr>
            <a:endParaRPr lang="es-GT" sz="1400" b="1" dirty="0">
              <a:solidFill>
                <a:srgbClr val="3FB6D0"/>
              </a:solidFill>
              <a:latin typeface="Montserrat"/>
              <a:ea typeface="Montserrat"/>
              <a:cs typeface="Montserrat"/>
              <a:sym typeface="Calibri"/>
            </a:endParaRPr>
          </a:p>
          <a:p>
            <a:pPr marL="457200" lvl="1" indent="0" algn="r">
              <a:buNone/>
            </a:pPr>
            <a:r>
              <a:rPr lang="es-GT" sz="1400" b="1" dirty="0">
                <a:solidFill>
                  <a:srgbClr val="3FB6D0"/>
                </a:solidFill>
                <a:latin typeface="Montserrat"/>
                <a:ea typeface="Montserrat"/>
                <a:cs typeface="Montserrat"/>
                <a:sym typeface="Calibri"/>
              </a:rPr>
              <a:t>Q.  </a:t>
            </a:r>
            <a:r>
              <a:rPr lang="es-GT" sz="1400" b="1" dirty="0" smtClean="0">
                <a:solidFill>
                  <a:srgbClr val="3FB6D0"/>
                </a:solidFill>
                <a:latin typeface="Montserrat"/>
                <a:ea typeface="Montserrat"/>
                <a:cs typeface="Montserrat"/>
                <a:sym typeface="Calibri"/>
              </a:rPr>
              <a:t>193,851.00 </a:t>
            </a:r>
            <a:endParaRPr lang="es-GT" sz="1400" b="1" dirty="0">
              <a:solidFill>
                <a:srgbClr val="3FB6D0"/>
              </a:solidFill>
              <a:latin typeface="Montserrat"/>
              <a:ea typeface="Montserrat"/>
              <a:cs typeface="Montserrat"/>
              <a:sym typeface="Calibri"/>
            </a:endParaRPr>
          </a:p>
          <a:p>
            <a:pPr marL="457200" lvl="1" indent="0" algn="r">
              <a:buNone/>
            </a:pPr>
            <a:endParaRPr lang="es-GT" sz="1400" b="1" dirty="0">
              <a:solidFill>
                <a:srgbClr val="3FB6D0"/>
              </a:solidFill>
              <a:latin typeface="Montserrat"/>
              <a:ea typeface="Montserrat"/>
              <a:cs typeface="Montserrat"/>
              <a:sym typeface="Calibri"/>
            </a:endParaRPr>
          </a:p>
          <a:p>
            <a:pPr marL="457200" lvl="1" indent="0" algn="r">
              <a:buNone/>
            </a:pPr>
            <a:r>
              <a:rPr lang="es-GT" sz="1400" b="1" dirty="0">
                <a:solidFill>
                  <a:srgbClr val="3FB6D0"/>
                </a:solidFill>
                <a:latin typeface="Montserrat"/>
                <a:ea typeface="Montserrat"/>
                <a:cs typeface="Montserrat"/>
                <a:sym typeface="Calibri"/>
              </a:rPr>
              <a:t>Q. </a:t>
            </a:r>
            <a:r>
              <a:rPr lang="es-GT" sz="1400" b="1" dirty="0" smtClean="0">
                <a:solidFill>
                  <a:srgbClr val="3FB6D0"/>
                </a:solidFill>
                <a:latin typeface="Montserrat"/>
                <a:ea typeface="Montserrat"/>
                <a:cs typeface="Montserrat"/>
                <a:sym typeface="Calibri"/>
              </a:rPr>
              <a:t>890,830.0</a:t>
            </a:r>
            <a:r>
              <a:rPr lang="es-GT" sz="1400" b="1" dirty="0" smtClean="0">
                <a:solidFill>
                  <a:srgbClr val="3FB6D0"/>
                </a:solidFill>
                <a:latin typeface="Montserrat"/>
                <a:ea typeface="Montserrat"/>
                <a:cs typeface="Montserrat"/>
              </a:rPr>
              <a:t>0</a:t>
            </a:r>
            <a:r>
              <a:rPr lang="es-GT" sz="1500" b="1" dirty="0" smtClean="0">
                <a:solidFill>
                  <a:srgbClr val="3FB6D0"/>
                </a:solidFill>
                <a:cs typeface="Arial" panose="020B0604020202020204" pitchFamily="34" charset="0"/>
              </a:rPr>
              <a:t> </a:t>
            </a:r>
            <a:endParaRPr lang="es-GT" sz="1500" b="1" dirty="0">
              <a:solidFill>
                <a:srgbClr val="3FB6D0"/>
              </a:solidFill>
              <a:latin typeface="Arial" panose="020B0604020202020204" pitchFamily="34" charset="0"/>
              <a:cs typeface="Arial" panose="020B0604020202020204" pitchFamily="34" charset="0"/>
            </a:endParaRPr>
          </a:p>
          <a:p>
            <a:pPr marL="457200" lvl="1" indent="0" algn="r">
              <a:buNone/>
            </a:pPr>
            <a:endParaRPr lang="es-GT" sz="1500" b="1" dirty="0">
              <a:solidFill>
                <a:srgbClr val="001E6C"/>
              </a:solidFill>
              <a:latin typeface="Arial" panose="020B0604020202020204" pitchFamily="34" charset="0"/>
              <a:cs typeface="Arial" panose="020B0604020202020204" pitchFamily="34" charset="0"/>
            </a:endParaRPr>
          </a:p>
          <a:p>
            <a:pPr marL="457200" lvl="1" indent="0" algn="r">
              <a:buNone/>
            </a:pPr>
            <a:endParaRPr lang="es-GT" sz="1800" b="1" dirty="0">
              <a:solidFill>
                <a:srgbClr val="0070C0"/>
              </a:solidFill>
              <a:latin typeface="Arial" panose="020B0604020202020204" pitchFamily="34" charset="0"/>
              <a:cs typeface="Arial" panose="020B0604020202020204" pitchFamily="34" charset="0"/>
            </a:endParaRPr>
          </a:p>
        </p:txBody>
      </p:sp>
      <p:sp>
        <p:nvSpPr>
          <p:cNvPr id="8" name="Marcador de contenido 2">
            <a:extLst>
              <a:ext uri="{FF2B5EF4-FFF2-40B4-BE49-F238E27FC236}">
                <a16:creationId xmlns:a16="http://schemas.microsoft.com/office/drawing/2014/main" id="{B5DD7A65-8685-B1F8-8F63-DC86DD8B9574}"/>
              </a:ext>
            </a:extLst>
          </p:cNvPr>
          <p:cNvSpPr txBox="1">
            <a:spLocks/>
          </p:cNvSpPr>
          <p:nvPr/>
        </p:nvSpPr>
        <p:spPr>
          <a:xfrm>
            <a:off x="7995424" y="1458076"/>
            <a:ext cx="3615329" cy="3964529"/>
          </a:xfrm>
          <a:prstGeom prst="rect">
            <a:avLst/>
          </a:prstGeom>
          <a:pattFill prst="pct20">
            <a:fgClr>
              <a:schemeClr val="accent1"/>
            </a:fgClr>
            <a:bgClr>
              <a:schemeClr val="bg1"/>
            </a:bgClr>
          </a:pattFill>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s-GT" dirty="0" smtClean="0">
              <a:latin typeface="Montserrat" panose="00000500000000000000" pitchFamily="50" charset="0"/>
            </a:endParaRPr>
          </a:p>
          <a:p>
            <a:pPr algn="ctr"/>
            <a:endParaRPr lang="es-GT" dirty="0" smtClean="0">
              <a:latin typeface="Montserrat" panose="00000500000000000000" pitchFamily="50" charset="0"/>
            </a:endParaRPr>
          </a:p>
          <a:p>
            <a:pPr algn="ctr"/>
            <a:endParaRPr lang="es-419" sz="2400" dirty="0" smtClean="0">
              <a:solidFill>
                <a:srgbClr val="36B3CE"/>
              </a:solidFill>
              <a:latin typeface="Montserrat"/>
              <a:ea typeface="Montserrat"/>
              <a:cs typeface="Montserrat"/>
            </a:endParaRPr>
          </a:p>
          <a:p>
            <a:pPr algn="ctr"/>
            <a:r>
              <a:rPr lang="es-419" sz="2400" dirty="0" smtClean="0">
                <a:solidFill>
                  <a:srgbClr val="36B3CE"/>
                </a:solidFill>
                <a:latin typeface="Montserrat"/>
                <a:ea typeface="Montserrat"/>
                <a:cs typeface="Montserrat"/>
              </a:rPr>
              <a:t>La </a:t>
            </a:r>
            <a:r>
              <a:rPr lang="es-419" sz="2400" dirty="0">
                <a:solidFill>
                  <a:srgbClr val="36B3CE"/>
                </a:solidFill>
                <a:latin typeface="Montserrat"/>
                <a:ea typeface="Montserrat"/>
                <a:cs typeface="Montserrat"/>
              </a:rPr>
              <a:t>inversión se utiliza principalmente para </a:t>
            </a:r>
          </a:p>
          <a:p>
            <a:pPr algn="ctr"/>
            <a:r>
              <a:rPr lang="es-419" sz="2400" b="1" dirty="0">
                <a:solidFill>
                  <a:srgbClr val="36B3CE"/>
                </a:solidFill>
                <a:latin typeface="Montserrat"/>
                <a:ea typeface="Montserrat"/>
                <a:cs typeface="Montserrat"/>
              </a:rPr>
              <a:t>Equipamiento</a:t>
            </a:r>
            <a:r>
              <a:rPr lang="es-419" sz="2400" dirty="0">
                <a:solidFill>
                  <a:srgbClr val="36B3CE"/>
                </a:solidFill>
                <a:latin typeface="Montserrat"/>
                <a:ea typeface="Montserrat"/>
                <a:cs typeface="Montserrat"/>
              </a:rPr>
              <a:t> y representa el </a:t>
            </a:r>
            <a:r>
              <a:rPr lang="es-419" sz="2400" b="1" dirty="0" smtClean="0">
                <a:solidFill>
                  <a:srgbClr val="3FB6D0"/>
                </a:solidFill>
                <a:latin typeface="Montserrat"/>
                <a:ea typeface="Montserrat"/>
                <a:cs typeface="Montserrat"/>
              </a:rPr>
              <a:t>3%</a:t>
            </a:r>
            <a:r>
              <a:rPr lang="es-419" sz="2400" b="1" dirty="0" smtClean="0">
                <a:solidFill>
                  <a:srgbClr val="FF0000"/>
                </a:solidFill>
                <a:latin typeface="Montserrat"/>
                <a:ea typeface="Montserrat"/>
                <a:cs typeface="Montserrat"/>
              </a:rPr>
              <a:t> </a:t>
            </a:r>
            <a:r>
              <a:rPr lang="es-419" sz="2400" dirty="0">
                <a:solidFill>
                  <a:srgbClr val="36B3CE"/>
                </a:solidFill>
                <a:latin typeface="Montserrat"/>
                <a:ea typeface="Montserrat"/>
                <a:cs typeface="Montserrat"/>
              </a:rPr>
              <a:t>del presupuesto </a:t>
            </a:r>
            <a:r>
              <a:rPr lang="es-GT" sz="2400" dirty="0">
                <a:solidFill>
                  <a:srgbClr val="36B3CE"/>
                </a:solidFill>
                <a:latin typeface="Montserrat"/>
                <a:ea typeface="Montserrat"/>
                <a:cs typeface="Montserrat"/>
              </a:rPr>
              <a:t/>
            </a:r>
            <a:br>
              <a:rPr lang="es-GT" sz="2400" dirty="0">
                <a:solidFill>
                  <a:srgbClr val="36B3CE"/>
                </a:solidFill>
                <a:latin typeface="Montserrat"/>
                <a:ea typeface="Montserrat"/>
                <a:cs typeface="Montserrat"/>
              </a:rPr>
            </a:br>
            <a:endParaRPr lang="es-GT" sz="2400" dirty="0">
              <a:solidFill>
                <a:srgbClr val="36B3CE"/>
              </a:solidFill>
              <a:latin typeface="Montserrat"/>
              <a:ea typeface="Montserrat"/>
              <a:cs typeface="Montserrat"/>
            </a:endParaRPr>
          </a:p>
          <a:p>
            <a:endParaRPr lang="es-GT" dirty="0"/>
          </a:p>
        </p:txBody>
      </p:sp>
    </p:spTree>
    <p:extLst>
      <p:ext uri="{BB962C8B-B14F-4D97-AF65-F5344CB8AC3E}">
        <p14:creationId xmlns:p14="http://schemas.microsoft.com/office/powerpoint/2010/main" val="42170105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4;g1e0bd25976b_0_142"/>
          <p:cNvSpPr txBox="1"/>
          <p:nvPr/>
        </p:nvSpPr>
        <p:spPr>
          <a:xfrm>
            <a:off x="1649029" y="631324"/>
            <a:ext cx="5479740"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000" dirty="0" smtClean="0">
                <a:solidFill>
                  <a:srgbClr val="36B3CE"/>
                </a:solidFill>
                <a:latin typeface="Montserrat"/>
                <a:ea typeface="Montserrat"/>
                <a:cs typeface="Montserrat"/>
                <a:sym typeface="Montserrat"/>
              </a:rPr>
              <a:t>¿Qué finalidades atiende la </a:t>
            </a:r>
            <a:r>
              <a:rPr lang="es-GT" sz="2000" b="1" dirty="0" smtClean="0">
                <a:solidFill>
                  <a:srgbClr val="36B3CE"/>
                </a:solidFill>
                <a:latin typeface="Montserrat"/>
                <a:ea typeface="Montserrat"/>
                <a:cs typeface="Montserrat"/>
                <a:sym typeface="Montserrat"/>
              </a:rPr>
              <a:t>Secretaría de Inteligencia Estratégica del Estado</a:t>
            </a:r>
            <a:r>
              <a:rPr lang="es-GT" sz="2000" dirty="0" smtClean="0">
                <a:solidFill>
                  <a:srgbClr val="36B3CE"/>
                </a:solidFill>
                <a:latin typeface="Montserrat"/>
                <a:ea typeface="Montserrat"/>
                <a:cs typeface="Montserrat"/>
                <a:sym typeface="Montserrat"/>
              </a:rPr>
              <a:t>?</a:t>
            </a:r>
            <a:endParaRPr sz="2000" dirty="0">
              <a:solidFill>
                <a:srgbClr val="36B3CE"/>
              </a:solidFill>
            </a:endParaRPr>
          </a:p>
        </p:txBody>
      </p:sp>
      <p:sp>
        <p:nvSpPr>
          <p:cNvPr id="3" name="CuadroTexto 2">
            <a:extLst>
              <a:ext uri="{FF2B5EF4-FFF2-40B4-BE49-F238E27FC236}">
                <a16:creationId xmlns:a16="http://schemas.microsoft.com/office/drawing/2014/main" id="{59AD204D-F932-C418-4497-BEA06E88D2C8}"/>
              </a:ext>
            </a:extLst>
          </p:cNvPr>
          <p:cNvSpPr txBox="1"/>
          <p:nvPr/>
        </p:nvSpPr>
        <p:spPr>
          <a:xfrm>
            <a:off x="799910" y="1846004"/>
            <a:ext cx="5675927" cy="2123658"/>
          </a:xfrm>
          <a:prstGeom prst="rect">
            <a:avLst/>
          </a:prstGeom>
          <a:noFill/>
        </p:spPr>
        <p:txBody>
          <a:bodyPr wrap="square" rtlCol="0">
            <a:spAutoFit/>
          </a:bodyPr>
          <a:lstStyle/>
          <a:p>
            <a:pPr algn="just">
              <a:lnSpc>
                <a:spcPct val="150000"/>
              </a:lnSpc>
            </a:pPr>
            <a:r>
              <a:rPr lang="es-419" sz="1100" dirty="0">
                <a:latin typeface="Montserrat" pitchFamily="2" charset="77"/>
              </a:rPr>
              <a:t>La finalidad y función del presupuesto de </a:t>
            </a:r>
            <a:r>
              <a:rPr lang="es-419" sz="1100" dirty="0" smtClean="0">
                <a:latin typeface="Montserrat" pitchFamily="2" charset="77"/>
              </a:rPr>
              <a:t>la Secretaría de Inteligencia Estratégica del Estado </a:t>
            </a:r>
            <a:r>
              <a:rPr lang="es-419" sz="1100" dirty="0">
                <a:latin typeface="Montserrat" pitchFamily="2" charset="77"/>
              </a:rPr>
              <a:t>es utilizado para «orden público y seguridad ciudadana». </a:t>
            </a:r>
            <a:endParaRPr lang="es-419" sz="1100" dirty="0" smtClean="0">
              <a:latin typeface="Montserrat" pitchFamily="2" charset="77"/>
            </a:endParaRPr>
          </a:p>
          <a:p>
            <a:pPr algn="just">
              <a:lnSpc>
                <a:spcPct val="150000"/>
              </a:lnSpc>
            </a:pPr>
            <a:endParaRPr lang="es-419" sz="1100" dirty="0">
              <a:latin typeface="Montserrat" pitchFamily="2" charset="77"/>
            </a:endParaRPr>
          </a:p>
          <a:p>
            <a:pPr algn="just">
              <a:lnSpc>
                <a:spcPct val="150000"/>
              </a:lnSpc>
            </a:pPr>
            <a:r>
              <a:rPr lang="es-419" sz="1100" dirty="0" smtClean="0">
                <a:latin typeface="Montserrat" pitchFamily="2" charset="77"/>
              </a:rPr>
              <a:t>El </a:t>
            </a:r>
            <a:r>
              <a:rPr lang="es-419" sz="1100" dirty="0">
                <a:latin typeface="Montserrat" pitchFamily="2" charset="77"/>
              </a:rPr>
              <a:t>destino del presupuesto, por la naturaleza de la institución es para dar resultados en seguridad, como parte del Sistema Nacional de Seguridad, no obstante, la Inteligencia de Estado es un ámbito de funcionamiento de más amplia categoría que «orden público y seguridad ciudadana</a:t>
            </a:r>
            <a:r>
              <a:rPr lang="es-419" sz="1100" dirty="0" smtClean="0">
                <a:latin typeface="Montserrat" pitchFamily="2" charset="77"/>
              </a:rPr>
              <a:t>».</a:t>
            </a:r>
            <a:endParaRPr lang="es-419" sz="1100" dirty="0">
              <a:latin typeface="Montserrat" pitchFamily="2" charset="77"/>
            </a:endParaRPr>
          </a:p>
        </p:txBody>
      </p:sp>
      <p:graphicFrame>
        <p:nvGraphicFramePr>
          <p:cNvPr id="6" name="Gráfico 5"/>
          <p:cNvGraphicFramePr>
            <a:graphicFrameLocks/>
          </p:cNvGraphicFramePr>
          <p:nvPr>
            <p:extLst>
              <p:ext uri="{D42A27DB-BD31-4B8C-83A1-F6EECF244321}">
                <p14:modId xmlns:p14="http://schemas.microsoft.com/office/powerpoint/2010/main" val="3283253654"/>
              </p:ext>
            </p:extLst>
          </p:nvPr>
        </p:nvGraphicFramePr>
        <p:xfrm>
          <a:off x="6875929" y="1165413"/>
          <a:ext cx="4572000" cy="473336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6383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7;p2"/>
          <p:cNvSpPr/>
          <p:nvPr/>
        </p:nvSpPr>
        <p:spPr>
          <a:xfrm>
            <a:off x="3043564" y="2652818"/>
            <a:ext cx="1237200" cy="15780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46;p2"/>
          <p:cNvSpPr/>
          <p:nvPr/>
        </p:nvSpPr>
        <p:spPr>
          <a:xfrm flipH="1">
            <a:off x="4280764" y="2652818"/>
            <a:ext cx="5569200" cy="1578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49;p2"/>
          <p:cNvSpPr txBox="1"/>
          <p:nvPr/>
        </p:nvSpPr>
        <p:spPr>
          <a:xfrm>
            <a:off x="3096297" y="2703067"/>
            <a:ext cx="1114800" cy="1477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GT" sz="9000" dirty="0">
                <a:solidFill>
                  <a:schemeClr val="lt1"/>
                </a:solidFill>
                <a:latin typeface="Vollkorn ExtraBold"/>
                <a:ea typeface="Vollkorn ExtraBold"/>
                <a:cs typeface="Vollkorn ExtraBold"/>
                <a:sym typeface="Vollkorn ExtraBold"/>
              </a:rPr>
              <a:t>3</a:t>
            </a:r>
            <a:endParaRPr sz="9000" dirty="0">
              <a:solidFill>
                <a:schemeClr val="lt1"/>
              </a:solidFill>
              <a:latin typeface="Vollkorn ExtraBold"/>
              <a:ea typeface="Vollkorn ExtraBold"/>
              <a:cs typeface="Vollkorn ExtraBold"/>
              <a:sym typeface="Vollkorn ExtraBold"/>
            </a:endParaRPr>
          </a:p>
        </p:txBody>
      </p:sp>
      <p:sp>
        <p:nvSpPr>
          <p:cNvPr id="5" name="Google Shape;48;p2"/>
          <p:cNvSpPr txBox="1"/>
          <p:nvPr/>
        </p:nvSpPr>
        <p:spPr>
          <a:xfrm>
            <a:off x="4450779" y="2749446"/>
            <a:ext cx="5229170" cy="14311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900" dirty="0" smtClean="0">
                <a:solidFill>
                  <a:srgbClr val="36B3CE"/>
                </a:solidFill>
                <a:latin typeface="Vollkorn Medium"/>
                <a:ea typeface="Vollkorn Medium"/>
                <a:cs typeface="Vollkorn Medium"/>
                <a:sym typeface="Vollkorn Medium"/>
              </a:rPr>
              <a:t>Principales logros</a:t>
            </a:r>
          </a:p>
          <a:p>
            <a:pPr marL="0" marR="0" lvl="0" indent="0" algn="l" rtl="0">
              <a:spcBef>
                <a:spcPts val="0"/>
              </a:spcBef>
              <a:spcAft>
                <a:spcPts val="0"/>
              </a:spcAft>
              <a:buNone/>
            </a:pPr>
            <a:r>
              <a:rPr lang="es-GT" sz="2900" b="1" dirty="0" smtClean="0">
                <a:solidFill>
                  <a:srgbClr val="36B3CE"/>
                </a:solidFill>
                <a:latin typeface="Vollkorn Medium"/>
                <a:ea typeface="Vollkorn Medium"/>
                <a:cs typeface="Vollkorn Medium"/>
                <a:sym typeface="Vollkorn Medium"/>
              </a:rPr>
              <a:t>Secretaría de Inteligencia Estratégica del Estado</a:t>
            </a:r>
          </a:p>
        </p:txBody>
      </p:sp>
    </p:spTree>
    <p:extLst>
      <p:ext uri="{BB962C8B-B14F-4D97-AF65-F5344CB8AC3E}">
        <p14:creationId xmlns:p14="http://schemas.microsoft.com/office/powerpoint/2010/main" val="13394454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4F9E3B3-1FAE-2ADF-C4D7-AF8CB032ED78}"/>
              </a:ext>
            </a:extLst>
          </p:cNvPr>
          <p:cNvSpPr txBox="1"/>
          <p:nvPr/>
        </p:nvSpPr>
        <p:spPr>
          <a:xfrm>
            <a:off x="1854265" y="688473"/>
            <a:ext cx="6901807" cy="707886"/>
          </a:xfrm>
          <a:prstGeom prst="rect">
            <a:avLst/>
          </a:prstGeom>
          <a:noFill/>
        </p:spPr>
        <p:txBody>
          <a:bodyPr wrap="square" rtlCol="0">
            <a:spAutoFit/>
          </a:bodyPr>
          <a:lstStyle/>
          <a:p>
            <a:r>
              <a:rPr lang="es-419" sz="2000" dirty="0">
                <a:solidFill>
                  <a:srgbClr val="36B3CE"/>
                </a:solidFill>
                <a:latin typeface="Montserrat"/>
                <a:ea typeface="Montserrat"/>
                <a:cs typeface="Montserrat"/>
              </a:rPr>
              <a:t>¿Cuáles son los principales logros de la </a:t>
            </a:r>
            <a:r>
              <a:rPr lang="es-GT" sz="2000" b="1" dirty="0">
                <a:solidFill>
                  <a:srgbClr val="36B3CE"/>
                </a:solidFill>
                <a:latin typeface="Montserrat"/>
                <a:ea typeface="Montserrat"/>
                <a:cs typeface="Montserrat"/>
              </a:rPr>
              <a:t>Secretaría de Inteligencia Estratégica del Estado</a:t>
            </a:r>
            <a:r>
              <a:rPr lang="es-419" sz="2000" dirty="0">
                <a:solidFill>
                  <a:srgbClr val="36B3CE"/>
                </a:solidFill>
                <a:latin typeface="Montserrat"/>
                <a:ea typeface="Montserrat"/>
                <a:cs typeface="Montserrat"/>
              </a:rPr>
              <a:t>?</a:t>
            </a:r>
            <a:endParaRPr lang="es-GT" sz="2000" dirty="0">
              <a:solidFill>
                <a:srgbClr val="36B3CE"/>
              </a:solidFill>
              <a:latin typeface="Montserrat"/>
              <a:ea typeface="Montserrat"/>
              <a:cs typeface="Montserrat"/>
            </a:endParaRPr>
          </a:p>
        </p:txBody>
      </p:sp>
      <p:sp>
        <p:nvSpPr>
          <p:cNvPr id="3" name="Rectángulo 2">
            <a:extLst>
              <a:ext uri="{FF2B5EF4-FFF2-40B4-BE49-F238E27FC236}">
                <a16:creationId xmlns:a16="http://schemas.microsoft.com/office/drawing/2014/main" id="{584B4B9C-41C9-B541-AE43-8B2C0A6B3451}"/>
              </a:ext>
            </a:extLst>
          </p:cNvPr>
          <p:cNvSpPr/>
          <p:nvPr/>
        </p:nvSpPr>
        <p:spPr>
          <a:xfrm>
            <a:off x="1065563" y="1828801"/>
            <a:ext cx="6707843" cy="4156364"/>
          </a:xfrm>
          <a:prstGeom prst="rect">
            <a:avLst/>
          </a:prstGeom>
          <a:pattFill prst="pct20">
            <a:fgClr>
              <a:schemeClr val="accent1"/>
            </a:fgClr>
            <a:bgClr>
              <a:schemeClr val="bg1"/>
            </a:bgClr>
          </a:pattFill>
        </p:spPr>
        <p:txBody>
          <a:bodyPr>
            <a:normAutofit/>
          </a:bodyPr>
          <a:lstStyle/>
          <a:p>
            <a:pPr algn="ctr"/>
            <a:endParaRPr lang="es-GT" dirty="0">
              <a:solidFill>
                <a:srgbClr val="000000"/>
              </a:solidFill>
              <a:latin typeface="Montserrat" panose="00000500000000000000" pitchFamily="50" charset="0"/>
              <a:ea typeface="Arial"/>
              <a:cs typeface="Arial"/>
            </a:endParaRPr>
          </a:p>
        </p:txBody>
      </p:sp>
      <p:sp>
        <p:nvSpPr>
          <p:cNvPr id="4" name="CuadroTexto 3">
            <a:extLst>
              <a:ext uri="{FF2B5EF4-FFF2-40B4-BE49-F238E27FC236}">
                <a16:creationId xmlns:a16="http://schemas.microsoft.com/office/drawing/2014/main" id="{27865904-F194-203A-6553-813C1280A0C7}"/>
              </a:ext>
            </a:extLst>
          </p:cNvPr>
          <p:cNvSpPr txBox="1"/>
          <p:nvPr/>
        </p:nvSpPr>
        <p:spPr>
          <a:xfrm>
            <a:off x="1854266" y="1959296"/>
            <a:ext cx="4900792" cy="3347070"/>
          </a:xfrm>
          <a:prstGeom prst="rect">
            <a:avLst/>
          </a:prstGeom>
          <a:noFill/>
        </p:spPr>
        <p:txBody>
          <a:bodyPr wrap="square" rtlCol="0">
            <a:spAutoFit/>
          </a:bodyPr>
          <a:lstStyle/>
          <a:p>
            <a:pPr algn="just">
              <a:lnSpc>
                <a:spcPct val="150000"/>
              </a:lnSpc>
            </a:pPr>
            <a:r>
              <a:rPr lang="es-419" b="1" dirty="0">
                <a:solidFill>
                  <a:srgbClr val="36B3CE"/>
                </a:solidFill>
                <a:latin typeface="Montserrat"/>
                <a:ea typeface="Montserrat"/>
                <a:cs typeface="Montserrat"/>
              </a:rPr>
              <a:t>Aspectos presupuestarios</a:t>
            </a:r>
          </a:p>
          <a:p>
            <a:pPr algn="just">
              <a:lnSpc>
                <a:spcPct val="150000"/>
              </a:lnSpc>
            </a:pPr>
            <a:r>
              <a:rPr lang="es-419" sz="1100" dirty="0">
                <a:latin typeface="Montserrat" pitchFamily="2" charset="77"/>
              </a:rPr>
              <a:t>Presupuesto vigente: </a:t>
            </a:r>
            <a:r>
              <a:rPr lang="es-419" sz="1100" b="1" dirty="0" smtClean="0">
                <a:solidFill>
                  <a:schemeClr val="tx1"/>
                </a:solidFill>
                <a:latin typeface="Montserrat" pitchFamily="2" charset="77"/>
              </a:rPr>
              <a:t>40,000,000</a:t>
            </a:r>
            <a:endParaRPr lang="es-419" sz="1100" b="1" dirty="0">
              <a:solidFill>
                <a:schemeClr val="tx1"/>
              </a:solidFill>
              <a:latin typeface="Montserrat" pitchFamily="2" charset="77"/>
            </a:endParaRPr>
          </a:p>
          <a:p>
            <a:pPr algn="just">
              <a:lnSpc>
                <a:spcPct val="150000"/>
              </a:lnSpc>
            </a:pPr>
            <a:r>
              <a:rPr lang="es-419" sz="1100" dirty="0">
                <a:latin typeface="Montserrat" pitchFamily="2" charset="77"/>
              </a:rPr>
              <a:t>Presupuesto ejecutado (utilizado</a:t>
            </a:r>
            <a:r>
              <a:rPr lang="es-419" sz="1100" dirty="0" smtClean="0">
                <a:latin typeface="Montserrat" pitchFamily="2" charset="77"/>
              </a:rPr>
              <a:t>): </a:t>
            </a:r>
            <a:r>
              <a:rPr lang="es-419" sz="1100" b="1" dirty="0" smtClean="0">
                <a:solidFill>
                  <a:schemeClr val="tx1"/>
                </a:solidFill>
                <a:latin typeface="Montserrat" pitchFamily="2" charset="77"/>
              </a:rPr>
              <a:t>11,596,264</a:t>
            </a:r>
            <a:endParaRPr lang="es-419" sz="1100" b="1" dirty="0">
              <a:solidFill>
                <a:schemeClr val="tx1"/>
              </a:solidFill>
              <a:latin typeface="Montserrat" pitchFamily="2" charset="77"/>
            </a:endParaRPr>
          </a:p>
          <a:p>
            <a:pPr algn="just">
              <a:lnSpc>
                <a:spcPct val="150000"/>
              </a:lnSpc>
            </a:pPr>
            <a:r>
              <a:rPr lang="es-419" sz="1100" dirty="0">
                <a:latin typeface="Montserrat" pitchFamily="2" charset="77"/>
              </a:rPr>
              <a:t>Fuente de financiamiento: 11 (ingresos corrientes) </a:t>
            </a:r>
          </a:p>
          <a:p>
            <a:pPr algn="just">
              <a:lnSpc>
                <a:spcPct val="150000"/>
              </a:lnSpc>
            </a:pPr>
            <a:endParaRPr lang="es-419" sz="1100" dirty="0">
              <a:latin typeface="Montserrat" pitchFamily="2" charset="77"/>
            </a:endParaRPr>
          </a:p>
          <a:p>
            <a:pPr algn="just">
              <a:lnSpc>
                <a:spcPct val="150000"/>
              </a:lnSpc>
            </a:pPr>
            <a:r>
              <a:rPr lang="es-419" b="1" dirty="0">
                <a:solidFill>
                  <a:srgbClr val="36B3CE"/>
                </a:solidFill>
                <a:latin typeface="Montserrat"/>
                <a:ea typeface="Montserrat"/>
                <a:cs typeface="Montserrat"/>
              </a:rPr>
              <a:t>Aspectos de planificación estatal</a:t>
            </a:r>
          </a:p>
          <a:p>
            <a:pPr algn="just">
              <a:lnSpc>
                <a:spcPct val="150000"/>
              </a:lnSpc>
            </a:pPr>
            <a:r>
              <a:rPr lang="es-419" sz="1100" dirty="0">
                <a:latin typeface="Montserrat" pitchFamily="2" charset="77"/>
              </a:rPr>
              <a:t>Programa: 62 (Acciones de Inteligencia Estratégica) </a:t>
            </a:r>
          </a:p>
          <a:p>
            <a:pPr algn="just">
              <a:lnSpc>
                <a:spcPct val="150000"/>
              </a:lnSpc>
            </a:pPr>
            <a:r>
              <a:rPr lang="es-419" sz="1100" dirty="0">
                <a:latin typeface="Montserrat" pitchFamily="2" charset="77"/>
              </a:rPr>
              <a:t>Meta: </a:t>
            </a:r>
            <a:r>
              <a:rPr lang="es-419" sz="1100" dirty="0" smtClean="0">
                <a:solidFill>
                  <a:schemeClr val="tx1"/>
                </a:solidFill>
                <a:latin typeface="Montserrat" pitchFamily="2" charset="77"/>
              </a:rPr>
              <a:t>448 </a:t>
            </a:r>
            <a:r>
              <a:rPr lang="es-419" sz="1100" dirty="0">
                <a:latin typeface="Montserrat" pitchFamily="2" charset="77"/>
              </a:rPr>
              <a:t>Documentos</a:t>
            </a:r>
          </a:p>
          <a:p>
            <a:pPr algn="just">
              <a:lnSpc>
                <a:spcPct val="150000"/>
              </a:lnSpc>
            </a:pPr>
            <a:r>
              <a:rPr lang="es-419" sz="1100" dirty="0">
                <a:latin typeface="Montserrat" pitchFamily="2" charset="77"/>
              </a:rPr>
              <a:t>Población beneficiada: Presidente de la República y Consejo Nacional de Seguridad</a:t>
            </a:r>
          </a:p>
          <a:p>
            <a:pPr algn="just">
              <a:lnSpc>
                <a:spcPct val="150000"/>
              </a:lnSpc>
            </a:pPr>
            <a:r>
              <a:rPr lang="es-419" sz="1100" dirty="0">
                <a:latin typeface="Montserrat" pitchFamily="2" charset="77"/>
              </a:rPr>
              <a:t>Ubicación geográfica: Nacional </a:t>
            </a:r>
          </a:p>
          <a:p>
            <a:pPr algn="just">
              <a:lnSpc>
                <a:spcPct val="150000"/>
              </a:lnSpc>
            </a:pPr>
            <a:r>
              <a:rPr lang="es-419" sz="1100" dirty="0">
                <a:latin typeface="Montserrat" pitchFamily="2" charset="77"/>
              </a:rPr>
              <a:t>Plazo de ejecución: Anual </a:t>
            </a: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9454" y="2073130"/>
            <a:ext cx="3233236" cy="3233236"/>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8189027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4F9E3B3-1FAE-2ADF-C4D7-AF8CB032ED78}"/>
              </a:ext>
            </a:extLst>
          </p:cNvPr>
          <p:cNvSpPr txBox="1"/>
          <p:nvPr/>
        </p:nvSpPr>
        <p:spPr>
          <a:xfrm>
            <a:off x="2138406" y="813163"/>
            <a:ext cx="5919140" cy="707886"/>
          </a:xfrm>
          <a:prstGeom prst="rect">
            <a:avLst/>
          </a:prstGeom>
          <a:noFill/>
        </p:spPr>
        <p:txBody>
          <a:bodyPr wrap="square" rtlCol="0">
            <a:spAutoFit/>
          </a:bodyPr>
          <a:lstStyle/>
          <a:p>
            <a:r>
              <a:rPr lang="es-GT" sz="2000" dirty="0">
                <a:solidFill>
                  <a:srgbClr val="36B3CE"/>
                </a:solidFill>
                <a:latin typeface="Montserrat"/>
                <a:ea typeface="Montserrat"/>
                <a:cs typeface="Montserrat"/>
              </a:rPr>
              <a:t>Principales logros y resultados</a:t>
            </a:r>
          </a:p>
          <a:p>
            <a:r>
              <a:rPr lang="es-419" sz="2000" b="1" dirty="0">
                <a:solidFill>
                  <a:srgbClr val="36B3CE"/>
                </a:solidFill>
                <a:latin typeface="Montserrat"/>
                <a:ea typeface="Montserrat"/>
                <a:cs typeface="Montserrat"/>
              </a:rPr>
              <a:t>Primer Cuatrimestre de 2023</a:t>
            </a:r>
            <a:endParaRPr lang="es-GT" sz="2000" b="1" dirty="0">
              <a:solidFill>
                <a:srgbClr val="36B3CE"/>
              </a:solidFill>
              <a:latin typeface="Montserrat"/>
              <a:ea typeface="Montserrat"/>
              <a:cs typeface="Montserrat"/>
            </a:endParaRPr>
          </a:p>
        </p:txBody>
      </p:sp>
      <p:sp>
        <p:nvSpPr>
          <p:cNvPr id="3" name="CuadroTexto 2">
            <a:extLst>
              <a:ext uri="{FF2B5EF4-FFF2-40B4-BE49-F238E27FC236}">
                <a16:creationId xmlns:a16="http://schemas.microsoft.com/office/drawing/2014/main" id="{59AD204D-F932-C418-4497-BEA06E88D2C8}"/>
              </a:ext>
            </a:extLst>
          </p:cNvPr>
          <p:cNvSpPr txBox="1"/>
          <p:nvPr/>
        </p:nvSpPr>
        <p:spPr>
          <a:xfrm>
            <a:off x="1107208" y="2030086"/>
            <a:ext cx="6120134" cy="1361911"/>
          </a:xfrm>
          <a:prstGeom prst="rect">
            <a:avLst/>
          </a:prstGeom>
          <a:noFill/>
        </p:spPr>
        <p:txBody>
          <a:bodyPr wrap="square" rtlCol="0">
            <a:spAutoFit/>
          </a:bodyPr>
          <a:lstStyle/>
          <a:p>
            <a:pPr algn="just">
              <a:lnSpc>
                <a:spcPct val="150000"/>
              </a:lnSpc>
            </a:pPr>
            <a:r>
              <a:rPr lang="es-419" sz="1100" dirty="0">
                <a:latin typeface="Montserrat" pitchFamily="2" charset="77"/>
              </a:rPr>
              <a:t>Para el año </a:t>
            </a:r>
            <a:r>
              <a:rPr lang="es-419" sz="1100" dirty="0" smtClean="0">
                <a:latin typeface="Montserrat" pitchFamily="2" charset="77"/>
              </a:rPr>
              <a:t>2023 </a:t>
            </a:r>
            <a:r>
              <a:rPr lang="es-419" sz="1100" dirty="0">
                <a:latin typeface="Montserrat" pitchFamily="2" charset="77"/>
              </a:rPr>
              <a:t>se programó la elaboración </a:t>
            </a:r>
            <a:r>
              <a:rPr lang="es-419" sz="1100" dirty="0">
                <a:solidFill>
                  <a:schemeClr val="tx1"/>
                </a:solidFill>
                <a:latin typeface="Montserrat" pitchFamily="2" charset="77"/>
              </a:rPr>
              <a:t>de </a:t>
            </a:r>
            <a:r>
              <a:rPr lang="es-419" sz="1100" dirty="0" smtClean="0">
                <a:solidFill>
                  <a:schemeClr val="tx1"/>
                </a:solidFill>
                <a:latin typeface="Montserrat" pitchFamily="2" charset="77"/>
              </a:rPr>
              <a:t>448  informes </a:t>
            </a:r>
            <a:r>
              <a:rPr lang="es-419" sz="1100" dirty="0">
                <a:solidFill>
                  <a:schemeClr val="tx1"/>
                </a:solidFill>
                <a:latin typeface="Montserrat" pitchFamily="2" charset="77"/>
              </a:rPr>
              <a:t>de inteligencia </a:t>
            </a:r>
            <a:r>
              <a:rPr lang="es-419" sz="1100" dirty="0" smtClean="0">
                <a:solidFill>
                  <a:schemeClr val="tx1"/>
                </a:solidFill>
                <a:latin typeface="Montserrat" pitchFamily="2" charset="77"/>
              </a:rPr>
              <a:t>dirigidos al </a:t>
            </a:r>
            <a:r>
              <a:rPr lang="es-419" sz="1100" dirty="0">
                <a:solidFill>
                  <a:schemeClr val="tx1"/>
                </a:solidFill>
                <a:latin typeface="Montserrat" pitchFamily="2" charset="77"/>
              </a:rPr>
              <a:t>Presidente de la República </a:t>
            </a:r>
            <a:r>
              <a:rPr lang="es-419" sz="1100" dirty="0" smtClean="0">
                <a:solidFill>
                  <a:schemeClr val="tx1"/>
                </a:solidFill>
                <a:latin typeface="Montserrat" pitchFamily="2" charset="77"/>
              </a:rPr>
              <a:t>y </a:t>
            </a:r>
            <a:r>
              <a:rPr lang="es-419" sz="1100" dirty="0">
                <a:solidFill>
                  <a:schemeClr val="tx1"/>
                </a:solidFill>
                <a:latin typeface="Montserrat" pitchFamily="2" charset="77"/>
              </a:rPr>
              <a:t>Consejo </a:t>
            </a:r>
            <a:r>
              <a:rPr lang="es-419" sz="1100" dirty="0" smtClean="0">
                <a:solidFill>
                  <a:schemeClr val="tx1"/>
                </a:solidFill>
                <a:latin typeface="Montserrat" pitchFamily="2" charset="77"/>
              </a:rPr>
              <a:t>Nacional </a:t>
            </a:r>
            <a:r>
              <a:rPr lang="es-419" sz="1100" dirty="0">
                <a:solidFill>
                  <a:schemeClr val="tx1"/>
                </a:solidFill>
                <a:latin typeface="Montserrat" pitchFamily="2" charset="77"/>
              </a:rPr>
              <a:t>de </a:t>
            </a:r>
            <a:r>
              <a:rPr lang="es-419" sz="1100" dirty="0" smtClean="0">
                <a:solidFill>
                  <a:schemeClr val="tx1"/>
                </a:solidFill>
                <a:latin typeface="Montserrat" pitchFamily="2" charset="77"/>
              </a:rPr>
              <a:t>Seguridad. </a:t>
            </a:r>
          </a:p>
          <a:p>
            <a:pPr algn="just">
              <a:lnSpc>
                <a:spcPct val="150000"/>
              </a:lnSpc>
            </a:pPr>
            <a:endParaRPr lang="es-419" sz="1100" dirty="0">
              <a:solidFill>
                <a:schemeClr val="tx1"/>
              </a:solidFill>
              <a:latin typeface="Montserrat" pitchFamily="2" charset="77"/>
            </a:endParaRPr>
          </a:p>
          <a:p>
            <a:pPr algn="just">
              <a:lnSpc>
                <a:spcPct val="150000"/>
              </a:lnSpc>
            </a:pPr>
            <a:r>
              <a:rPr lang="es-419" sz="1100" dirty="0" smtClean="0">
                <a:solidFill>
                  <a:schemeClr val="tx1"/>
                </a:solidFill>
                <a:latin typeface="Montserrat" pitchFamily="2" charset="77"/>
              </a:rPr>
              <a:t>En el primer cuatrimestre –de enero a abril-,  </a:t>
            </a:r>
            <a:r>
              <a:rPr lang="es-419" sz="1100" dirty="0">
                <a:solidFill>
                  <a:schemeClr val="tx1"/>
                </a:solidFill>
                <a:latin typeface="Montserrat" pitchFamily="2" charset="77"/>
              </a:rPr>
              <a:t>se elaboraron </a:t>
            </a:r>
            <a:r>
              <a:rPr lang="es-419" sz="1100" dirty="0" smtClean="0">
                <a:solidFill>
                  <a:schemeClr val="tx1"/>
                </a:solidFill>
                <a:latin typeface="Montserrat" pitchFamily="2" charset="77"/>
              </a:rPr>
              <a:t>147 </a:t>
            </a:r>
            <a:r>
              <a:rPr lang="es-419" sz="1100" dirty="0" smtClean="0">
                <a:latin typeface="Montserrat" pitchFamily="2" charset="77"/>
              </a:rPr>
              <a:t>informes de inteligencia. </a:t>
            </a:r>
            <a:endParaRPr lang="es-419" sz="1100" dirty="0">
              <a:latin typeface="Montserrat" pitchFamily="2" charset="77"/>
            </a:endParaRPr>
          </a:p>
        </p:txBody>
      </p:sp>
      <p:sp>
        <p:nvSpPr>
          <p:cNvPr id="4" name="CuadroTexto 3">
            <a:extLst>
              <a:ext uri="{FF2B5EF4-FFF2-40B4-BE49-F238E27FC236}">
                <a16:creationId xmlns:a16="http://schemas.microsoft.com/office/drawing/2014/main" id="{59AD204D-F932-C418-4497-BEA06E88D2C8}"/>
              </a:ext>
            </a:extLst>
          </p:cNvPr>
          <p:cNvSpPr txBox="1"/>
          <p:nvPr/>
        </p:nvSpPr>
        <p:spPr>
          <a:xfrm>
            <a:off x="1107208" y="3578756"/>
            <a:ext cx="6120134" cy="1107996"/>
          </a:xfrm>
          <a:prstGeom prst="rect">
            <a:avLst/>
          </a:prstGeom>
          <a:noFill/>
        </p:spPr>
        <p:txBody>
          <a:bodyPr wrap="square" rtlCol="0">
            <a:spAutoFit/>
          </a:bodyPr>
          <a:lstStyle/>
          <a:p>
            <a:pPr algn="just">
              <a:lnSpc>
                <a:spcPct val="150000"/>
              </a:lnSpc>
            </a:pPr>
            <a:r>
              <a:rPr lang="es-419" sz="1100" dirty="0">
                <a:solidFill>
                  <a:schemeClr val="tx1"/>
                </a:solidFill>
                <a:latin typeface="Montserrat" pitchFamily="2" charset="77"/>
              </a:rPr>
              <a:t>Así mismo, </a:t>
            </a:r>
            <a:r>
              <a:rPr lang="es-419" sz="1100" dirty="0" smtClean="0">
                <a:solidFill>
                  <a:schemeClr val="tx1"/>
                </a:solidFill>
                <a:latin typeface="Montserrat" pitchFamily="2" charset="77"/>
              </a:rPr>
              <a:t>se elaboraron productos de inteligencia internos </a:t>
            </a:r>
            <a:r>
              <a:rPr lang="es-419" sz="1100" dirty="0">
                <a:solidFill>
                  <a:schemeClr val="tx1"/>
                </a:solidFill>
                <a:latin typeface="Montserrat" pitchFamily="2" charset="77"/>
              </a:rPr>
              <a:t>generados como aporte a los productos </a:t>
            </a:r>
            <a:r>
              <a:rPr lang="es-419" sz="1100" dirty="0" smtClean="0">
                <a:solidFill>
                  <a:schemeClr val="tx1"/>
                </a:solidFill>
                <a:latin typeface="Montserrat" pitchFamily="2" charset="77"/>
              </a:rPr>
              <a:t>finales, programándose anualmente la cantidad de 5,062 informes; finalizando de enero a abril con 1,680 aportes de inteligencia</a:t>
            </a:r>
            <a:r>
              <a:rPr lang="es-419" sz="1100" dirty="0">
                <a:solidFill>
                  <a:schemeClr val="tx1"/>
                </a:solidFill>
                <a:latin typeface="Montserrat" pitchFamily="2" charset="77"/>
              </a:rPr>
              <a:t>.</a:t>
            </a:r>
            <a:endParaRPr lang="es-419" sz="1100" dirty="0" smtClean="0">
              <a:solidFill>
                <a:schemeClr val="tx1"/>
              </a:solidFill>
              <a:latin typeface="Montserrat" pitchFamily="2" charset="77"/>
            </a:endParaRPr>
          </a:p>
          <a:p>
            <a:pPr algn="just">
              <a:lnSpc>
                <a:spcPct val="150000"/>
              </a:lnSpc>
            </a:pPr>
            <a:r>
              <a:rPr lang="es-419" sz="1100" dirty="0" smtClean="0">
                <a:latin typeface="Montserrat" pitchFamily="2" charset="77"/>
              </a:rPr>
              <a:t> </a:t>
            </a:r>
            <a:endParaRPr lang="es-419" sz="1100" dirty="0">
              <a:latin typeface="Montserrat" pitchFamily="2" charset="77"/>
            </a:endParaRPr>
          </a:p>
        </p:txBody>
      </p:sp>
      <p:sp>
        <p:nvSpPr>
          <p:cNvPr id="5" name="Marcador de contenido 2">
            <a:extLst>
              <a:ext uri="{FF2B5EF4-FFF2-40B4-BE49-F238E27FC236}">
                <a16:creationId xmlns:a16="http://schemas.microsoft.com/office/drawing/2014/main" id="{B5DD7A65-8685-B1F8-8F63-DC86DD8B9574}"/>
              </a:ext>
            </a:extLst>
          </p:cNvPr>
          <p:cNvSpPr txBox="1">
            <a:spLocks/>
          </p:cNvSpPr>
          <p:nvPr/>
        </p:nvSpPr>
        <p:spPr>
          <a:xfrm>
            <a:off x="7995424" y="0"/>
            <a:ext cx="4196576" cy="6192982"/>
          </a:xfrm>
          <a:prstGeom prst="rect">
            <a:avLst/>
          </a:prstGeom>
          <a:pattFill prst="pct20">
            <a:fgClr>
              <a:schemeClr val="accent1"/>
            </a:fgClr>
            <a:bgClr>
              <a:schemeClr val="bg1"/>
            </a:bgClr>
          </a:pattFill>
        </p:spPr>
        <p:txBody>
          <a:bodyPr>
            <a:normAutofit/>
          </a:bodyPr>
          <a:lstStyle>
            <a:defPPr marR="0" lvl="0" algn="l" rtl="0">
              <a:lnSpc>
                <a:spcPct val="100000"/>
              </a:lnSpc>
              <a:spcBef>
                <a:spcPts val="0"/>
              </a:spcBef>
              <a:spcAft>
                <a:spcPts val="0"/>
              </a:spcAft>
              <a:defRPr/>
            </a:defPPr>
            <a:lvl1pPr algn="ctr">
              <a:defRPr>
                <a:latin typeface="Montserrat" panose="00000500000000000000" pitchFamily="50" charset="0"/>
              </a:defRPr>
            </a:lvl1pPr>
          </a:lstStyle>
          <a:p>
            <a:r>
              <a:rPr lang="es-GT"/>
              <a:t>..</a:t>
            </a:r>
            <a:endParaRPr lang="es-GT" dirty="0"/>
          </a:p>
        </p:txBody>
      </p:sp>
      <p:sp>
        <p:nvSpPr>
          <p:cNvPr id="6" name="Rectángulo 5"/>
          <p:cNvSpPr/>
          <p:nvPr/>
        </p:nvSpPr>
        <p:spPr>
          <a:xfrm>
            <a:off x="8182465" y="335088"/>
            <a:ext cx="3811571" cy="4051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sz="2000" b="1" dirty="0">
                <a:solidFill>
                  <a:srgbClr val="36B3CE"/>
                </a:solidFill>
                <a:latin typeface="Montserrat"/>
                <a:ea typeface="Montserrat"/>
                <a:cs typeface="Montserrat"/>
              </a:rPr>
              <a:t>Productos finales</a:t>
            </a:r>
          </a:p>
        </p:txBody>
      </p:sp>
      <p:sp>
        <p:nvSpPr>
          <p:cNvPr id="7" name="Rectángulo 6"/>
          <p:cNvSpPr/>
          <p:nvPr/>
        </p:nvSpPr>
        <p:spPr>
          <a:xfrm>
            <a:off x="8182465" y="3264035"/>
            <a:ext cx="3811571" cy="4051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sz="2000" b="1" dirty="0">
                <a:solidFill>
                  <a:srgbClr val="36B3CE"/>
                </a:solidFill>
                <a:latin typeface="Montserrat"/>
                <a:ea typeface="Montserrat"/>
                <a:cs typeface="Montserrat"/>
              </a:rPr>
              <a:t>Productos</a:t>
            </a:r>
            <a:r>
              <a:rPr lang="es-GT" b="1" dirty="0" smtClean="0">
                <a:solidFill>
                  <a:srgbClr val="001E6C"/>
                </a:solidFill>
                <a:latin typeface="Montserrat" panose="00000500000000000000" pitchFamily="50" charset="0"/>
              </a:rPr>
              <a:t> </a:t>
            </a:r>
            <a:r>
              <a:rPr lang="es-GT" sz="2000" b="1" dirty="0">
                <a:solidFill>
                  <a:srgbClr val="36B3CE"/>
                </a:solidFill>
                <a:latin typeface="Montserrat"/>
                <a:ea typeface="Montserrat"/>
                <a:cs typeface="Montserrat"/>
              </a:rPr>
              <a:t>intermedios</a:t>
            </a:r>
          </a:p>
        </p:txBody>
      </p:sp>
      <p:graphicFrame>
        <p:nvGraphicFramePr>
          <p:cNvPr id="8" name="Gráfico 7"/>
          <p:cNvGraphicFramePr>
            <a:graphicFrameLocks/>
          </p:cNvGraphicFramePr>
          <p:nvPr>
            <p:extLst>
              <p:ext uri="{D42A27DB-BD31-4B8C-83A1-F6EECF244321}">
                <p14:modId xmlns:p14="http://schemas.microsoft.com/office/powerpoint/2010/main" val="898080828"/>
              </p:ext>
            </p:extLst>
          </p:nvPr>
        </p:nvGraphicFramePr>
        <p:xfrm>
          <a:off x="8057546" y="686495"/>
          <a:ext cx="4134454" cy="224053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Gráfico 8"/>
          <p:cNvGraphicFramePr>
            <a:graphicFrameLocks/>
          </p:cNvGraphicFramePr>
          <p:nvPr>
            <p:extLst>
              <p:ext uri="{D42A27DB-BD31-4B8C-83A1-F6EECF244321}">
                <p14:modId xmlns:p14="http://schemas.microsoft.com/office/powerpoint/2010/main" val="1805007196"/>
              </p:ext>
            </p:extLst>
          </p:nvPr>
        </p:nvGraphicFramePr>
        <p:xfrm>
          <a:off x="7995424" y="3620313"/>
          <a:ext cx="4134454" cy="239010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356529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4F9E3B3-1FAE-2ADF-C4D7-AF8CB032ED78}"/>
              </a:ext>
            </a:extLst>
          </p:cNvPr>
          <p:cNvSpPr txBox="1"/>
          <p:nvPr/>
        </p:nvSpPr>
        <p:spPr>
          <a:xfrm>
            <a:off x="2360079" y="917432"/>
            <a:ext cx="5919140" cy="707886"/>
          </a:xfrm>
          <a:prstGeom prst="rect">
            <a:avLst/>
          </a:prstGeom>
          <a:noFill/>
        </p:spPr>
        <p:txBody>
          <a:bodyPr wrap="square" rtlCol="0">
            <a:spAutoFit/>
          </a:bodyPr>
          <a:lstStyle/>
          <a:p>
            <a:r>
              <a:rPr lang="es-GT" sz="2000" dirty="0">
                <a:solidFill>
                  <a:srgbClr val="36B3CE"/>
                </a:solidFill>
                <a:latin typeface="Montserrat"/>
                <a:ea typeface="Montserrat"/>
                <a:cs typeface="Montserrat"/>
              </a:rPr>
              <a:t>Consolidación de logros y resultados</a:t>
            </a:r>
          </a:p>
          <a:p>
            <a:r>
              <a:rPr lang="es-419" sz="2000" b="1" dirty="0" smtClean="0">
                <a:solidFill>
                  <a:srgbClr val="36B3CE"/>
                </a:solidFill>
                <a:latin typeface="Montserrat"/>
                <a:ea typeface="Montserrat"/>
                <a:cs typeface="Montserrat"/>
              </a:rPr>
              <a:t>Primer </a:t>
            </a:r>
            <a:r>
              <a:rPr lang="es-419" sz="2000" b="1" dirty="0">
                <a:solidFill>
                  <a:srgbClr val="36B3CE"/>
                </a:solidFill>
                <a:latin typeface="Montserrat"/>
                <a:ea typeface="Montserrat"/>
                <a:cs typeface="Montserrat"/>
              </a:rPr>
              <a:t>Cuatrimestre de 2022</a:t>
            </a:r>
            <a:endParaRPr lang="es-GT" sz="2000" b="1" dirty="0">
              <a:solidFill>
                <a:srgbClr val="36B3CE"/>
              </a:solidFill>
              <a:latin typeface="Montserrat"/>
              <a:ea typeface="Montserrat"/>
              <a:cs typeface="Montserrat"/>
            </a:endParaRPr>
          </a:p>
        </p:txBody>
      </p:sp>
      <p:graphicFrame>
        <p:nvGraphicFramePr>
          <p:cNvPr id="3" name="Tabla 2"/>
          <p:cNvGraphicFramePr>
            <a:graphicFrameLocks noGrp="1"/>
          </p:cNvGraphicFramePr>
          <p:nvPr>
            <p:extLst>
              <p:ext uri="{D42A27DB-BD31-4B8C-83A1-F6EECF244321}">
                <p14:modId xmlns:p14="http://schemas.microsoft.com/office/powerpoint/2010/main" val="927177451"/>
              </p:ext>
            </p:extLst>
          </p:nvPr>
        </p:nvGraphicFramePr>
        <p:xfrm>
          <a:off x="876912" y="1830448"/>
          <a:ext cx="10446327" cy="3127952"/>
        </p:xfrm>
        <a:graphic>
          <a:graphicData uri="http://schemas.openxmlformats.org/drawingml/2006/table">
            <a:tbl>
              <a:tblPr firstRow="1" firstCol="1" bandRow="1">
                <a:tableStyleId>{5FD0F851-EC5A-4D38-B0AD-8093EC10F338}</a:tableStyleId>
              </a:tblPr>
              <a:tblGrid>
                <a:gridCol w="4053676">
                  <a:extLst>
                    <a:ext uri="{9D8B030D-6E8A-4147-A177-3AD203B41FA5}">
                      <a16:colId xmlns:a16="http://schemas.microsoft.com/office/drawing/2014/main" val="3781150893"/>
                    </a:ext>
                  </a:extLst>
                </a:gridCol>
                <a:gridCol w="2312316">
                  <a:extLst>
                    <a:ext uri="{9D8B030D-6E8A-4147-A177-3AD203B41FA5}">
                      <a16:colId xmlns:a16="http://schemas.microsoft.com/office/drawing/2014/main" val="1984989870"/>
                    </a:ext>
                  </a:extLst>
                </a:gridCol>
                <a:gridCol w="1677680">
                  <a:extLst>
                    <a:ext uri="{9D8B030D-6E8A-4147-A177-3AD203B41FA5}">
                      <a16:colId xmlns:a16="http://schemas.microsoft.com/office/drawing/2014/main" val="1029097803"/>
                    </a:ext>
                  </a:extLst>
                </a:gridCol>
                <a:gridCol w="1508451">
                  <a:extLst>
                    <a:ext uri="{9D8B030D-6E8A-4147-A177-3AD203B41FA5}">
                      <a16:colId xmlns:a16="http://schemas.microsoft.com/office/drawing/2014/main" val="3332859571"/>
                    </a:ext>
                  </a:extLst>
                </a:gridCol>
                <a:gridCol w="894204">
                  <a:extLst>
                    <a:ext uri="{9D8B030D-6E8A-4147-A177-3AD203B41FA5}">
                      <a16:colId xmlns:a16="http://schemas.microsoft.com/office/drawing/2014/main" val="34283298"/>
                    </a:ext>
                  </a:extLst>
                </a:gridCol>
              </a:tblGrid>
              <a:tr h="607952">
                <a:tc>
                  <a:txBody>
                    <a:bodyPr/>
                    <a:lstStyle/>
                    <a:p>
                      <a:pPr algn="ctr">
                        <a:spcAft>
                          <a:spcPts val="0"/>
                        </a:spcAft>
                      </a:pPr>
                      <a:r>
                        <a:rPr lang="es-GT" sz="1000" dirty="0">
                          <a:solidFill>
                            <a:schemeClr val="bg1"/>
                          </a:solidFill>
                          <a:effectLst/>
                          <a:latin typeface="Montserrat" panose="00000500000000000000" pitchFamily="50" charset="0"/>
                        </a:rPr>
                        <a:t>Producto </a:t>
                      </a:r>
                      <a:endParaRPr lang="es-419" sz="1000" dirty="0">
                        <a:solidFill>
                          <a:schemeClr val="bg1"/>
                        </a:solidFill>
                        <a:effectLst/>
                        <a:latin typeface="Montserrat" panose="00000500000000000000" pitchFamily="50" charset="0"/>
                        <a:ea typeface="Times New Roman" panose="02020603050405020304" pitchFamily="18" charset="0"/>
                        <a:cs typeface="Times New Roman" panose="02020603050405020304" pitchFamily="18" charset="0"/>
                      </a:endParaRPr>
                    </a:p>
                  </a:txBody>
                  <a:tcPr marL="44450" marR="44450" marT="0" marB="0" anchor="ctr">
                    <a:solidFill>
                      <a:srgbClr val="1394A5"/>
                    </a:solidFill>
                  </a:tcPr>
                </a:tc>
                <a:tc>
                  <a:txBody>
                    <a:bodyPr/>
                    <a:lstStyle/>
                    <a:p>
                      <a:pPr algn="ctr">
                        <a:spcAft>
                          <a:spcPts val="0"/>
                        </a:spcAft>
                      </a:pPr>
                      <a:r>
                        <a:rPr lang="es-GT" sz="1000" dirty="0">
                          <a:solidFill>
                            <a:schemeClr val="bg1"/>
                          </a:solidFill>
                          <a:effectLst/>
                          <a:latin typeface="Montserrat" panose="00000500000000000000" pitchFamily="50" charset="0"/>
                        </a:rPr>
                        <a:t>Unidad de medida</a:t>
                      </a:r>
                      <a:endParaRPr lang="es-419" sz="1000" dirty="0">
                        <a:solidFill>
                          <a:schemeClr val="bg1"/>
                        </a:solidFill>
                        <a:effectLst/>
                        <a:latin typeface="Montserrat" panose="00000500000000000000" pitchFamily="50" charset="0"/>
                        <a:ea typeface="Times New Roman" panose="02020603050405020304" pitchFamily="18" charset="0"/>
                        <a:cs typeface="Times New Roman" panose="02020603050405020304" pitchFamily="18" charset="0"/>
                      </a:endParaRPr>
                    </a:p>
                  </a:txBody>
                  <a:tcPr marL="44450" marR="44450" marT="0" marB="0" anchor="ctr">
                    <a:solidFill>
                      <a:srgbClr val="1394A5"/>
                    </a:solidFill>
                  </a:tcPr>
                </a:tc>
                <a:tc>
                  <a:txBody>
                    <a:bodyPr/>
                    <a:lstStyle/>
                    <a:p>
                      <a:pPr algn="ctr">
                        <a:spcAft>
                          <a:spcPts val="0"/>
                        </a:spcAft>
                      </a:pPr>
                      <a:r>
                        <a:rPr lang="es-GT" sz="1000" dirty="0">
                          <a:solidFill>
                            <a:schemeClr val="bg1"/>
                          </a:solidFill>
                          <a:effectLst/>
                          <a:latin typeface="Montserrat" panose="00000500000000000000" pitchFamily="50" charset="0"/>
                        </a:rPr>
                        <a:t>Meta Cuatrimestral Programada</a:t>
                      </a:r>
                      <a:endParaRPr lang="es-419" sz="1000" dirty="0">
                        <a:solidFill>
                          <a:schemeClr val="bg1"/>
                        </a:solidFill>
                        <a:effectLst/>
                        <a:latin typeface="Montserrat" panose="00000500000000000000" pitchFamily="50" charset="0"/>
                        <a:ea typeface="Times New Roman" panose="02020603050405020304" pitchFamily="18" charset="0"/>
                        <a:cs typeface="Times New Roman" panose="02020603050405020304" pitchFamily="18" charset="0"/>
                      </a:endParaRPr>
                    </a:p>
                  </a:txBody>
                  <a:tcPr marL="44450" marR="44450" marT="0" marB="0" anchor="ctr">
                    <a:solidFill>
                      <a:srgbClr val="1394A5"/>
                    </a:solidFill>
                  </a:tcPr>
                </a:tc>
                <a:tc>
                  <a:txBody>
                    <a:bodyPr/>
                    <a:lstStyle/>
                    <a:p>
                      <a:pPr algn="ctr">
                        <a:spcAft>
                          <a:spcPts val="0"/>
                        </a:spcAft>
                      </a:pPr>
                      <a:r>
                        <a:rPr lang="es-GT" sz="1000" dirty="0">
                          <a:solidFill>
                            <a:schemeClr val="bg1"/>
                          </a:solidFill>
                          <a:effectLst/>
                          <a:latin typeface="Montserrat" panose="00000500000000000000" pitchFamily="50" charset="0"/>
                        </a:rPr>
                        <a:t>Meta cuatrimestral ejecutada</a:t>
                      </a:r>
                      <a:endParaRPr lang="es-419" sz="1000" dirty="0">
                        <a:solidFill>
                          <a:schemeClr val="bg1"/>
                        </a:solidFill>
                        <a:effectLst/>
                        <a:latin typeface="Montserrat" panose="00000500000000000000" pitchFamily="50" charset="0"/>
                        <a:ea typeface="Times New Roman" panose="02020603050405020304" pitchFamily="18" charset="0"/>
                        <a:cs typeface="Times New Roman" panose="02020603050405020304" pitchFamily="18" charset="0"/>
                      </a:endParaRPr>
                    </a:p>
                  </a:txBody>
                  <a:tcPr marL="44450" marR="44450" marT="0" marB="0" anchor="ctr">
                    <a:solidFill>
                      <a:srgbClr val="1394A5"/>
                    </a:solidFill>
                  </a:tcPr>
                </a:tc>
                <a:tc>
                  <a:txBody>
                    <a:bodyPr/>
                    <a:lstStyle/>
                    <a:p>
                      <a:pPr algn="ctr">
                        <a:spcAft>
                          <a:spcPts val="0"/>
                        </a:spcAft>
                      </a:pPr>
                      <a:r>
                        <a:rPr lang="es-GT" sz="1000" dirty="0">
                          <a:solidFill>
                            <a:schemeClr val="bg1"/>
                          </a:solidFill>
                          <a:effectLst/>
                          <a:latin typeface="Montserrat" panose="00000500000000000000" pitchFamily="50" charset="0"/>
                        </a:rPr>
                        <a:t>% </a:t>
                      </a:r>
                      <a:endParaRPr lang="es-419" sz="1000" dirty="0">
                        <a:solidFill>
                          <a:schemeClr val="bg1"/>
                        </a:solidFill>
                        <a:effectLst/>
                        <a:latin typeface="Montserrat" panose="00000500000000000000" pitchFamily="50" charset="0"/>
                        <a:ea typeface="Times New Roman" panose="02020603050405020304" pitchFamily="18" charset="0"/>
                        <a:cs typeface="Times New Roman" panose="02020603050405020304" pitchFamily="18" charset="0"/>
                      </a:endParaRPr>
                    </a:p>
                  </a:txBody>
                  <a:tcPr marL="44450" marR="44450" marT="0" marB="0" anchor="ctr">
                    <a:solidFill>
                      <a:srgbClr val="1394A5"/>
                    </a:solidFill>
                  </a:tcPr>
                </a:tc>
                <a:extLst>
                  <a:ext uri="{0D108BD9-81ED-4DB2-BD59-A6C34878D82A}">
                    <a16:rowId xmlns:a16="http://schemas.microsoft.com/office/drawing/2014/main" val="3123249543"/>
                  </a:ext>
                </a:extLst>
              </a:tr>
              <a:tr h="360000">
                <a:tc>
                  <a:txBody>
                    <a:bodyPr/>
                    <a:lstStyle/>
                    <a:p>
                      <a:pPr algn="l">
                        <a:spcAft>
                          <a:spcPts val="0"/>
                        </a:spcAft>
                      </a:pPr>
                      <a:r>
                        <a:rPr lang="es-MX" sz="1000" dirty="0" smtClean="0">
                          <a:effectLst/>
                          <a:latin typeface="Montserrat" panose="00000500000000000000" pitchFamily="50" charset="0"/>
                        </a:rPr>
                        <a:t>Agenda Nacional de Riesgos y Amenazas</a:t>
                      </a:r>
                      <a:endParaRPr lang="es-419" sz="1000" b="0" dirty="0">
                        <a:solidFill>
                          <a:schemeClr val="bg1"/>
                        </a:solidFill>
                        <a:effectLst/>
                        <a:latin typeface="Montserrat" panose="00000500000000000000" pitchFamily="50" charset="0"/>
                        <a:ea typeface="Times New Roman" panose="02020603050405020304" pitchFamily="18" charset="0"/>
                        <a:cs typeface="Times New Roman" panose="02020603050405020304" pitchFamily="18" charset="0"/>
                      </a:endParaRPr>
                    </a:p>
                  </a:txBody>
                  <a:tcPr marL="44450" marR="44450" marT="0" marB="0" anchor="ctr">
                    <a:solidFill>
                      <a:srgbClr val="9EEAF4">
                        <a:alpha val="20000"/>
                      </a:srgbClr>
                    </a:solidFill>
                  </a:tcPr>
                </a:tc>
                <a:tc>
                  <a:txBody>
                    <a:bodyPr/>
                    <a:lstStyle/>
                    <a:p>
                      <a:pPr algn="ctr">
                        <a:spcAft>
                          <a:spcPts val="0"/>
                        </a:spcAft>
                      </a:pPr>
                      <a:r>
                        <a:rPr lang="es-GT" sz="1000" dirty="0">
                          <a:effectLst/>
                          <a:latin typeface="Montserrat" panose="00000500000000000000" pitchFamily="50" charset="0"/>
                        </a:rPr>
                        <a:t>Documentos </a:t>
                      </a:r>
                      <a:endParaRPr lang="es-419" sz="1000" dirty="0">
                        <a:solidFill>
                          <a:srgbClr val="5B5753"/>
                        </a:solidFill>
                        <a:effectLst/>
                        <a:latin typeface="Montserrat" panose="00000500000000000000" pitchFamily="50" charset="0"/>
                        <a:ea typeface="Times New Roman" panose="02020603050405020304" pitchFamily="18" charset="0"/>
                        <a:cs typeface="Times New Roman" panose="02020603050405020304" pitchFamily="18" charset="0"/>
                      </a:endParaRPr>
                    </a:p>
                  </a:txBody>
                  <a:tcPr marL="44450" marR="44450" marT="0" marB="0" anchor="ctr">
                    <a:solidFill>
                      <a:srgbClr val="9EEAF4">
                        <a:alpha val="20000"/>
                      </a:srgbClr>
                    </a:solidFill>
                  </a:tcPr>
                </a:tc>
                <a:tc>
                  <a:txBody>
                    <a:bodyPr/>
                    <a:lstStyle/>
                    <a:p>
                      <a:pPr algn="ctr">
                        <a:spcAft>
                          <a:spcPts val="0"/>
                        </a:spcAft>
                      </a:pPr>
                      <a:r>
                        <a:rPr lang="es-419" sz="1000" dirty="0" smtClean="0">
                          <a:solidFill>
                            <a:srgbClr val="5B5753"/>
                          </a:solidFill>
                          <a:effectLst/>
                          <a:latin typeface="Montserrat" panose="00000500000000000000" pitchFamily="50" charset="0"/>
                          <a:ea typeface="Times New Roman" panose="02020603050405020304" pitchFamily="18" charset="0"/>
                          <a:cs typeface="Times New Roman" panose="02020603050405020304" pitchFamily="18" charset="0"/>
                        </a:rPr>
                        <a:t>1</a:t>
                      </a:r>
                      <a:endParaRPr lang="es-419" sz="1000" dirty="0">
                        <a:solidFill>
                          <a:srgbClr val="5B5753"/>
                        </a:solidFill>
                        <a:effectLst/>
                        <a:latin typeface="Montserrat" panose="00000500000000000000" pitchFamily="50" charset="0"/>
                        <a:ea typeface="Times New Roman" panose="02020603050405020304" pitchFamily="18" charset="0"/>
                        <a:cs typeface="Times New Roman" panose="02020603050405020304" pitchFamily="18" charset="0"/>
                      </a:endParaRPr>
                    </a:p>
                  </a:txBody>
                  <a:tcPr marL="44450" marR="44450" marT="0" marB="0" anchor="ctr">
                    <a:solidFill>
                      <a:srgbClr val="9EEAF4">
                        <a:alpha val="20000"/>
                      </a:srgbClr>
                    </a:solidFill>
                  </a:tcPr>
                </a:tc>
                <a:tc>
                  <a:txBody>
                    <a:bodyPr/>
                    <a:lstStyle/>
                    <a:p>
                      <a:pPr algn="ctr">
                        <a:spcAft>
                          <a:spcPts val="0"/>
                        </a:spcAft>
                      </a:pPr>
                      <a:r>
                        <a:rPr lang="es-419" sz="1000" dirty="0" smtClean="0">
                          <a:solidFill>
                            <a:srgbClr val="5B5753"/>
                          </a:solidFill>
                          <a:effectLst/>
                          <a:latin typeface="Montserrat" panose="00000500000000000000" pitchFamily="50" charset="0"/>
                          <a:ea typeface="Times New Roman" panose="02020603050405020304" pitchFamily="18" charset="0"/>
                          <a:cs typeface="Times New Roman" panose="02020603050405020304" pitchFamily="18" charset="0"/>
                        </a:rPr>
                        <a:t>1</a:t>
                      </a:r>
                      <a:endParaRPr lang="es-419" sz="1000" dirty="0">
                        <a:solidFill>
                          <a:srgbClr val="5B5753"/>
                        </a:solidFill>
                        <a:effectLst/>
                        <a:latin typeface="Montserrat" panose="00000500000000000000" pitchFamily="50" charset="0"/>
                        <a:ea typeface="Times New Roman" panose="02020603050405020304" pitchFamily="18" charset="0"/>
                        <a:cs typeface="Times New Roman" panose="02020603050405020304" pitchFamily="18" charset="0"/>
                      </a:endParaRPr>
                    </a:p>
                  </a:txBody>
                  <a:tcPr marL="44450" marR="44450" marT="0" marB="0" anchor="ctr">
                    <a:solidFill>
                      <a:srgbClr val="9EEAF4">
                        <a:alpha val="20000"/>
                      </a:srgbClr>
                    </a:solidFill>
                  </a:tcPr>
                </a:tc>
                <a:tc>
                  <a:txBody>
                    <a:bodyPr/>
                    <a:lstStyle/>
                    <a:p>
                      <a:pPr algn="ctr">
                        <a:spcAft>
                          <a:spcPts val="0"/>
                        </a:spcAft>
                      </a:pPr>
                      <a:r>
                        <a:rPr lang="es-GT" sz="1000" dirty="0" smtClean="0">
                          <a:effectLst/>
                          <a:latin typeface="Montserrat" panose="00000500000000000000" pitchFamily="50" charset="0"/>
                        </a:rPr>
                        <a:t>100%</a:t>
                      </a:r>
                      <a:endParaRPr lang="es-419" sz="1000" dirty="0">
                        <a:solidFill>
                          <a:srgbClr val="5B5753"/>
                        </a:solidFill>
                        <a:effectLst/>
                        <a:latin typeface="Montserrat" panose="00000500000000000000" pitchFamily="50" charset="0"/>
                        <a:ea typeface="Times New Roman" panose="02020603050405020304" pitchFamily="18" charset="0"/>
                        <a:cs typeface="Times New Roman" panose="02020603050405020304" pitchFamily="18" charset="0"/>
                      </a:endParaRPr>
                    </a:p>
                  </a:txBody>
                  <a:tcPr marL="44450" marR="44450" marT="0" marB="0" anchor="ctr">
                    <a:solidFill>
                      <a:srgbClr val="9EEAF4">
                        <a:alpha val="20000"/>
                      </a:srgbClr>
                    </a:solidFill>
                  </a:tcPr>
                </a:tc>
                <a:extLst>
                  <a:ext uri="{0D108BD9-81ED-4DB2-BD59-A6C34878D82A}">
                    <a16:rowId xmlns:a16="http://schemas.microsoft.com/office/drawing/2014/main" val="1590250067"/>
                  </a:ext>
                </a:extLst>
              </a:tr>
              <a:tr h="360000">
                <a:tc>
                  <a:txBody>
                    <a:bodyPr/>
                    <a:lstStyle/>
                    <a:p>
                      <a:pPr algn="l">
                        <a:spcAft>
                          <a:spcPts val="0"/>
                        </a:spcAft>
                      </a:pPr>
                      <a:r>
                        <a:rPr lang="es-GT" sz="1000" dirty="0">
                          <a:effectLst/>
                          <a:latin typeface="Montserrat" panose="00000500000000000000" pitchFamily="50" charset="0"/>
                        </a:rPr>
                        <a:t>Seguimiento a la Agenda Nacional de Riesgos y Amenazas </a:t>
                      </a:r>
                      <a:r>
                        <a:rPr lang="es-GT" sz="1000" dirty="0" smtClean="0">
                          <a:effectLst/>
                          <a:latin typeface="Montserrat" panose="00000500000000000000" pitchFamily="50" charset="0"/>
                        </a:rPr>
                        <a:t>ANRA</a:t>
                      </a:r>
                      <a:endParaRPr lang="es-419" sz="1000" b="0" dirty="0">
                        <a:solidFill>
                          <a:schemeClr val="bg1"/>
                        </a:solidFill>
                        <a:effectLst/>
                        <a:latin typeface="Montserrat" panose="00000500000000000000" pitchFamily="50" charset="0"/>
                        <a:ea typeface="Times New Roman" panose="02020603050405020304" pitchFamily="18" charset="0"/>
                        <a:cs typeface="Times New Roman" panose="02020603050405020304" pitchFamily="18" charset="0"/>
                      </a:endParaRPr>
                    </a:p>
                  </a:txBody>
                  <a:tcPr marL="44450" marR="44450" marT="0" marB="0" anchor="ctr">
                    <a:solidFill>
                      <a:srgbClr val="9EEAF4">
                        <a:alpha val="20000"/>
                      </a:srgbClr>
                    </a:solidFill>
                  </a:tcPr>
                </a:tc>
                <a:tc>
                  <a:txBody>
                    <a:bodyPr/>
                    <a:lstStyle/>
                    <a:p>
                      <a:pPr algn="ctr">
                        <a:spcAft>
                          <a:spcPts val="0"/>
                        </a:spcAft>
                      </a:pPr>
                      <a:r>
                        <a:rPr lang="es-GT" sz="1000" dirty="0">
                          <a:effectLst/>
                          <a:latin typeface="Montserrat" panose="00000500000000000000" pitchFamily="50" charset="0"/>
                        </a:rPr>
                        <a:t>Documentos </a:t>
                      </a:r>
                      <a:endParaRPr lang="es-419" sz="1000" dirty="0">
                        <a:solidFill>
                          <a:srgbClr val="5B5753"/>
                        </a:solidFill>
                        <a:effectLst/>
                        <a:latin typeface="Montserrat" panose="00000500000000000000" pitchFamily="50" charset="0"/>
                        <a:ea typeface="Times New Roman" panose="02020603050405020304" pitchFamily="18" charset="0"/>
                        <a:cs typeface="Times New Roman" panose="02020603050405020304" pitchFamily="18" charset="0"/>
                      </a:endParaRPr>
                    </a:p>
                  </a:txBody>
                  <a:tcPr marL="44450" marR="44450" marT="0" marB="0" anchor="ctr">
                    <a:solidFill>
                      <a:srgbClr val="9EEAF4">
                        <a:alpha val="20000"/>
                      </a:srgbClr>
                    </a:solidFill>
                  </a:tcPr>
                </a:tc>
                <a:tc>
                  <a:txBody>
                    <a:bodyPr/>
                    <a:lstStyle/>
                    <a:p>
                      <a:pPr algn="ctr">
                        <a:spcAft>
                          <a:spcPts val="0"/>
                        </a:spcAft>
                      </a:pPr>
                      <a:r>
                        <a:rPr lang="es-419" sz="1000" dirty="0" smtClean="0">
                          <a:solidFill>
                            <a:srgbClr val="5B5753"/>
                          </a:solidFill>
                          <a:effectLst/>
                          <a:latin typeface="Montserrat" panose="00000500000000000000" pitchFamily="50" charset="0"/>
                          <a:ea typeface="Times New Roman" panose="02020603050405020304" pitchFamily="18" charset="0"/>
                          <a:cs typeface="Times New Roman" panose="02020603050405020304" pitchFamily="18" charset="0"/>
                        </a:rPr>
                        <a:t>1</a:t>
                      </a:r>
                      <a:endParaRPr lang="es-419" sz="1000" dirty="0">
                        <a:solidFill>
                          <a:srgbClr val="5B5753"/>
                        </a:solidFill>
                        <a:effectLst/>
                        <a:latin typeface="Montserrat" panose="00000500000000000000" pitchFamily="50" charset="0"/>
                        <a:ea typeface="Times New Roman" panose="02020603050405020304" pitchFamily="18" charset="0"/>
                        <a:cs typeface="Times New Roman" panose="02020603050405020304" pitchFamily="18" charset="0"/>
                      </a:endParaRPr>
                    </a:p>
                  </a:txBody>
                  <a:tcPr marL="44450" marR="44450" marT="0" marB="0" anchor="ctr">
                    <a:solidFill>
                      <a:srgbClr val="9EEAF4">
                        <a:alpha val="20000"/>
                      </a:srgbClr>
                    </a:solidFill>
                  </a:tcPr>
                </a:tc>
                <a:tc>
                  <a:txBody>
                    <a:bodyPr/>
                    <a:lstStyle/>
                    <a:p>
                      <a:pPr algn="ctr">
                        <a:spcAft>
                          <a:spcPts val="0"/>
                        </a:spcAft>
                      </a:pPr>
                      <a:r>
                        <a:rPr lang="es-419" sz="1000" dirty="0" smtClean="0">
                          <a:solidFill>
                            <a:srgbClr val="5B5753"/>
                          </a:solidFill>
                          <a:effectLst/>
                          <a:latin typeface="Montserrat" panose="00000500000000000000" pitchFamily="50" charset="0"/>
                          <a:ea typeface="Times New Roman" panose="02020603050405020304" pitchFamily="18" charset="0"/>
                          <a:cs typeface="Times New Roman" panose="02020603050405020304" pitchFamily="18" charset="0"/>
                        </a:rPr>
                        <a:t>1</a:t>
                      </a:r>
                      <a:endParaRPr lang="es-419" sz="1000" dirty="0">
                        <a:solidFill>
                          <a:srgbClr val="5B5753"/>
                        </a:solidFill>
                        <a:effectLst/>
                        <a:latin typeface="Montserrat" panose="00000500000000000000" pitchFamily="50" charset="0"/>
                        <a:ea typeface="Times New Roman" panose="02020603050405020304" pitchFamily="18" charset="0"/>
                        <a:cs typeface="Times New Roman" panose="02020603050405020304" pitchFamily="18" charset="0"/>
                      </a:endParaRPr>
                    </a:p>
                  </a:txBody>
                  <a:tcPr marL="44450" marR="44450" marT="0" marB="0" anchor="ctr">
                    <a:solidFill>
                      <a:srgbClr val="9EEAF4">
                        <a:alpha val="20000"/>
                      </a:srgbClr>
                    </a:solidFill>
                  </a:tcPr>
                </a:tc>
                <a:tc>
                  <a:txBody>
                    <a:bodyPr/>
                    <a:lstStyle/>
                    <a:p>
                      <a:pPr algn="ctr">
                        <a:spcAft>
                          <a:spcPts val="0"/>
                        </a:spcAft>
                      </a:pPr>
                      <a:r>
                        <a:rPr lang="es-GT" sz="1000" dirty="0" smtClean="0">
                          <a:effectLst/>
                          <a:latin typeface="Montserrat" panose="00000500000000000000" pitchFamily="50" charset="0"/>
                        </a:rPr>
                        <a:t>100%</a:t>
                      </a:r>
                      <a:endParaRPr lang="es-419" sz="1000" dirty="0">
                        <a:solidFill>
                          <a:srgbClr val="5B5753"/>
                        </a:solidFill>
                        <a:effectLst/>
                        <a:latin typeface="Montserrat" panose="00000500000000000000" pitchFamily="50" charset="0"/>
                        <a:ea typeface="Times New Roman" panose="02020603050405020304" pitchFamily="18" charset="0"/>
                        <a:cs typeface="Times New Roman" panose="02020603050405020304" pitchFamily="18" charset="0"/>
                      </a:endParaRPr>
                    </a:p>
                  </a:txBody>
                  <a:tcPr marL="44450" marR="44450" marT="0" marB="0" anchor="ctr">
                    <a:solidFill>
                      <a:srgbClr val="9EEAF4">
                        <a:alpha val="20000"/>
                      </a:srgbClr>
                    </a:solidFill>
                  </a:tcPr>
                </a:tc>
                <a:extLst>
                  <a:ext uri="{0D108BD9-81ED-4DB2-BD59-A6C34878D82A}">
                    <a16:rowId xmlns:a16="http://schemas.microsoft.com/office/drawing/2014/main" val="732639643"/>
                  </a:ext>
                </a:extLst>
              </a:tr>
              <a:tr h="360000">
                <a:tc>
                  <a:txBody>
                    <a:bodyPr/>
                    <a:lstStyle/>
                    <a:p>
                      <a:pPr algn="l">
                        <a:spcAft>
                          <a:spcPts val="0"/>
                        </a:spcAft>
                      </a:pPr>
                      <a:r>
                        <a:rPr lang="es-GT" sz="1000" dirty="0" smtClean="0">
                          <a:effectLst/>
                          <a:latin typeface="Montserrat" panose="00000500000000000000" pitchFamily="50" charset="0"/>
                        </a:rPr>
                        <a:t>Informe de Situación</a:t>
                      </a:r>
                      <a:endParaRPr lang="es-419" sz="1000" b="0" dirty="0">
                        <a:solidFill>
                          <a:schemeClr val="bg1"/>
                        </a:solidFill>
                        <a:effectLst/>
                        <a:latin typeface="Montserrat" panose="00000500000000000000" pitchFamily="50"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spcAft>
                          <a:spcPts val="0"/>
                        </a:spcAft>
                      </a:pPr>
                      <a:r>
                        <a:rPr lang="es-GT" sz="1000" dirty="0">
                          <a:effectLst/>
                          <a:latin typeface="Montserrat" panose="00000500000000000000" pitchFamily="50" charset="0"/>
                        </a:rPr>
                        <a:t>Documentos</a:t>
                      </a:r>
                      <a:endParaRPr lang="es-419" sz="1000" dirty="0">
                        <a:solidFill>
                          <a:srgbClr val="5B5753"/>
                        </a:solidFill>
                        <a:effectLst/>
                        <a:latin typeface="Montserrat" panose="00000500000000000000" pitchFamily="50"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spcAft>
                          <a:spcPts val="0"/>
                        </a:spcAft>
                      </a:pPr>
                      <a:r>
                        <a:rPr lang="es-419" sz="1000" dirty="0" smtClean="0">
                          <a:solidFill>
                            <a:srgbClr val="5B5753"/>
                          </a:solidFill>
                          <a:effectLst/>
                          <a:latin typeface="Montserrat" panose="00000500000000000000" pitchFamily="50" charset="0"/>
                          <a:ea typeface="Times New Roman" panose="02020603050405020304" pitchFamily="18" charset="0"/>
                          <a:cs typeface="Times New Roman" panose="02020603050405020304" pitchFamily="18" charset="0"/>
                        </a:rPr>
                        <a:t>16</a:t>
                      </a:r>
                      <a:endParaRPr lang="es-419" sz="1000" dirty="0">
                        <a:solidFill>
                          <a:srgbClr val="5B5753"/>
                        </a:solidFill>
                        <a:effectLst/>
                        <a:latin typeface="Montserrat" panose="00000500000000000000" pitchFamily="50"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spcAft>
                          <a:spcPts val="0"/>
                        </a:spcAft>
                      </a:pPr>
                      <a:r>
                        <a:rPr lang="es-419" sz="1000" dirty="0" smtClean="0">
                          <a:solidFill>
                            <a:srgbClr val="5B5753"/>
                          </a:solidFill>
                          <a:effectLst/>
                          <a:latin typeface="Montserrat" panose="00000500000000000000" pitchFamily="50" charset="0"/>
                          <a:ea typeface="Times New Roman" panose="02020603050405020304" pitchFamily="18" charset="0"/>
                          <a:cs typeface="Times New Roman" panose="02020603050405020304" pitchFamily="18" charset="0"/>
                        </a:rPr>
                        <a:t>17</a:t>
                      </a:r>
                      <a:endParaRPr lang="es-419" sz="1000" dirty="0">
                        <a:solidFill>
                          <a:srgbClr val="5B5753"/>
                        </a:solidFill>
                        <a:effectLst/>
                        <a:latin typeface="Montserrat" panose="00000500000000000000" pitchFamily="50"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spcAft>
                          <a:spcPts val="0"/>
                        </a:spcAft>
                      </a:pPr>
                      <a:r>
                        <a:rPr lang="es-GT" sz="1000" dirty="0" smtClean="0">
                          <a:effectLst/>
                          <a:latin typeface="Montserrat" panose="00000500000000000000" pitchFamily="50" charset="0"/>
                        </a:rPr>
                        <a:t>100%</a:t>
                      </a:r>
                      <a:endParaRPr lang="es-419" sz="1000" dirty="0">
                        <a:solidFill>
                          <a:srgbClr val="5B5753"/>
                        </a:solidFill>
                        <a:effectLst/>
                        <a:latin typeface="Montserrat" panose="00000500000000000000" pitchFamily="50"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411938025"/>
                  </a:ext>
                </a:extLst>
              </a:tr>
              <a:tr h="360000">
                <a:tc>
                  <a:txBody>
                    <a:bodyPr/>
                    <a:lstStyle/>
                    <a:p>
                      <a:pPr marR="0" algn="l" rtl="0">
                        <a:lnSpc>
                          <a:spcPct val="100000"/>
                        </a:lnSpc>
                        <a:spcBef>
                          <a:spcPts val="0"/>
                        </a:spcBef>
                        <a:spcAft>
                          <a:spcPts val="0"/>
                        </a:spcAft>
                        <a:buClr>
                          <a:srgbClr val="000000"/>
                        </a:buClr>
                        <a:buFont typeface="Arial"/>
                      </a:pPr>
                      <a:r>
                        <a:rPr lang="es-MX" sz="1000" b="1" i="0" u="none" strike="noStrike" cap="none" dirty="0" smtClean="0">
                          <a:solidFill>
                            <a:schemeClr val="tx1"/>
                          </a:solidFill>
                          <a:effectLst/>
                          <a:latin typeface="Montserrat" panose="00000500000000000000" pitchFamily="50" charset="0"/>
                          <a:ea typeface="+mn-ea"/>
                          <a:cs typeface="+mn-cs"/>
                          <a:sym typeface="Arial"/>
                        </a:rPr>
                        <a:t>Informe Diario del Sistema Nacional de Inteligencia </a:t>
                      </a:r>
                      <a:endParaRPr lang="es-419" sz="1000" b="1" i="0" u="none" strike="noStrike" cap="none" dirty="0">
                        <a:solidFill>
                          <a:schemeClr val="tx1"/>
                        </a:solidFill>
                        <a:effectLst/>
                        <a:latin typeface="Montserrat" panose="00000500000000000000" pitchFamily="50" charset="0"/>
                        <a:ea typeface="+mn-ea"/>
                        <a:cs typeface="+mn-cs"/>
                        <a:sym typeface="Arial"/>
                      </a:endParaRPr>
                    </a:p>
                  </a:txBody>
                  <a:tcPr marL="44450" marR="44450" marT="0" marB="0" anchor="ctr"/>
                </a:tc>
                <a:tc>
                  <a:txBody>
                    <a:bodyPr/>
                    <a:lstStyle/>
                    <a:p>
                      <a:pPr algn="ctr">
                        <a:spcAft>
                          <a:spcPts val="0"/>
                        </a:spcAft>
                      </a:pPr>
                      <a:r>
                        <a:rPr lang="es-GT" sz="1000" dirty="0">
                          <a:solidFill>
                            <a:schemeClr val="tx1"/>
                          </a:solidFill>
                          <a:effectLst/>
                          <a:latin typeface="Montserrat" panose="00000500000000000000" pitchFamily="50" charset="0"/>
                        </a:rPr>
                        <a:t>Documentos </a:t>
                      </a:r>
                      <a:endParaRPr lang="es-419" sz="1000" dirty="0">
                        <a:solidFill>
                          <a:schemeClr val="tx1"/>
                        </a:solidFill>
                        <a:effectLst/>
                        <a:latin typeface="Montserrat" panose="00000500000000000000" pitchFamily="50"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spcAft>
                          <a:spcPts val="0"/>
                        </a:spcAft>
                      </a:pPr>
                      <a:r>
                        <a:rPr lang="es-419" sz="1000" dirty="0" smtClean="0">
                          <a:solidFill>
                            <a:srgbClr val="5B5753"/>
                          </a:solidFill>
                          <a:effectLst/>
                          <a:latin typeface="Montserrat" panose="00000500000000000000" pitchFamily="50" charset="0"/>
                          <a:ea typeface="Times New Roman" panose="02020603050405020304" pitchFamily="18" charset="0"/>
                          <a:cs typeface="Times New Roman" panose="02020603050405020304" pitchFamily="18" charset="0"/>
                        </a:rPr>
                        <a:t>120</a:t>
                      </a:r>
                      <a:endParaRPr lang="es-419" sz="1000" dirty="0">
                        <a:solidFill>
                          <a:srgbClr val="5B5753"/>
                        </a:solidFill>
                        <a:effectLst/>
                        <a:latin typeface="Montserrat" panose="00000500000000000000" pitchFamily="50"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spcAft>
                          <a:spcPts val="0"/>
                        </a:spcAft>
                      </a:pPr>
                      <a:r>
                        <a:rPr lang="es-419" sz="1000" dirty="0" smtClean="0">
                          <a:solidFill>
                            <a:srgbClr val="5B5753"/>
                          </a:solidFill>
                          <a:effectLst/>
                          <a:latin typeface="Montserrat" panose="00000500000000000000" pitchFamily="50" charset="0"/>
                          <a:ea typeface="Times New Roman" panose="02020603050405020304" pitchFamily="18" charset="0"/>
                          <a:cs typeface="Times New Roman" panose="02020603050405020304" pitchFamily="18" charset="0"/>
                        </a:rPr>
                        <a:t>120</a:t>
                      </a:r>
                      <a:endParaRPr lang="es-419" sz="1000" dirty="0">
                        <a:solidFill>
                          <a:srgbClr val="5B5753"/>
                        </a:solidFill>
                        <a:effectLst/>
                        <a:latin typeface="Montserrat" panose="00000500000000000000" pitchFamily="50"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spcAft>
                          <a:spcPts val="0"/>
                        </a:spcAft>
                      </a:pPr>
                      <a:r>
                        <a:rPr lang="es-GT" sz="1000" dirty="0" smtClean="0">
                          <a:effectLst/>
                          <a:latin typeface="Montserrat" panose="00000500000000000000" pitchFamily="50" charset="0"/>
                        </a:rPr>
                        <a:t>100%</a:t>
                      </a:r>
                      <a:endParaRPr lang="es-419" sz="1000" dirty="0">
                        <a:solidFill>
                          <a:srgbClr val="5B5753"/>
                        </a:solidFill>
                        <a:effectLst/>
                        <a:latin typeface="Montserrat" panose="00000500000000000000" pitchFamily="50"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713840531"/>
                  </a:ext>
                </a:extLst>
              </a:tr>
              <a:tr h="360000">
                <a:tc>
                  <a:txBody>
                    <a:bodyPr/>
                    <a:lstStyle/>
                    <a:p>
                      <a:pPr algn="l">
                        <a:spcAft>
                          <a:spcPts val="0"/>
                        </a:spcAft>
                      </a:pPr>
                      <a:r>
                        <a:rPr lang="es-MX" sz="1000" b="1" i="0" u="none" strike="noStrike" cap="none" dirty="0" smtClean="0">
                          <a:solidFill>
                            <a:schemeClr val="tx1"/>
                          </a:solidFill>
                          <a:effectLst/>
                          <a:latin typeface="Montserrat" panose="00000500000000000000" pitchFamily="50" charset="0"/>
                          <a:ea typeface="+mn-ea"/>
                          <a:cs typeface="+mn-cs"/>
                          <a:sym typeface="Arial"/>
                        </a:rPr>
                        <a:t>Estado de Situación de Inteligencia al CNS</a:t>
                      </a:r>
                      <a:endParaRPr lang="es-419" sz="1000" b="1" i="0" u="none" strike="noStrike" cap="none" dirty="0">
                        <a:solidFill>
                          <a:schemeClr val="tx1"/>
                        </a:solidFill>
                        <a:effectLst/>
                        <a:latin typeface="Montserrat" panose="00000500000000000000" pitchFamily="50" charset="0"/>
                        <a:ea typeface="+mn-ea"/>
                        <a:cs typeface="+mn-cs"/>
                        <a:sym typeface="Arial"/>
                      </a:endParaRPr>
                    </a:p>
                  </a:txBody>
                  <a:tcPr marL="44450" marR="44450" marT="0" marB="0" anchor="ctr">
                    <a:solidFill>
                      <a:srgbClr val="9EEAF4">
                        <a:alpha val="20000"/>
                      </a:srgbClr>
                    </a:solidFill>
                  </a:tcPr>
                </a:tc>
                <a:tc>
                  <a:txBody>
                    <a:bodyPr/>
                    <a:lstStyle/>
                    <a:p>
                      <a:pPr algn="ctr">
                        <a:spcAft>
                          <a:spcPts val="0"/>
                        </a:spcAft>
                      </a:pPr>
                      <a:r>
                        <a:rPr lang="es-GT" sz="1000" dirty="0">
                          <a:effectLst/>
                          <a:latin typeface="Montserrat" panose="00000500000000000000" pitchFamily="50" charset="0"/>
                        </a:rPr>
                        <a:t>Documentos </a:t>
                      </a:r>
                      <a:endParaRPr lang="es-419" sz="1000" dirty="0">
                        <a:solidFill>
                          <a:srgbClr val="5B5753"/>
                        </a:solidFill>
                        <a:effectLst/>
                        <a:latin typeface="Montserrat" panose="00000500000000000000" pitchFamily="50" charset="0"/>
                        <a:ea typeface="Times New Roman" panose="02020603050405020304" pitchFamily="18" charset="0"/>
                        <a:cs typeface="Times New Roman" panose="02020603050405020304" pitchFamily="18" charset="0"/>
                      </a:endParaRPr>
                    </a:p>
                  </a:txBody>
                  <a:tcPr marL="44450" marR="44450" marT="0" marB="0" anchor="ctr">
                    <a:solidFill>
                      <a:srgbClr val="9EEAF4">
                        <a:alpha val="20000"/>
                      </a:srgbClr>
                    </a:solidFill>
                  </a:tcPr>
                </a:tc>
                <a:tc>
                  <a:txBody>
                    <a:bodyPr/>
                    <a:lstStyle/>
                    <a:p>
                      <a:pPr algn="ctr">
                        <a:spcAft>
                          <a:spcPts val="0"/>
                        </a:spcAft>
                      </a:pPr>
                      <a:r>
                        <a:rPr lang="es-419" sz="1000" dirty="0" smtClean="0">
                          <a:solidFill>
                            <a:srgbClr val="5B5753"/>
                          </a:solidFill>
                          <a:effectLst/>
                          <a:latin typeface="Montserrat" panose="00000500000000000000" pitchFamily="50" charset="0"/>
                          <a:ea typeface="Times New Roman" panose="02020603050405020304" pitchFamily="18" charset="0"/>
                          <a:cs typeface="Times New Roman" panose="02020603050405020304" pitchFamily="18" charset="0"/>
                        </a:rPr>
                        <a:t>4</a:t>
                      </a:r>
                      <a:endParaRPr lang="es-419" sz="1000" dirty="0">
                        <a:solidFill>
                          <a:srgbClr val="5B5753"/>
                        </a:solidFill>
                        <a:effectLst/>
                        <a:latin typeface="Montserrat" panose="00000500000000000000" pitchFamily="50" charset="0"/>
                        <a:ea typeface="Times New Roman" panose="02020603050405020304" pitchFamily="18" charset="0"/>
                        <a:cs typeface="Times New Roman" panose="02020603050405020304" pitchFamily="18" charset="0"/>
                      </a:endParaRPr>
                    </a:p>
                  </a:txBody>
                  <a:tcPr marL="44450" marR="44450" marT="0" marB="0" anchor="ctr">
                    <a:solidFill>
                      <a:srgbClr val="9EEAF4">
                        <a:alpha val="20000"/>
                      </a:srgbClr>
                    </a:solidFill>
                  </a:tcPr>
                </a:tc>
                <a:tc>
                  <a:txBody>
                    <a:bodyPr/>
                    <a:lstStyle/>
                    <a:p>
                      <a:pPr algn="ctr">
                        <a:spcAft>
                          <a:spcPts val="0"/>
                        </a:spcAft>
                      </a:pPr>
                      <a:r>
                        <a:rPr lang="es-419" sz="1000" dirty="0" smtClean="0">
                          <a:solidFill>
                            <a:srgbClr val="5B5753"/>
                          </a:solidFill>
                          <a:effectLst/>
                          <a:latin typeface="Montserrat" panose="00000500000000000000" pitchFamily="50" charset="0"/>
                          <a:ea typeface="Times New Roman" panose="02020603050405020304" pitchFamily="18" charset="0"/>
                          <a:cs typeface="Times New Roman" panose="02020603050405020304" pitchFamily="18" charset="0"/>
                        </a:rPr>
                        <a:t>4</a:t>
                      </a:r>
                      <a:endParaRPr lang="es-419" sz="1000" dirty="0">
                        <a:solidFill>
                          <a:srgbClr val="5B5753"/>
                        </a:solidFill>
                        <a:effectLst/>
                        <a:latin typeface="Montserrat" panose="00000500000000000000" pitchFamily="50" charset="0"/>
                        <a:ea typeface="Times New Roman" panose="02020603050405020304" pitchFamily="18" charset="0"/>
                        <a:cs typeface="Times New Roman" panose="02020603050405020304" pitchFamily="18" charset="0"/>
                      </a:endParaRPr>
                    </a:p>
                  </a:txBody>
                  <a:tcPr marL="44450" marR="44450" marT="0" marB="0" anchor="ctr">
                    <a:solidFill>
                      <a:srgbClr val="9EEAF4">
                        <a:alpha val="20000"/>
                      </a:srgbClr>
                    </a:solidFill>
                  </a:tcPr>
                </a:tc>
                <a:tc>
                  <a:txBody>
                    <a:bodyPr/>
                    <a:lstStyle/>
                    <a:p>
                      <a:pPr algn="ctr">
                        <a:spcAft>
                          <a:spcPts val="0"/>
                        </a:spcAft>
                      </a:pPr>
                      <a:r>
                        <a:rPr lang="es-GT" sz="1000" dirty="0" smtClean="0">
                          <a:effectLst/>
                          <a:latin typeface="Montserrat" panose="00000500000000000000" pitchFamily="50" charset="0"/>
                        </a:rPr>
                        <a:t>100%</a:t>
                      </a:r>
                      <a:endParaRPr lang="es-419" sz="1000" dirty="0">
                        <a:solidFill>
                          <a:srgbClr val="5B5753"/>
                        </a:solidFill>
                        <a:effectLst/>
                        <a:latin typeface="Montserrat" panose="00000500000000000000" pitchFamily="50" charset="0"/>
                        <a:ea typeface="Times New Roman" panose="02020603050405020304" pitchFamily="18" charset="0"/>
                        <a:cs typeface="Times New Roman" panose="02020603050405020304" pitchFamily="18" charset="0"/>
                      </a:endParaRPr>
                    </a:p>
                  </a:txBody>
                  <a:tcPr marL="44450" marR="44450" marT="0" marB="0" anchor="ctr">
                    <a:solidFill>
                      <a:srgbClr val="9EEAF4">
                        <a:alpha val="20000"/>
                      </a:srgbClr>
                    </a:solidFill>
                  </a:tcPr>
                </a:tc>
                <a:extLst>
                  <a:ext uri="{0D108BD9-81ED-4DB2-BD59-A6C34878D82A}">
                    <a16:rowId xmlns:a16="http://schemas.microsoft.com/office/drawing/2014/main" val="1128945917"/>
                  </a:ext>
                </a:extLst>
              </a:tr>
              <a:tr h="360000">
                <a:tc>
                  <a:txBody>
                    <a:bodyPr/>
                    <a:lstStyle/>
                    <a:p>
                      <a:pPr marR="0" algn="l" rtl="0">
                        <a:lnSpc>
                          <a:spcPct val="100000"/>
                        </a:lnSpc>
                        <a:spcBef>
                          <a:spcPts val="0"/>
                        </a:spcBef>
                        <a:spcAft>
                          <a:spcPts val="0"/>
                        </a:spcAft>
                        <a:buClr>
                          <a:srgbClr val="000000"/>
                        </a:buClr>
                        <a:buFont typeface="Arial"/>
                      </a:pPr>
                      <a:r>
                        <a:rPr lang="es-419" sz="1000" b="1" i="0" u="none" strike="noStrike" cap="none" dirty="0" smtClean="0">
                          <a:solidFill>
                            <a:schemeClr val="tx1"/>
                          </a:solidFill>
                          <a:effectLst/>
                          <a:latin typeface="Montserrat" panose="00000500000000000000" pitchFamily="50" charset="0"/>
                          <a:ea typeface="+mn-ea"/>
                          <a:cs typeface="+mn-cs"/>
                          <a:sym typeface="Arial"/>
                        </a:rPr>
                        <a:t>Otros Informes</a:t>
                      </a:r>
                      <a:endParaRPr lang="es-419" sz="1000" b="1" i="0" u="none" strike="noStrike" cap="none" dirty="0">
                        <a:solidFill>
                          <a:schemeClr val="tx1"/>
                        </a:solidFill>
                        <a:effectLst/>
                        <a:latin typeface="Montserrat" panose="00000500000000000000" pitchFamily="50" charset="0"/>
                        <a:ea typeface="+mn-ea"/>
                        <a:cs typeface="+mn-cs"/>
                        <a:sym typeface="Arial"/>
                      </a:endParaRPr>
                    </a:p>
                  </a:txBody>
                  <a:tcPr marL="44450" marR="44450" marT="0" marB="0"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GT" sz="1000" dirty="0" smtClean="0">
                          <a:effectLst/>
                          <a:latin typeface="Montserrat" panose="00000500000000000000" pitchFamily="50" charset="0"/>
                        </a:rPr>
                        <a:t>Documentos</a:t>
                      </a:r>
                      <a:endParaRPr lang="es-419" sz="1000" dirty="0" smtClean="0">
                        <a:solidFill>
                          <a:srgbClr val="5B5753"/>
                        </a:solidFill>
                        <a:effectLst/>
                        <a:latin typeface="Montserrat" panose="00000500000000000000" pitchFamily="50"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spcAft>
                          <a:spcPts val="0"/>
                        </a:spcAft>
                      </a:pPr>
                      <a:r>
                        <a:rPr lang="es-419" sz="1000" b="0" dirty="0" smtClean="0">
                          <a:solidFill>
                            <a:schemeClr val="tx1"/>
                          </a:solidFill>
                          <a:effectLst/>
                          <a:latin typeface="Montserrat" panose="00000500000000000000" pitchFamily="50" charset="0"/>
                          <a:ea typeface="Times New Roman" panose="02020603050405020304" pitchFamily="18" charset="0"/>
                          <a:cs typeface="Times New Roman" panose="02020603050405020304" pitchFamily="18" charset="0"/>
                        </a:rPr>
                        <a:t>4</a:t>
                      </a:r>
                      <a:endParaRPr lang="es-419" sz="1000" b="0" dirty="0">
                        <a:solidFill>
                          <a:schemeClr val="tx1"/>
                        </a:solidFill>
                        <a:effectLst/>
                        <a:latin typeface="Montserrat" panose="00000500000000000000" pitchFamily="50"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spcAft>
                          <a:spcPts val="0"/>
                        </a:spcAft>
                      </a:pPr>
                      <a:r>
                        <a:rPr lang="es-419" sz="1000" b="0" dirty="0" smtClean="0">
                          <a:solidFill>
                            <a:schemeClr val="tx1"/>
                          </a:solidFill>
                          <a:effectLst/>
                          <a:latin typeface="Montserrat" panose="00000500000000000000" pitchFamily="50" charset="0"/>
                          <a:ea typeface="Times New Roman" panose="02020603050405020304" pitchFamily="18" charset="0"/>
                          <a:cs typeface="Times New Roman" panose="02020603050405020304" pitchFamily="18" charset="0"/>
                        </a:rPr>
                        <a:t>4</a:t>
                      </a:r>
                      <a:endParaRPr lang="es-419" sz="1000" b="0" dirty="0">
                        <a:solidFill>
                          <a:schemeClr val="tx1"/>
                        </a:solidFill>
                        <a:effectLst/>
                        <a:latin typeface="Montserrat" panose="00000500000000000000" pitchFamily="50"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spcAft>
                          <a:spcPts val="0"/>
                        </a:spcAft>
                      </a:pPr>
                      <a:r>
                        <a:rPr lang="es-419" sz="1000" b="0" dirty="0" smtClean="0">
                          <a:solidFill>
                            <a:schemeClr val="tx1"/>
                          </a:solidFill>
                          <a:effectLst/>
                          <a:latin typeface="Montserrat" panose="00000500000000000000" pitchFamily="50" charset="0"/>
                          <a:ea typeface="Times New Roman" panose="02020603050405020304" pitchFamily="18" charset="0"/>
                          <a:cs typeface="Times New Roman" panose="02020603050405020304" pitchFamily="18" charset="0"/>
                        </a:rPr>
                        <a:t>100%</a:t>
                      </a:r>
                      <a:endParaRPr lang="es-419" sz="1000" b="0" dirty="0">
                        <a:solidFill>
                          <a:schemeClr val="tx1"/>
                        </a:solidFill>
                        <a:effectLst/>
                        <a:latin typeface="Montserrat" panose="00000500000000000000" pitchFamily="50"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3817239095"/>
                  </a:ext>
                </a:extLst>
              </a:tr>
              <a:tr h="360000">
                <a:tc>
                  <a:txBody>
                    <a:bodyPr/>
                    <a:lstStyle/>
                    <a:p>
                      <a:pPr algn="l">
                        <a:spcAft>
                          <a:spcPts val="0"/>
                        </a:spcAft>
                      </a:pPr>
                      <a:r>
                        <a:rPr lang="es-GT" sz="1000" dirty="0">
                          <a:effectLst/>
                          <a:latin typeface="Montserrat" panose="00000500000000000000" pitchFamily="50" charset="0"/>
                        </a:rPr>
                        <a:t>Reuniones </a:t>
                      </a:r>
                      <a:r>
                        <a:rPr lang="es-GT" sz="1000" dirty="0" smtClean="0">
                          <a:effectLst/>
                          <a:latin typeface="Montserrat" panose="00000500000000000000" pitchFamily="50" charset="0"/>
                        </a:rPr>
                        <a:t>del </a:t>
                      </a:r>
                      <a:r>
                        <a:rPr lang="es-GT" sz="1000" dirty="0">
                          <a:effectLst/>
                          <a:latin typeface="Montserrat" panose="00000500000000000000" pitchFamily="50" charset="0"/>
                        </a:rPr>
                        <a:t>Sistema Nacional de </a:t>
                      </a:r>
                      <a:r>
                        <a:rPr lang="es-GT" sz="1000" dirty="0" smtClean="0">
                          <a:effectLst/>
                          <a:latin typeface="Montserrat" panose="00000500000000000000" pitchFamily="50" charset="0"/>
                        </a:rPr>
                        <a:t>Inteligencia </a:t>
                      </a:r>
                      <a:endParaRPr lang="es-419" sz="1000" b="0" dirty="0">
                        <a:solidFill>
                          <a:schemeClr val="bg1"/>
                        </a:solidFill>
                        <a:effectLst/>
                        <a:latin typeface="Montserrat" panose="00000500000000000000" pitchFamily="50"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spcAft>
                          <a:spcPts val="0"/>
                        </a:spcAft>
                      </a:pPr>
                      <a:r>
                        <a:rPr lang="es-GT" sz="1000" dirty="0">
                          <a:effectLst/>
                          <a:latin typeface="Montserrat" panose="00000500000000000000" pitchFamily="50" charset="0"/>
                        </a:rPr>
                        <a:t>Evento</a:t>
                      </a:r>
                      <a:endParaRPr lang="es-419" sz="1000" b="0" dirty="0">
                        <a:solidFill>
                          <a:schemeClr val="tx1"/>
                        </a:solidFill>
                        <a:effectLst/>
                        <a:latin typeface="Montserrat" panose="00000500000000000000" pitchFamily="50"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spcAft>
                          <a:spcPts val="0"/>
                        </a:spcAft>
                      </a:pPr>
                      <a:r>
                        <a:rPr lang="es-419" sz="1000" b="0" dirty="0" smtClean="0">
                          <a:solidFill>
                            <a:schemeClr val="tx1"/>
                          </a:solidFill>
                          <a:effectLst/>
                          <a:latin typeface="Montserrat" panose="00000500000000000000" pitchFamily="50" charset="0"/>
                          <a:ea typeface="Times New Roman" panose="02020603050405020304" pitchFamily="18" charset="0"/>
                          <a:cs typeface="Times New Roman" panose="02020603050405020304" pitchFamily="18" charset="0"/>
                        </a:rPr>
                        <a:t>4</a:t>
                      </a:r>
                      <a:endParaRPr lang="es-419" sz="1000" b="0" dirty="0">
                        <a:solidFill>
                          <a:schemeClr val="tx1"/>
                        </a:solidFill>
                        <a:effectLst/>
                        <a:latin typeface="Montserrat" panose="00000500000000000000" pitchFamily="50"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spcAft>
                          <a:spcPts val="0"/>
                        </a:spcAft>
                      </a:pPr>
                      <a:r>
                        <a:rPr lang="es-419" sz="1000" b="0" dirty="0" smtClean="0">
                          <a:solidFill>
                            <a:schemeClr val="tx1"/>
                          </a:solidFill>
                          <a:effectLst/>
                          <a:latin typeface="Montserrat" panose="00000500000000000000" pitchFamily="50" charset="0"/>
                          <a:ea typeface="Times New Roman" panose="02020603050405020304" pitchFamily="18" charset="0"/>
                          <a:cs typeface="Times New Roman" panose="02020603050405020304" pitchFamily="18" charset="0"/>
                        </a:rPr>
                        <a:t>11</a:t>
                      </a:r>
                      <a:endParaRPr lang="es-419" sz="1000" b="0" dirty="0">
                        <a:solidFill>
                          <a:schemeClr val="tx1"/>
                        </a:solidFill>
                        <a:effectLst/>
                        <a:latin typeface="Montserrat" panose="00000500000000000000" pitchFamily="50"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spcAft>
                          <a:spcPts val="0"/>
                        </a:spcAft>
                      </a:pPr>
                      <a:r>
                        <a:rPr lang="es-GT" sz="1000" dirty="0" smtClean="0">
                          <a:effectLst/>
                          <a:latin typeface="Montserrat" panose="00000500000000000000" pitchFamily="50" charset="0"/>
                        </a:rPr>
                        <a:t>100%</a:t>
                      </a:r>
                      <a:endParaRPr lang="es-419" sz="1000" b="0" dirty="0">
                        <a:solidFill>
                          <a:schemeClr val="tx1"/>
                        </a:solidFill>
                        <a:effectLst/>
                        <a:latin typeface="Montserrat" panose="00000500000000000000" pitchFamily="50"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799739720"/>
                  </a:ext>
                </a:extLst>
              </a:tr>
            </a:tbl>
          </a:graphicData>
        </a:graphic>
      </p:graphicFrame>
    </p:spTree>
    <p:extLst>
      <p:ext uri="{BB962C8B-B14F-4D97-AF65-F5344CB8AC3E}">
        <p14:creationId xmlns:p14="http://schemas.microsoft.com/office/powerpoint/2010/main" val="31893619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5"/>
        <p:cNvGrpSpPr/>
        <p:nvPr/>
      </p:nvGrpSpPr>
      <p:grpSpPr>
        <a:xfrm>
          <a:off x="0" y="0"/>
          <a:ext cx="0" cy="0"/>
          <a:chOff x="0" y="0"/>
          <a:chExt cx="0" cy="0"/>
        </a:xfrm>
      </p:grpSpPr>
      <p:sp>
        <p:nvSpPr>
          <p:cNvPr id="46" name="Google Shape;46;p2"/>
          <p:cNvSpPr/>
          <p:nvPr/>
        </p:nvSpPr>
        <p:spPr>
          <a:xfrm flipH="1">
            <a:off x="3671934" y="2660700"/>
            <a:ext cx="5569200" cy="1578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145400" y="2660700"/>
            <a:ext cx="1237200" cy="15780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txBox="1"/>
          <p:nvPr/>
        </p:nvSpPr>
        <p:spPr>
          <a:xfrm>
            <a:off x="4442636" y="2807579"/>
            <a:ext cx="4738461" cy="14311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900" dirty="0" smtClean="0">
                <a:solidFill>
                  <a:srgbClr val="36B3CE"/>
                </a:solidFill>
                <a:latin typeface="Vollkorn Medium"/>
                <a:ea typeface="Vollkorn Medium"/>
                <a:cs typeface="Vollkorn Medium"/>
                <a:sym typeface="Vollkorn Medium"/>
              </a:rPr>
              <a:t>Funciones y Objetivos de la Secretaría de Inteligencia Estratégica del Estado</a:t>
            </a:r>
            <a:endParaRPr sz="2900" dirty="0">
              <a:solidFill>
                <a:srgbClr val="36B3CE"/>
              </a:solidFill>
              <a:latin typeface="Vollkorn Medium"/>
              <a:ea typeface="Vollkorn Medium"/>
              <a:cs typeface="Vollkorn Medium"/>
              <a:sym typeface="Vollkorn Medium"/>
            </a:endParaRPr>
          </a:p>
        </p:txBody>
      </p:sp>
      <p:sp>
        <p:nvSpPr>
          <p:cNvPr id="49" name="Google Shape;49;p2"/>
          <p:cNvSpPr txBox="1"/>
          <p:nvPr/>
        </p:nvSpPr>
        <p:spPr>
          <a:xfrm>
            <a:off x="3206600" y="2832378"/>
            <a:ext cx="1114800" cy="1477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GT" sz="9000" dirty="0" smtClean="0">
                <a:solidFill>
                  <a:schemeClr val="lt1"/>
                </a:solidFill>
                <a:latin typeface="Vollkorn ExtraBold"/>
                <a:ea typeface="Vollkorn ExtraBold"/>
                <a:cs typeface="Vollkorn ExtraBold"/>
                <a:sym typeface="Vollkorn ExtraBold"/>
              </a:rPr>
              <a:t>1</a:t>
            </a:r>
            <a:endParaRPr sz="9000" dirty="0">
              <a:solidFill>
                <a:schemeClr val="lt1"/>
              </a:solidFill>
              <a:latin typeface="Vollkorn ExtraBold"/>
              <a:ea typeface="Vollkorn ExtraBold"/>
              <a:cs typeface="Vollkorn ExtraBold"/>
              <a:sym typeface="Vollkorn ExtraBo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7;p2"/>
          <p:cNvSpPr/>
          <p:nvPr/>
        </p:nvSpPr>
        <p:spPr>
          <a:xfrm>
            <a:off x="3043564" y="2652818"/>
            <a:ext cx="1237200" cy="15780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46;p2"/>
          <p:cNvSpPr/>
          <p:nvPr/>
        </p:nvSpPr>
        <p:spPr>
          <a:xfrm flipH="1">
            <a:off x="4280764" y="2652818"/>
            <a:ext cx="5569200" cy="1578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49;p2"/>
          <p:cNvSpPr txBox="1"/>
          <p:nvPr/>
        </p:nvSpPr>
        <p:spPr>
          <a:xfrm>
            <a:off x="3096297" y="2703067"/>
            <a:ext cx="1114800" cy="1477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GT" sz="9000" dirty="0">
                <a:solidFill>
                  <a:schemeClr val="lt1"/>
                </a:solidFill>
                <a:latin typeface="Vollkorn ExtraBold"/>
                <a:ea typeface="Vollkorn ExtraBold"/>
                <a:cs typeface="Vollkorn ExtraBold"/>
                <a:sym typeface="Vollkorn ExtraBold"/>
              </a:rPr>
              <a:t>4</a:t>
            </a:r>
            <a:endParaRPr sz="9000" dirty="0">
              <a:solidFill>
                <a:schemeClr val="lt1"/>
              </a:solidFill>
              <a:latin typeface="Vollkorn ExtraBold"/>
              <a:ea typeface="Vollkorn ExtraBold"/>
              <a:cs typeface="Vollkorn ExtraBold"/>
              <a:sym typeface="Vollkorn ExtraBold"/>
            </a:endParaRPr>
          </a:p>
        </p:txBody>
      </p:sp>
      <p:sp>
        <p:nvSpPr>
          <p:cNvPr id="5" name="Google Shape;48;p2"/>
          <p:cNvSpPr txBox="1"/>
          <p:nvPr/>
        </p:nvSpPr>
        <p:spPr>
          <a:xfrm>
            <a:off x="4263830" y="2652818"/>
            <a:ext cx="5586133" cy="16927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600" dirty="0" smtClean="0">
                <a:solidFill>
                  <a:srgbClr val="36B3CE"/>
                </a:solidFill>
                <a:latin typeface="Vollkorn Medium"/>
                <a:ea typeface="Vollkorn Medium"/>
                <a:cs typeface="Vollkorn Medium"/>
                <a:sym typeface="Vollkorn Medium"/>
              </a:rPr>
              <a:t>Conclusiones</a:t>
            </a:r>
          </a:p>
          <a:p>
            <a:pPr marL="0" marR="0" lvl="0" indent="0" algn="l" rtl="0">
              <a:spcBef>
                <a:spcPts val="0"/>
              </a:spcBef>
              <a:spcAft>
                <a:spcPts val="0"/>
              </a:spcAft>
              <a:buNone/>
            </a:pPr>
            <a:r>
              <a:rPr lang="es-GT" sz="2600" b="1" dirty="0" smtClean="0">
                <a:solidFill>
                  <a:srgbClr val="36B3CE"/>
                </a:solidFill>
                <a:latin typeface="Vollkorn Medium"/>
                <a:ea typeface="Vollkorn Medium"/>
                <a:cs typeface="Vollkorn Medium"/>
                <a:sym typeface="Vollkorn Medium"/>
              </a:rPr>
              <a:t>Tendencia y desafíos de la Secretaría de Inteligencia Estratégica del Estado</a:t>
            </a:r>
          </a:p>
        </p:txBody>
      </p:sp>
    </p:spTree>
    <p:extLst>
      <p:ext uri="{BB962C8B-B14F-4D97-AF65-F5344CB8AC3E}">
        <p14:creationId xmlns:p14="http://schemas.microsoft.com/office/powerpoint/2010/main" val="23418537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4F9E3B3-1FAE-2ADF-C4D7-AF8CB032ED78}"/>
              </a:ext>
            </a:extLst>
          </p:cNvPr>
          <p:cNvSpPr txBox="1"/>
          <p:nvPr/>
        </p:nvSpPr>
        <p:spPr>
          <a:xfrm>
            <a:off x="906317" y="1046385"/>
            <a:ext cx="6665192" cy="1015663"/>
          </a:xfrm>
          <a:prstGeom prst="rect">
            <a:avLst/>
          </a:prstGeom>
          <a:noFill/>
        </p:spPr>
        <p:txBody>
          <a:bodyPr wrap="square" rtlCol="0">
            <a:spAutoFit/>
          </a:bodyPr>
          <a:lstStyle/>
          <a:p>
            <a:pPr lvl="0"/>
            <a:r>
              <a:rPr lang="es-419" sz="2000" dirty="0">
                <a:solidFill>
                  <a:srgbClr val="36B3CE"/>
                </a:solidFill>
                <a:latin typeface="Montserrat"/>
                <a:ea typeface="Montserrat"/>
                <a:cs typeface="Montserrat"/>
              </a:rPr>
              <a:t>¿Qué tendencia muestra la </a:t>
            </a:r>
            <a:r>
              <a:rPr lang="es-419" sz="2000" b="1" dirty="0">
                <a:solidFill>
                  <a:srgbClr val="36B3CE"/>
                </a:solidFill>
                <a:latin typeface="Montserrat"/>
                <a:ea typeface="Montserrat"/>
                <a:cs typeface="Montserrat"/>
              </a:rPr>
              <a:t>Secretaría de Inteligencia Estratégica del Estado</a:t>
            </a:r>
            <a:r>
              <a:rPr lang="es-419" sz="2000" dirty="0">
                <a:solidFill>
                  <a:srgbClr val="36B3CE"/>
                </a:solidFill>
                <a:latin typeface="Montserrat"/>
                <a:ea typeface="Montserrat"/>
                <a:cs typeface="Montserrat"/>
              </a:rPr>
              <a:t>, en el uso de los recursos públicos?</a:t>
            </a:r>
          </a:p>
        </p:txBody>
      </p:sp>
      <p:sp>
        <p:nvSpPr>
          <p:cNvPr id="3" name="CuadroTexto 2">
            <a:extLst>
              <a:ext uri="{FF2B5EF4-FFF2-40B4-BE49-F238E27FC236}">
                <a16:creationId xmlns:a16="http://schemas.microsoft.com/office/drawing/2014/main" id="{59AD204D-F932-C418-4497-BEA06E88D2C8}"/>
              </a:ext>
            </a:extLst>
          </p:cNvPr>
          <p:cNvSpPr txBox="1"/>
          <p:nvPr/>
        </p:nvSpPr>
        <p:spPr>
          <a:xfrm>
            <a:off x="871681" y="2449604"/>
            <a:ext cx="6734464" cy="1869743"/>
          </a:xfrm>
          <a:prstGeom prst="rect">
            <a:avLst/>
          </a:prstGeom>
          <a:noFill/>
        </p:spPr>
        <p:txBody>
          <a:bodyPr wrap="square" rtlCol="0">
            <a:spAutoFit/>
          </a:bodyPr>
          <a:lstStyle/>
          <a:p>
            <a:pPr algn="just">
              <a:lnSpc>
                <a:spcPct val="150000"/>
              </a:lnSpc>
            </a:pPr>
            <a:r>
              <a:rPr lang="es-419" sz="1100" dirty="0">
                <a:latin typeface="Montserrat" pitchFamily="2" charset="77"/>
              </a:rPr>
              <a:t>Los datos obtenidos durante el periodo reportado permiten establecer que la ejecución del presupuesto se caracterizó principalmente por la mejora continua, realizando una serie de actividades de actualización en búsqueda de la eficiencia administrativa.</a:t>
            </a:r>
          </a:p>
          <a:p>
            <a:pPr algn="just">
              <a:lnSpc>
                <a:spcPct val="150000"/>
              </a:lnSpc>
            </a:pPr>
            <a:endParaRPr lang="es-419" sz="1100" dirty="0" smtClean="0">
              <a:latin typeface="Montserrat" pitchFamily="2" charset="77"/>
            </a:endParaRPr>
          </a:p>
          <a:p>
            <a:pPr algn="just">
              <a:lnSpc>
                <a:spcPct val="150000"/>
              </a:lnSpc>
            </a:pPr>
            <a:r>
              <a:rPr lang="es-419" sz="1100" dirty="0" smtClean="0">
                <a:latin typeface="Montserrat" pitchFamily="2" charset="77"/>
              </a:rPr>
              <a:t>El </a:t>
            </a:r>
            <a:r>
              <a:rPr lang="es-419" sz="1100" dirty="0">
                <a:latin typeface="Montserrat" pitchFamily="2" charset="77"/>
              </a:rPr>
              <a:t>trabajo coordinado con el Sistema Nacional de Inteligencia se mantiene, lo que permite contar con una buena sinergia y mejores productos de inteligencia; dando cumplimiento al objetivo de la política de gobierno «Un Sistema de Inteligencia Reformado».</a:t>
            </a:r>
          </a:p>
        </p:txBody>
      </p:sp>
      <p:sp>
        <p:nvSpPr>
          <p:cNvPr id="4" name="Rectángulo 3">
            <a:extLst>
              <a:ext uri="{FF2B5EF4-FFF2-40B4-BE49-F238E27FC236}">
                <a16:creationId xmlns:a16="http://schemas.microsoft.com/office/drawing/2014/main" id="{584B4B9C-41C9-B541-AE43-8B2C0A6B3451}"/>
              </a:ext>
            </a:extLst>
          </p:cNvPr>
          <p:cNvSpPr/>
          <p:nvPr/>
        </p:nvSpPr>
        <p:spPr>
          <a:xfrm>
            <a:off x="7961746" y="488225"/>
            <a:ext cx="3676072" cy="5792502"/>
          </a:xfrm>
          <a:prstGeom prst="rect">
            <a:avLst/>
          </a:prstGeom>
          <a:pattFill prst="pct20">
            <a:fgClr>
              <a:srgbClr val="0066CC"/>
            </a:fgClr>
            <a:bgClr>
              <a:schemeClr val="bg1"/>
            </a:bgClr>
          </a:pattFill>
        </p:spPr>
        <p:txBody>
          <a:bodyPr>
            <a:noAutofit/>
          </a:bodyPr>
          <a:lstStyle/>
          <a:p>
            <a:pPr algn="ctr">
              <a:lnSpc>
                <a:spcPct val="110000"/>
              </a:lnSpc>
            </a:pPr>
            <a:endParaRPr lang="es-419" sz="1200" dirty="0" smtClean="0">
              <a:solidFill>
                <a:srgbClr val="36B3CE"/>
              </a:solidFill>
              <a:latin typeface="Montserrat"/>
              <a:ea typeface="Montserrat"/>
              <a:cs typeface="Montserrat"/>
            </a:endParaRPr>
          </a:p>
          <a:p>
            <a:pPr algn="ctr">
              <a:lnSpc>
                <a:spcPct val="110000"/>
              </a:lnSpc>
            </a:pPr>
            <a:endParaRPr lang="es-419" dirty="0" smtClean="0">
              <a:solidFill>
                <a:srgbClr val="36B3CE"/>
              </a:solidFill>
              <a:latin typeface="Montserrat"/>
              <a:ea typeface="Montserrat"/>
              <a:cs typeface="Montserrat"/>
            </a:endParaRPr>
          </a:p>
          <a:p>
            <a:pPr algn="ctr">
              <a:lnSpc>
                <a:spcPct val="110000"/>
              </a:lnSpc>
            </a:pPr>
            <a:endParaRPr lang="es-419" dirty="0">
              <a:solidFill>
                <a:srgbClr val="36B3CE"/>
              </a:solidFill>
              <a:latin typeface="Montserrat"/>
              <a:ea typeface="Montserrat"/>
              <a:cs typeface="Montserrat"/>
            </a:endParaRPr>
          </a:p>
          <a:p>
            <a:pPr algn="ctr">
              <a:lnSpc>
                <a:spcPct val="110000"/>
              </a:lnSpc>
            </a:pPr>
            <a:endParaRPr lang="es-419" dirty="0" smtClean="0">
              <a:solidFill>
                <a:srgbClr val="36B3CE"/>
              </a:solidFill>
              <a:latin typeface="Montserrat"/>
              <a:ea typeface="Montserrat"/>
              <a:cs typeface="Montserrat"/>
            </a:endParaRPr>
          </a:p>
          <a:p>
            <a:pPr algn="ctr">
              <a:lnSpc>
                <a:spcPct val="110000"/>
              </a:lnSpc>
            </a:pPr>
            <a:r>
              <a:rPr lang="es-419" b="1" dirty="0">
                <a:solidFill>
                  <a:srgbClr val="36B3CE"/>
                </a:solidFill>
                <a:latin typeface="Montserrat"/>
                <a:ea typeface="Montserrat"/>
                <a:cs typeface="Montserrat"/>
              </a:rPr>
              <a:t>La principal finalidad que se atiende es orden público y seguridad ciudadana con un 100% del presupuesto total de la Secretaría de Inteligencia Estratégica del Estado. </a:t>
            </a:r>
          </a:p>
          <a:p>
            <a:pPr algn="ctr">
              <a:lnSpc>
                <a:spcPct val="110000"/>
              </a:lnSpc>
            </a:pPr>
            <a:endParaRPr lang="es-419" dirty="0">
              <a:solidFill>
                <a:srgbClr val="36B3CE"/>
              </a:solidFill>
              <a:latin typeface="Montserrat"/>
              <a:ea typeface="Montserrat"/>
              <a:cs typeface="Montserrat"/>
            </a:endParaRPr>
          </a:p>
          <a:p>
            <a:pPr algn="ctr">
              <a:lnSpc>
                <a:spcPct val="110000"/>
              </a:lnSpc>
            </a:pPr>
            <a:r>
              <a:rPr lang="es-419" b="1" dirty="0">
                <a:solidFill>
                  <a:srgbClr val="36B3CE"/>
                </a:solidFill>
                <a:latin typeface="Montserrat"/>
                <a:ea typeface="Montserrat"/>
                <a:cs typeface="Montserrat"/>
              </a:rPr>
              <a:t>En el año 2023 se espera que continuar con la coordinación eficiente del Sistema Nacional de Inteligencia, para que el Presidente de la República y Consejo Nacional de Seguridad cuenten con información oportuna para la toma  de decisiones.</a:t>
            </a:r>
          </a:p>
        </p:txBody>
      </p:sp>
    </p:spTree>
    <p:extLst>
      <p:ext uri="{BB962C8B-B14F-4D97-AF65-F5344CB8AC3E}">
        <p14:creationId xmlns:p14="http://schemas.microsoft.com/office/powerpoint/2010/main" val="28709457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4F9E3B3-1FAE-2ADF-C4D7-AF8CB032ED78}"/>
              </a:ext>
            </a:extLst>
          </p:cNvPr>
          <p:cNvSpPr txBox="1"/>
          <p:nvPr/>
        </p:nvSpPr>
        <p:spPr>
          <a:xfrm>
            <a:off x="871681" y="859509"/>
            <a:ext cx="5919140" cy="707886"/>
          </a:xfrm>
          <a:prstGeom prst="rect">
            <a:avLst/>
          </a:prstGeom>
          <a:noFill/>
        </p:spPr>
        <p:txBody>
          <a:bodyPr wrap="square" rtlCol="0">
            <a:spAutoFit/>
          </a:bodyPr>
          <a:lstStyle/>
          <a:p>
            <a:r>
              <a:rPr lang="es-419" sz="2000" dirty="0">
                <a:solidFill>
                  <a:srgbClr val="36B3CE"/>
                </a:solidFill>
                <a:latin typeface="Montserrat"/>
                <a:ea typeface="Montserrat"/>
                <a:cs typeface="Montserrat"/>
              </a:rPr>
              <a:t>¿Qué </a:t>
            </a:r>
            <a:r>
              <a:rPr lang="es-419" sz="2000" b="1" dirty="0">
                <a:solidFill>
                  <a:srgbClr val="36B3CE"/>
                </a:solidFill>
                <a:latin typeface="Montserrat"/>
                <a:ea typeface="Montserrat"/>
                <a:cs typeface="Montserrat"/>
              </a:rPr>
              <a:t>resultados</a:t>
            </a:r>
            <a:r>
              <a:rPr lang="es-419" sz="2000" dirty="0">
                <a:solidFill>
                  <a:srgbClr val="36B3CE"/>
                </a:solidFill>
                <a:latin typeface="Montserrat"/>
                <a:ea typeface="Montserrat"/>
                <a:cs typeface="Montserrat"/>
              </a:rPr>
              <a:t> se obtuvieron en el marco de la </a:t>
            </a:r>
            <a:r>
              <a:rPr lang="es-419" sz="2000" b="1" dirty="0">
                <a:solidFill>
                  <a:srgbClr val="36B3CE"/>
                </a:solidFill>
                <a:latin typeface="Montserrat"/>
                <a:ea typeface="Montserrat"/>
                <a:cs typeface="Montserrat"/>
              </a:rPr>
              <a:t>Política General de Gobierno</a:t>
            </a:r>
            <a:r>
              <a:rPr lang="es-419" sz="2000" dirty="0">
                <a:solidFill>
                  <a:srgbClr val="36B3CE"/>
                </a:solidFill>
                <a:latin typeface="Montserrat"/>
                <a:ea typeface="Montserrat"/>
                <a:cs typeface="Montserrat"/>
              </a:rPr>
              <a:t>?</a:t>
            </a:r>
          </a:p>
        </p:txBody>
      </p:sp>
      <p:sp>
        <p:nvSpPr>
          <p:cNvPr id="3" name="CuadroTexto 2">
            <a:extLst>
              <a:ext uri="{FF2B5EF4-FFF2-40B4-BE49-F238E27FC236}">
                <a16:creationId xmlns:a16="http://schemas.microsoft.com/office/drawing/2014/main" id="{59AD204D-F932-C418-4497-BEA06E88D2C8}"/>
              </a:ext>
            </a:extLst>
          </p:cNvPr>
          <p:cNvSpPr txBox="1"/>
          <p:nvPr/>
        </p:nvSpPr>
        <p:spPr>
          <a:xfrm>
            <a:off x="871681" y="1864714"/>
            <a:ext cx="6120134" cy="2377574"/>
          </a:xfrm>
          <a:prstGeom prst="rect">
            <a:avLst/>
          </a:prstGeom>
          <a:noFill/>
        </p:spPr>
        <p:txBody>
          <a:bodyPr wrap="square" rtlCol="0">
            <a:spAutoFit/>
          </a:bodyPr>
          <a:lstStyle/>
          <a:p>
            <a:pPr algn="just">
              <a:lnSpc>
                <a:spcPct val="150000"/>
              </a:lnSpc>
            </a:pPr>
            <a:r>
              <a:rPr lang="es-419" sz="1100" dirty="0">
                <a:latin typeface="Montserrat" pitchFamily="2" charset="77"/>
              </a:rPr>
              <a:t>La Política General de Gobierno (PGG) es el plan de acción del Gobierno de Guatemala, en donde se plasman los objetivos estratégicos y los lineamientos de las políticas públicas.</a:t>
            </a:r>
          </a:p>
          <a:p>
            <a:pPr algn="just">
              <a:lnSpc>
                <a:spcPct val="150000"/>
              </a:lnSpc>
            </a:pPr>
            <a:endParaRPr lang="es-419" sz="1100" dirty="0">
              <a:latin typeface="Montserrat" pitchFamily="2" charset="77"/>
            </a:endParaRPr>
          </a:p>
          <a:p>
            <a:pPr algn="just">
              <a:lnSpc>
                <a:spcPct val="150000"/>
              </a:lnSpc>
            </a:pPr>
            <a:r>
              <a:rPr lang="es-419" sz="1100" dirty="0">
                <a:latin typeface="Montserrat" pitchFamily="2" charset="77"/>
              </a:rPr>
              <a:t>La Secretaría de Inteligencia Estratégica del Estado, durante el cuatrimestre reportado colaboró con el cumplimiento de la </a:t>
            </a:r>
            <a:r>
              <a:rPr lang="es-419" sz="1100" dirty="0" smtClean="0">
                <a:latin typeface="Montserrat" pitchFamily="2" charset="77"/>
              </a:rPr>
              <a:t>Política General de Gobierno </a:t>
            </a:r>
            <a:r>
              <a:rPr lang="es-419" sz="1100" dirty="0">
                <a:latin typeface="Montserrat" pitchFamily="2" charset="77"/>
              </a:rPr>
              <a:t>mediante la cantidad de informes entregados, relacionados con el monitoreo de riesgos, amenazas y vulnerabilidades que atenten contra la seguridad de la nación y la coordinación del Sistema Nacional de </a:t>
            </a:r>
            <a:r>
              <a:rPr lang="es-419" sz="1100" dirty="0" smtClean="0">
                <a:latin typeface="Montserrat" pitchFamily="2" charset="77"/>
              </a:rPr>
              <a:t>Seguridad.</a:t>
            </a:r>
            <a:endParaRPr lang="es-419" sz="1100" dirty="0">
              <a:latin typeface="Montserrat" pitchFamily="2" charset="77"/>
            </a:endParaRPr>
          </a:p>
        </p:txBody>
      </p:sp>
      <p:sp>
        <p:nvSpPr>
          <p:cNvPr id="4" name="Marcador de contenido 2">
            <a:extLst>
              <a:ext uri="{FF2B5EF4-FFF2-40B4-BE49-F238E27FC236}">
                <a16:creationId xmlns:a16="http://schemas.microsoft.com/office/drawing/2014/main" id="{B5DD7A65-8685-B1F8-8F63-DC86DD8B9574}"/>
              </a:ext>
            </a:extLst>
          </p:cNvPr>
          <p:cNvSpPr txBox="1">
            <a:spLocks/>
          </p:cNvSpPr>
          <p:nvPr/>
        </p:nvSpPr>
        <p:spPr>
          <a:xfrm>
            <a:off x="7995424" y="0"/>
            <a:ext cx="4196576" cy="6192982"/>
          </a:xfrm>
          <a:prstGeom prst="rect">
            <a:avLst/>
          </a:prstGeom>
          <a:pattFill prst="pct20">
            <a:fgClr>
              <a:schemeClr val="accent1"/>
            </a:fgClr>
            <a:bgClr>
              <a:schemeClr val="bg1"/>
            </a:bgClr>
          </a:patt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s-419" sz="2000" dirty="0" smtClean="0">
              <a:solidFill>
                <a:srgbClr val="36B3CE"/>
              </a:solidFill>
              <a:latin typeface="Montserrat"/>
              <a:ea typeface="Montserrat"/>
              <a:cs typeface="Montserrat"/>
            </a:endParaRPr>
          </a:p>
          <a:p>
            <a:pPr algn="ctr"/>
            <a:endParaRPr lang="es-419" sz="2000" dirty="0">
              <a:solidFill>
                <a:srgbClr val="36B3CE"/>
              </a:solidFill>
              <a:latin typeface="Montserrat"/>
              <a:ea typeface="Montserrat"/>
              <a:cs typeface="Montserrat"/>
            </a:endParaRPr>
          </a:p>
          <a:p>
            <a:pPr algn="ctr"/>
            <a:endParaRPr lang="es-419" sz="2000" dirty="0" smtClean="0">
              <a:solidFill>
                <a:srgbClr val="36B3CE"/>
              </a:solidFill>
              <a:latin typeface="Montserrat"/>
              <a:ea typeface="Montserrat"/>
              <a:cs typeface="Montserrat"/>
            </a:endParaRPr>
          </a:p>
          <a:p>
            <a:pPr algn="ctr"/>
            <a:endParaRPr lang="es-419" sz="2000" dirty="0">
              <a:solidFill>
                <a:srgbClr val="36B3CE"/>
              </a:solidFill>
              <a:latin typeface="Montserrat"/>
              <a:ea typeface="Montserrat"/>
              <a:cs typeface="Montserrat"/>
            </a:endParaRPr>
          </a:p>
          <a:p>
            <a:pPr algn="ctr"/>
            <a:endParaRPr lang="es-419" sz="2000" dirty="0" smtClean="0">
              <a:solidFill>
                <a:srgbClr val="36B3CE"/>
              </a:solidFill>
              <a:latin typeface="Montserrat"/>
              <a:ea typeface="Montserrat"/>
              <a:cs typeface="Montserrat"/>
            </a:endParaRPr>
          </a:p>
          <a:p>
            <a:pPr algn="ctr"/>
            <a:endParaRPr lang="es-419" sz="2000" dirty="0">
              <a:solidFill>
                <a:srgbClr val="36B3CE"/>
              </a:solidFill>
              <a:latin typeface="Montserrat"/>
              <a:ea typeface="Montserrat"/>
              <a:cs typeface="Montserrat"/>
            </a:endParaRPr>
          </a:p>
          <a:p>
            <a:pPr algn="ctr"/>
            <a:endParaRPr lang="es-419" sz="2000" b="1" dirty="0" smtClean="0">
              <a:solidFill>
                <a:srgbClr val="36B3CE"/>
              </a:solidFill>
              <a:latin typeface="Montserrat"/>
              <a:ea typeface="Montserrat"/>
              <a:cs typeface="Montserrat"/>
            </a:endParaRPr>
          </a:p>
          <a:p>
            <a:pPr algn="ctr"/>
            <a:r>
              <a:rPr lang="es-419" sz="2000" b="1" dirty="0" smtClean="0">
                <a:solidFill>
                  <a:srgbClr val="36B3CE"/>
                </a:solidFill>
                <a:latin typeface="Montserrat"/>
                <a:ea typeface="Montserrat"/>
                <a:cs typeface="Montserrat"/>
              </a:rPr>
              <a:t>Se </a:t>
            </a:r>
            <a:r>
              <a:rPr lang="es-419" sz="2000" b="1" dirty="0">
                <a:solidFill>
                  <a:srgbClr val="36B3CE"/>
                </a:solidFill>
                <a:latin typeface="Montserrat"/>
                <a:ea typeface="Montserrat"/>
                <a:cs typeface="Montserrat"/>
              </a:rPr>
              <a:t>contribuyó con el pilar de Gobernabilidad y seguridad en desarrollo, alcanzando un </a:t>
            </a:r>
            <a:r>
              <a:rPr lang="es-419" sz="2000" dirty="0" smtClean="0">
                <a:solidFill>
                  <a:srgbClr val="36B3CE"/>
                </a:solidFill>
                <a:latin typeface="Montserrat"/>
                <a:ea typeface="Montserrat"/>
                <a:cs typeface="Montserrat"/>
              </a:rPr>
              <a:t>92.8% </a:t>
            </a:r>
            <a:r>
              <a:rPr lang="es-419" sz="2000" dirty="0">
                <a:solidFill>
                  <a:srgbClr val="36B3CE"/>
                </a:solidFill>
                <a:latin typeface="Montserrat"/>
                <a:ea typeface="Montserrat"/>
                <a:cs typeface="Montserrat"/>
              </a:rPr>
              <a:t>de avance a la meta Sistema de Inteligencia Reformado.</a:t>
            </a:r>
          </a:p>
        </p:txBody>
      </p:sp>
    </p:spTree>
    <p:extLst>
      <p:ext uri="{BB962C8B-B14F-4D97-AF65-F5344CB8AC3E}">
        <p14:creationId xmlns:p14="http://schemas.microsoft.com/office/powerpoint/2010/main" val="37661799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4F9E3B3-1FAE-2ADF-C4D7-AF8CB032ED78}"/>
              </a:ext>
            </a:extLst>
          </p:cNvPr>
          <p:cNvSpPr txBox="1"/>
          <p:nvPr/>
        </p:nvSpPr>
        <p:spPr>
          <a:xfrm>
            <a:off x="1684481" y="970708"/>
            <a:ext cx="5919140" cy="707886"/>
          </a:xfrm>
          <a:prstGeom prst="rect">
            <a:avLst/>
          </a:prstGeom>
          <a:noFill/>
        </p:spPr>
        <p:txBody>
          <a:bodyPr wrap="square" rtlCol="0">
            <a:spAutoFit/>
          </a:bodyPr>
          <a:lstStyle/>
          <a:p>
            <a:r>
              <a:rPr lang="es-419" sz="2000" dirty="0">
                <a:solidFill>
                  <a:srgbClr val="36B3CE"/>
                </a:solidFill>
                <a:latin typeface="Montserrat"/>
                <a:ea typeface="Montserrat"/>
                <a:cs typeface="Montserrat"/>
              </a:rPr>
              <a:t>¿Qué </a:t>
            </a:r>
            <a:r>
              <a:rPr lang="es-419" sz="2000" b="1" dirty="0">
                <a:solidFill>
                  <a:srgbClr val="36B3CE"/>
                </a:solidFill>
                <a:latin typeface="Montserrat"/>
                <a:ea typeface="Montserrat"/>
                <a:cs typeface="Montserrat"/>
              </a:rPr>
              <a:t>medidas de transparencia </a:t>
            </a:r>
            <a:r>
              <a:rPr lang="es-419" sz="2000" dirty="0">
                <a:solidFill>
                  <a:srgbClr val="36B3CE"/>
                </a:solidFill>
                <a:latin typeface="Montserrat"/>
                <a:ea typeface="Montserrat"/>
                <a:cs typeface="Montserrat"/>
              </a:rPr>
              <a:t>se han aplicado?</a:t>
            </a:r>
            <a:endParaRPr lang="es-GT" sz="2000" dirty="0">
              <a:solidFill>
                <a:srgbClr val="36B3CE"/>
              </a:solidFill>
              <a:latin typeface="Montserrat"/>
              <a:ea typeface="Montserrat"/>
              <a:cs typeface="Montserrat"/>
            </a:endParaRPr>
          </a:p>
        </p:txBody>
      </p:sp>
      <p:sp>
        <p:nvSpPr>
          <p:cNvPr id="3" name="CuadroTexto 2">
            <a:extLst>
              <a:ext uri="{FF2B5EF4-FFF2-40B4-BE49-F238E27FC236}">
                <a16:creationId xmlns:a16="http://schemas.microsoft.com/office/drawing/2014/main" id="{59AD204D-F932-C418-4497-BEA06E88D2C8}"/>
              </a:ext>
            </a:extLst>
          </p:cNvPr>
          <p:cNvSpPr txBox="1"/>
          <p:nvPr/>
        </p:nvSpPr>
        <p:spPr>
          <a:xfrm>
            <a:off x="2312860" y="2197223"/>
            <a:ext cx="7566281" cy="3000821"/>
          </a:xfrm>
          <a:prstGeom prst="rect">
            <a:avLst/>
          </a:prstGeom>
          <a:noFill/>
        </p:spPr>
        <p:txBody>
          <a:bodyPr wrap="square" rtlCol="0">
            <a:spAutoFit/>
          </a:bodyPr>
          <a:lstStyle/>
          <a:p>
            <a:pPr algn="just">
              <a:lnSpc>
                <a:spcPct val="150000"/>
              </a:lnSpc>
            </a:pPr>
            <a:r>
              <a:rPr lang="es-419" sz="1100" dirty="0">
                <a:latin typeface="Montserrat" pitchFamily="2" charset="77"/>
              </a:rPr>
              <a:t>Para garantizar el uso adecuado del dinero público y el avance en el cumplimiento de los objetivos de Estado, la Secretaría de Inteligencia Estratégica del Estado ha adoptado como medidas de transparencia: </a:t>
            </a:r>
            <a:endParaRPr lang="es-419" sz="1100" dirty="0" smtClean="0">
              <a:latin typeface="Montserrat" pitchFamily="2" charset="77"/>
            </a:endParaRPr>
          </a:p>
          <a:p>
            <a:pPr algn="just">
              <a:lnSpc>
                <a:spcPct val="150000"/>
              </a:lnSpc>
            </a:pPr>
            <a:endParaRPr lang="es-419" sz="500" dirty="0" smtClean="0">
              <a:solidFill>
                <a:schemeClr val="tx1"/>
              </a:solidFill>
              <a:latin typeface="Montserrat" pitchFamily="2" charset="77"/>
            </a:endParaRPr>
          </a:p>
          <a:p>
            <a:pPr marL="228600" indent="-228600" algn="just">
              <a:lnSpc>
                <a:spcPct val="150000"/>
              </a:lnSpc>
              <a:buAutoNum type="alphaLcParenR"/>
            </a:pPr>
            <a:r>
              <a:rPr lang="es-419" sz="1100" dirty="0" smtClean="0">
                <a:solidFill>
                  <a:schemeClr val="tx1"/>
                </a:solidFill>
                <a:latin typeface="Montserrat" pitchFamily="2" charset="77"/>
              </a:rPr>
              <a:t>Automatización de procesos en respuesta a la Simplificación de Requisitos y Trámites Administrativos;</a:t>
            </a:r>
          </a:p>
          <a:p>
            <a:pPr marL="228600" indent="-228600" algn="just">
              <a:lnSpc>
                <a:spcPct val="150000"/>
              </a:lnSpc>
              <a:buAutoNum type="alphaLcParenR"/>
            </a:pPr>
            <a:r>
              <a:rPr lang="es-419" sz="1100" dirty="0" smtClean="0">
                <a:solidFill>
                  <a:schemeClr val="tx1"/>
                </a:solidFill>
                <a:latin typeface="Montserrat" pitchFamily="2" charset="77"/>
              </a:rPr>
              <a:t>Implementación de los procesos internos de la Firma Electrónica Avanzada, para el ahorro de uso de papel;</a:t>
            </a:r>
          </a:p>
          <a:p>
            <a:pPr marL="228600" indent="-228600" algn="just">
              <a:lnSpc>
                <a:spcPct val="150000"/>
              </a:lnSpc>
              <a:buAutoNum type="alphaLcParenR"/>
            </a:pPr>
            <a:r>
              <a:rPr lang="es-419" sz="1100" dirty="0" smtClean="0">
                <a:solidFill>
                  <a:schemeClr val="tx1"/>
                </a:solidFill>
                <a:latin typeface="Montserrat" pitchFamily="2" charset="77"/>
              </a:rPr>
              <a:t>Oportuna respuesta a solicitudes de Información Pública emitidas por la ciudadanía;</a:t>
            </a:r>
          </a:p>
          <a:p>
            <a:pPr marL="228600" indent="-228600" algn="just">
              <a:lnSpc>
                <a:spcPct val="150000"/>
              </a:lnSpc>
              <a:buAutoNum type="alphaLcParenR"/>
            </a:pPr>
            <a:r>
              <a:rPr lang="es-419" sz="1100" dirty="0" smtClean="0">
                <a:solidFill>
                  <a:schemeClr val="tx1"/>
                </a:solidFill>
                <a:latin typeface="Montserrat" pitchFamily="2" charset="77"/>
              </a:rPr>
              <a:t>Programación </a:t>
            </a:r>
            <a:r>
              <a:rPr lang="es-419" sz="1100" dirty="0">
                <a:solidFill>
                  <a:schemeClr val="tx1"/>
                </a:solidFill>
                <a:latin typeface="Montserrat" pitchFamily="2" charset="77"/>
              </a:rPr>
              <a:t>de diversos controles internos </a:t>
            </a:r>
            <a:r>
              <a:rPr lang="es-419" sz="1100" dirty="0" smtClean="0">
                <a:solidFill>
                  <a:schemeClr val="tx1"/>
                </a:solidFill>
                <a:latin typeface="Montserrat" pitchFamily="2" charset="77"/>
              </a:rPr>
              <a:t>que se están implementando para reducir posibles riesgos que puedan ser una amenaza a los procedimientos de la Secretaría.</a:t>
            </a:r>
          </a:p>
          <a:p>
            <a:pPr marL="228600" indent="-228600" algn="just">
              <a:lnSpc>
                <a:spcPct val="150000"/>
              </a:lnSpc>
              <a:buAutoNum type="alphaLcParenR"/>
            </a:pPr>
            <a:r>
              <a:rPr lang="es-419" sz="1100" dirty="0" smtClean="0">
                <a:solidFill>
                  <a:schemeClr val="tx1"/>
                </a:solidFill>
                <a:latin typeface="Montserrat" pitchFamily="2" charset="77"/>
              </a:rPr>
              <a:t>Identificación de nuevos riesgos en cumplimiento del Sistema Nacional de Control Interno Gubernamental –SINACIG-.</a:t>
            </a:r>
            <a:endParaRPr lang="es-419" sz="1100" dirty="0">
              <a:solidFill>
                <a:schemeClr val="tx1"/>
              </a:solidFill>
              <a:latin typeface="Montserrat" pitchFamily="2" charset="77"/>
            </a:endParaRPr>
          </a:p>
        </p:txBody>
      </p:sp>
    </p:spTree>
    <p:extLst>
      <p:ext uri="{BB962C8B-B14F-4D97-AF65-F5344CB8AC3E}">
        <p14:creationId xmlns:p14="http://schemas.microsoft.com/office/powerpoint/2010/main" val="15756700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4F9E3B3-1FAE-2ADF-C4D7-AF8CB032ED78}"/>
              </a:ext>
            </a:extLst>
          </p:cNvPr>
          <p:cNvSpPr txBox="1"/>
          <p:nvPr/>
        </p:nvSpPr>
        <p:spPr>
          <a:xfrm>
            <a:off x="1482308" y="1315688"/>
            <a:ext cx="5481910" cy="400110"/>
          </a:xfrm>
          <a:prstGeom prst="rect">
            <a:avLst/>
          </a:prstGeom>
          <a:noFill/>
        </p:spPr>
        <p:txBody>
          <a:bodyPr wrap="square" rtlCol="0">
            <a:spAutoFit/>
          </a:bodyPr>
          <a:lstStyle/>
          <a:p>
            <a:r>
              <a:rPr lang="es-419" sz="2000" dirty="0">
                <a:solidFill>
                  <a:srgbClr val="36B3CE"/>
                </a:solidFill>
                <a:latin typeface="Montserrat"/>
                <a:ea typeface="Montserrat"/>
                <a:cs typeface="Montserrat"/>
              </a:rPr>
              <a:t>¿Qué </a:t>
            </a:r>
            <a:r>
              <a:rPr lang="es-419" sz="2000" b="1" dirty="0">
                <a:solidFill>
                  <a:srgbClr val="36B3CE"/>
                </a:solidFill>
                <a:latin typeface="Montserrat"/>
                <a:ea typeface="Montserrat"/>
                <a:cs typeface="Montserrat"/>
              </a:rPr>
              <a:t>desafíos se esperan </a:t>
            </a:r>
            <a:r>
              <a:rPr lang="es-419" sz="2000" dirty="0">
                <a:solidFill>
                  <a:srgbClr val="36B3CE"/>
                </a:solidFill>
                <a:latin typeface="Montserrat"/>
                <a:ea typeface="Montserrat"/>
                <a:cs typeface="Montserrat"/>
              </a:rPr>
              <a:t>para el 2023?</a:t>
            </a:r>
          </a:p>
        </p:txBody>
      </p:sp>
      <p:sp>
        <p:nvSpPr>
          <p:cNvPr id="4" name="CuadroTexto 3">
            <a:extLst>
              <a:ext uri="{FF2B5EF4-FFF2-40B4-BE49-F238E27FC236}">
                <a16:creationId xmlns:a16="http://schemas.microsoft.com/office/drawing/2014/main" id="{27865904-F194-203A-6553-813C1280A0C7}"/>
              </a:ext>
            </a:extLst>
          </p:cNvPr>
          <p:cNvSpPr txBox="1"/>
          <p:nvPr/>
        </p:nvSpPr>
        <p:spPr>
          <a:xfrm>
            <a:off x="1177637" y="2249337"/>
            <a:ext cx="5869708" cy="4085734"/>
          </a:xfrm>
          <a:prstGeom prst="rect">
            <a:avLst/>
          </a:prstGeom>
          <a:noFill/>
        </p:spPr>
        <p:txBody>
          <a:bodyPr wrap="square" rtlCol="0">
            <a:spAutoFit/>
          </a:bodyPr>
          <a:lstStyle/>
          <a:p>
            <a:pPr algn="ctr">
              <a:lnSpc>
                <a:spcPct val="150000"/>
              </a:lnSpc>
            </a:pPr>
            <a:r>
              <a:rPr lang="es-419" dirty="0">
                <a:latin typeface="Montserrat" pitchFamily="2" charset="77"/>
              </a:rPr>
              <a:t>Los principales desafíos </a:t>
            </a:r>
            <a:r>
              <a:rPr lang="es-419" dirty="0" smtClean="0">
                <a:latin typeface="Montserrat" pitchFamily="2" charset="77"/>
              </a:rPr>
              <a:t>de la </a:t>
            </a:r>
            <a:r>
              <a:rPr lang="es-419" dirty="0">
                <a:latin typeface="Montserrat" pitchFamily="2" charset="77"/>
              </a:rPr>
              <a:t>Secretaría de Inteligencia Estratégica del Estado </a:t>
            </a:r>
            <a:r>
              <a:rPr lang="es-419" dirty="0" smtClean="0">
                <a:latin typeface="Montserrat" pitchFamily="2" charset="77"/>
              </a:rPr>
              <a:t>es continuar con el fortalecimiento de  los lazos de coordinación y cooperación con el Sistema Nacional de Inteligencia; así como las agencias homólogas internacionales.</a:t>
            </a:r>
          </a:p>
          <a:p>
            <a:pPr>
              <a:lnSpc>
                <a:spcPct val="150000"/>
              </a:lnSpc>
            </a:pPr>
            <a:endParaRPr lang="es-MX" dirty="0" smtClean="0">
              <a:latin typeface="Montserrat" pitchFamily="2" charset="77"/>
            </a:endParaRPr>
          </a:p>
          <a:p>
            <a:pPr>
              <a:lnSpc>
                <a:spcPct val="150000"/>
              </a:lnSpc>
            </a:pPr>
            <a:endParaRPr lang="es-MX" dirty="0">
              <a:latin typeface="Montserrat" pitchFamily="2" charset="77"/>
            </a:endParaRPr>
          </a:p>
          <a:p>
            <a:pPr algn="ctr">
              <a:lnSpc>
                <a:spcPct val="150000"/>
              </a:lnSpc>
            </a:pPr>
            <a:r>
              <a:rPr lang="es-419" dirty="0" smtClean="0">
                <a:solidFill>
                  <a:srgbClr val="001E6C"/>
                </a:solidFill>
                <a:latin typeface="Montserrat" pitchFamily="2" charset="77"/>
              </a:rPr>
              <a:t>Las </a:t>
            </a:r>
            <a:r>
              <a:rPr lang="es-419" dirty="0">
                <a:solidFill>
                  <a:srgbClr val="001E6C"/>
                </a:solidFill>
                <a:latin typeface="Montserrat" pitchFamily="2" charset="77"/>
              </a:rPr>
              <a:t>acciones inmediatas a seguir son </a:t>
            </a:r>
            <a:r>
              <a:rPr lang="es-419" b="1" dirty="0">
                <a:solidFill>
                  <a:srgbClr val="36B3CE"/>
                </a:solidFill>
                <a:latin typeface="Montserrat"/>
                <a:ea typeface="Montserrat"/>
                <a:cs typeface="Montserrat"/>
              </a:rPr>
              <a:t>dar seguimiento a protocolos, planes que responden al fortalecimiento y coordinación del Ámbito de Inteligencia de Estado.</a:t>
            </a:r>
          </a:p>
          <a:p>
            <a:pPr>
              <a:lnSpc>
                <a:spcPct val="150000"/>
              </a:lnSpc>
            </a:pPr>
            <a:endParaRPr lang="es-MX" sz="1100" dirty="0">
              <a:solidFill>
                <a:srgbClr val="001E6C"/>
              </a:solidFill>
              <a:latin typeface="Montserrat" pitchFamily="2" charset="77"/>
            </a:endParaRPr>
          </a:p>
          <a:p>
            <a:pPr>
              <a:lnSpc>
                <a:spcPct val="150000"/>
              </a:lnSpc>
            </a:pPr>
            <a:endParaRPr lang="es-MX" sz="1100" dirty="0" smtClean="0">
              <a:latin typeface="Montserrat" pitchFamily="2" charset="77"/>
            </a:endParaRPr>
          </a:p>
          <a:p>
            <a:pPr>
              <a:lnSpc>
                <a:spcPct val="150000"/>
              </a:lnSpc>
            </a:pPr>
            <a:endParaRPr lang="es-419" sz="1100" dirty="0">
              <a:latin typeface="Montserrat" pitchFamily="2" charset="77"/>
            </a:endParaRPr>
          </a:p>
        </p:txBody>
      </p:sp>
      <p:sp>
        <p:nvSpPr>
          <p:cNvPr id="6" name="Marcador de contenido 2">
            <a:extLst>
              <a:ext uri="{FF2B5EF4-FFF2-40B4-BE49-F238E27FC236}">
                <a16:creationId xmlns:a16="http://schemas.microsoft.com/office/drawing/2014/main" id="{B5DD7A65-8685-B1F8-8F63-DC86DD8B9574}"/>
              </a:ext>
            </a:extLst>
          </p:cNvPr>
          <p:cNvSpPr txBox="1">
            <a:spLocks/>
          </p:cNvSpPr>
          <p:nvPr/>
        </p:nvSpPr>
        <p:spPr>
          <a:xfrm>
            <a:off x="7930769" y="142089"/>
            <a:ext cx="4196576" cy="6192982"/>
          </a:xfrm>
          <a:prstGeom prst="rect">
            <a:avLst/>
          </a:prstGeom>
          <a:pattFill prst="pct20">
            <a:fgClr>
              <a:schemeClr val="accent1"/>
            </a:fgClr>
            <a:bgClr>
              <a:schemeClr val="bg1"/>
            </a:bgClr>
          </a:patt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s-419" sz="2000" dirty="0" smtClean="0">
              <a:solidFill>
                <a:srgbClr val="36B3CE"/>
              </a:solidFill>
              <a:latin typeface="Montserrat"/>
              <a:ea typeface="Montserrat"/>
              <a:cs typeface="Montserrat"/>
            </a:endParaRPr>
          </a:p>
          <a:p>
            <a:pPr algn="ctr"/>
            <a:endParaRPr lang="es-419" sz="2000" dirty="0">
              <a:solidFill>
                <a:srgbClr val="36B3CE"/>
              </a:solidFill>
              <a:latin typeface="Montserrat"/>
              <a:ea typeface="Montserrat"/>
              <a:cs typeface="Montserrat"/>
            </a:endParaRPr>
          </a:p>
          <a:p>
            <a:pPr algn="ctr"/>
            <a:endParaRPr lang="es-419" sz="2000" dirty="0" smtClean="0">
              <a:solidFill>
                <a:srgbClr val="36B3CE"/>
              </a:solidFill>
              <a:latin typeface="Montserrat"/>
              <a:ea typeface="Montserrat"/>
              <a:cs typeface="Montserrat"/>
            </a:endParaRPr>
          </a:p>
          <a:p>
            <a:pPr algn="ctr"/>
            <a:endParaRPr lang="es-419" sz="2000" dirty="0">
              <a:solidFill>
                <a:srgbClr val="36B3CE"/>
              </a:solidFill>
              <a:latin typeface="Montserrat"/>
              <a:ea typeface="Montserrat"/>
              <a:cs typeface="Montserrat"/>
            </a:endParaRPr>
          </a:p>
          <a:p>
            <a:pPr algn="ctr"/>
            <a:endParaRPr lang="es-419" sz="2000" dirty="0" smtClean="0">
              <a:solidFill>
                <a:srgbClr val="36B3CE"/>
              </a:solidFill>
              <a:latin typeface="Montserrat"/>
              <a:ea typeface="Montserrat"/>
              <a:cs typeface="Montserrat"/>
            </a:endParaRPr>
          </a:p>
          <a:p>
            <a:pPr algn="ctr"/>
            <a:endParaRPr lang="es-419" sz="2000" dirty="0">
              <a:solidFill>
                <a:srgbClr val="36B3CE"/>
              </a:solidFill>
              <a:latin typeface="Montserrat"/>
              <a:ea typeface="Montserrat"/>
              <a:cs typeface="Montserrat"/>
            </a:endParaRPr>
          </a:p>
          <a:p>
            <a:pPr algn="ctr"/>
            <a:endParaRPr lang="es-419" sz="2000" b="1" dirty="0" smtClean="0">
              <a:solidFill>
                <a:srgbClr val="36B3CE"/>
              </a:solidFill>
              <a:latin typeface="Montserrat"/>
              <a:ea typeface="Montserrat"/>
              <a:cs typeface="Montserrat"/>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0769" y="142089"/>
            <a:ext cx="4196576" cy="6192982"/>
          </a:xfrm>
          <a:prstGeom prst="rect">
            <a:avLst/>
          </a:prstGeom>
        </p:spPr>
      </p:pic>
    </p:spTree>
    <p:extLst>
      <p:ext uri="{BB962C8B-B14F-4D97-AF65-F5344CB8AC3E}">
        <p14:creationId xmlns:p14="http://schemas.microsoft.com/office/powerpoint/2010/main" val="21192843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Google Shape;112;g1e0bd25976b_0_118"/>
          <p:cNvPicPr preferRelativeResize="0"/>
          <p:nvPr/>
        </p:nvPicPr>
        <p:blipFill rotWithShape="1">
          <a:blip r:embed="rId3">
            <a:alphaModFix/>
          </a:blip>
          <a:srcRect/>
          <a:stretch/>
        </p:blipFill>
        <p:spPr>
          <a:xfrm>
            <a:off x="3900525" y="5219925"/>
            <a:ext cx="4390952" cy="572850"/>
          </a:xfrm>
          <a:prstGeom prst="rect">
            <a:avLst/>
          </a:prstGeom>
          <a:noFill/>
          <a:ln>
            <a:noFill/>
          </a:ln>
        </p:spPr>
      </p:pic>
      <p:pic>
        <p:nvPicPr>
          <p:cNvPr id="113" name="Google Shape;113;g1e0bd25976b_0_118"/>
          <p:cNvPicPr preferRelativeResize="0"/>
          <p:nvPr/>
        </p:nvPicPr>
        <p:blipFill rotWithShape="1">
          <a:blip r:embed="rId4">
            <a:alphaModFix/>
          </a:blip>
          <a:srcRect/>
          <a:stretch/>
        </p:blipFill>
        <p:spPr>
          <a:xfrm>
            <a:off x="4962689" y="5271030"/>
            <a:ext cx="1206240" cy="479279"/>
          </a:xfrm>
          <a:prstGeom prst="rect">
            <a:avLst/>
          </a:prstGeom>
          <a:noFill/>
          <a:ln>
            <a:noFill/>
          </a:ln>
        </p:spPr>
      </p:pic>
      <p:sp>
        <p:nvSpPr>
          <p:cNvPr id="114" name="Google Shape;114;g1e0bd25976b_0_118"/>
          <p:cNvSpPr txBox="1"/>
          <p:nvPr/>
        </p:nvSpPr>
        <p:spPr>
          <a:xfrm>
            <a:off x="6201980" y="5321693"/>
            <a:ext cx="16518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600" b="1" i="0" u="none" strike="noStrike" cap="none">
                <a:solidFill>
                  <a:srgbClr val="10304B"/>
                </a:solidFill>
                <a:latin typeface="Montserrat SemiBold"/>
                <a:ea typeface="Montserrat SemiBold"/>
                <a:cs typeface="Montserrat SemiBold"/>
                <a:sym typeface="Montserrat SemiBold"/>
              </a:rPr>
              <a:t>NOMBRE </a:t>
            </a:r>
            <a:endParaRPr/>
          </a:p>
          <a:p>
            <a:pPr marL="0" marR="0" lvl="0" indent="0" algn="l" rtl="0">
              <a:spcBef>
                <a:spcPts val="0"/>
              </a:spcBef>
              <a:spcAft>
                <a:spcPts val="0"/>
              </a:spcAft>
              <a:buNone/>
            </a:pPr>
            <a:r>
              <a:rPr lang="es-GT" sz="600" b="1">
                <a:solidFill>
                  <a:srgbClr val="10304B"/>
                </a:solidFill>
                <a:latin typeface="Montserrat SemiBold"/>
                <a:ea typeface="Montserrat SemiBold"/>
                <a:cs typeface="Montserrat SemiBold"/>
                <a:sym typeface="Montserrat SemiBold"/>
              </a:rPr>
              <a:t>DE LA </a:t>
            </a:r>
            <a:endParaRPr/>
          </a:p>
          <a:p>
            <a:pPr marL="0" marR="0" lvl="0" indent="0" algn="l" rtl="0">
              <a:spcBef>
                <a:spcPts val="0"/>
              </a:spcBef>
              <a:spcAft>
                <a:spcPts val="0"/>
              </a:spcAft>
              <a:buNone/>
            </a:pPr>
            <a:r>
              <a:rPr lang="es-GT" sz="600" b="1">
                <a:solidFill>
                  <a:srgbClr val="10304B"/>
                </a:solidFill>
                <a:latin typeface="Montserrat SemiBold"/>
                <a:ea typeface="Montserrat SemiBold"/>
                <a:cs typeface="Montserrat SemiBold"/>
                <a:sym typeface="Montserrat SemiBold"/>
              </a:rPr>
              <a:t>INSTITUCIÓN</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g1e0bd25976b_0_37"/>
          <p:cNvSpPr/>
          <p:nvPr/>
        </p:nvSpPr>
        <p:spPr>
          <a:xfrm>
            <a:off x="10324" y="835325"/>
            <a:ext cx="5655369" cy="11964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g1e0bd25976b_0_37"/>
          <p:cNvSpPr txBox="1"/>
          <p:nvPr/>
        </p:nvSpPr>
        <p:spPr>
          <a:xfrm>
            <a:off x="1580225" y="835325"/>
            <a:ext cx="3803100"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000" dirty="0" smtClean="0">
                <a:solidFill>
                  <a:schemeClr val="lt1"/>
                </a:solidFill>
                <a:latin typeface="Montserrat"/>
                <a:sym typeface="Montserrat"/>
              </a:rPr>
              <a:t>Principales funciones </a:t>
            </a:r>
          </a:p>
          <a:p>
            <a:pPr marL="0" marR="0" lvl="0" indent="0" algn="l" rtl="0">
              <a:spcBef>
                <a:spcPts val="0"/>
              </a:spcBef>
              <a:spcAft>
                <a:spcPts val="0"/>
              </a:spcAft>
              <a:buNone/>
            </a:pPr>
            <a:r>
              <a:rPr lang="es-GT" sz="2000" dirty="0" smtClean="0">
                <a:solidFill>
                  <a:schemeClr val="lt1"/>
                </a:solidFill>
                <a:latin typeface="Montserrat"/>
                <a:sym typeface="Montserrat"/>
              </a:rPr>
              <a:t>Secretaría de Inteligencia Estratégica del Estado –SIE-</a:t>
            </a:r>
            <a:endParaRPr sz="2000" dirty="0">
              <a:solidFill>
                <a:schemeClr val="lt1"/>
              </a:solidFill>
            </a:endParaRPr>
          </a:p>
        </p:txBody>
      </p:sp>
      <p:sp>
        <p:nvSpPr>
          <p:cNvPr id="61" name="Google Shape;61;g1e0bd25976b_0_37"/>
          <p:cNvSpPr txBox="1"/>
          <p:nvPr/>
        </p:nvSpPr>
        <p:spPr>
          <a:xfrm>
            <a:off x="1020400" y="554225"/>
            <a:ext cx="1114800" cy="1477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9000" dirty="0">
                <a:solidFill>
                  <a:srgbClr val="FFECBF"/>
                </a:solidFill>
                <a:latin typeface="Vollkorn ExtraBold"/>
                <a:ea typeface="Vollkorn ExtraBold"/>
                <a:cs typeface="Vollkorn ExtraBold"/>
                <a:sym typeface="Vollkorn ExtraBold"/>
              </a:rPr>
              <a:t>1</a:t>
            </a:r>
            <a:endParaRPr sz="9000" dirty="0">
              <a:solidFill>
                <a:srgbClr val="FFECBF"/>
              </a:solidFill>
              <a:latin typeface="Vollkorn ExtraBold"/>
              <a:ea typeface="Vollkorn ExtraBold"/>
              <a:cs typeface="Vollkorn ExtraBold"/>
              <a:sym typeface="Vollkorn ExtraBold"/>
            </a:endParaRPr>
          </a:p>
        </p:txBody>
      </p:sp>
      <p:sp>
        <p:nvSpPr>
          <p:cNvPr id="9" name="CuadroTexto 8">
            <a:extLst>
              <a:ext uri="{FF2B5EF4-FFF2-40B4-BE49-F238E27FC236}">
                <a16:creationId xmlns:a16="http://schemas.microsoft.com/office/drawing/2014/main" id="{A73010C5-04AB-7076-E3F7-C5E6D111B319}"/>
              </a:ext>
            </a:extLst>
          </p:cNvPr>
          <p:cNvSpPr txBox="1"/>
          <p:nvPr/>
        </p:nvSpPr>
        <p:spPr>
          <a:xfrm>
            <a:off x="675954" y="2130031"/>
            <a:ext cx="4994240" cy="1615827"/>
          </a:xfrm>
          <a:prstGeom prst="rect">
            <a:avLst/>
          </a:prstGeom>
          <a:noFill/>
        </p:spPr>
        <p:txBody>
          <a:bodyPr wrap="square" rtlCol="0">
            <a:spAutoFit/>
          </a:bodyPr>
          <a:lstStyle/>
          <a:p>
            <a:pPr algn="just">
              <a:lnSpc>
                <a:spcPct val="150000"/>
              </a:lnSpc>
            </a:pPr>
            <a:r>
              <a:rPr lang="es-419" sz="1100" dirty="0">
                <a:latin typeface="Montserrat" pitchFamily="2" charset="77"/>
              </a:rPr>
              <a:t>Las funciones de la Secretaría de Inteligencia Estratégica del Estado </a:t>
            </a:r>
            <a:r>
              <a:rPr lang="es-419" sz="1100" dirty="0" smtClean="0">
                <a:latin typeface="Montserrat" pitchFamily="2" charset="77"/>
              </a:rPr>
              <a:t>-SIE- </a:t>
            </a:r>
            <a:r>
              <a:rPr lang="es-419" sz="1100" dirty="0">
                <a:latin typeface="Montserrat" pitchFamily="2" charset="77"/>
              </a:rPr>
              <a:t>se encuentran delimitadas en artículo 13 de la Ley del Organismo Ejecutivo, Decreto 114-97 del Congreso de la República de Guatemala y sus reformas y 27 de la Ley Marco del Sistema Nacional de Seguridad, Decreto 18-2008 del Congreso de la República de Guatemala.</a:t>
            </a:r>
            <a:endParaRPr lang="es-GT" sz="1100" dirty="0">
              <a:latin typeface="Montserrat" pitchFamily="2" charset="77"/>
            </a:endParaRPr>
          </a:p>
        </p:txBody>
      </p:sp>
      <p:sp>
        <p:nvSpPr>
          <p:cNvPr id="10" name="CuadroTexto 9">
            <a:extLst>
              <a:ext uri="{FF2B5EF4-FFF2-40B4-BE49-F238E27FC236}">
                <a16:creationId xmlns:a16="http://schemas.microsoft.com/office/drawing/2014/main" id="{76DFDB85-8F6D-CC44-7271-0E53284AD93C}"/>
              </a:ext>
            </a:extLst>
          </p:cNvPr>
          <p:cNvSpPr txBox="1"/>
          <p:nvPr/>
        </p:nvSpPr>
        <p:spPr>
          <a:xfrm>
            <a:off x="675954" y="3844164"/>
            <a:ext cx="4994240" cy="1331583"/>
          </a:xfrm>
          <a:prstGeom prst="rect">
            <a:avLst/>
          </a:prstGeom>
          <a:noFill/>
        </p:spPr>
        <p:txBody>
          <a:bodyPr wrap="square" rtlCol="0">
            <a:spAutoFit/>
          </a:bodyPr>
          <a:lstStyle/>
          <a:p>
            <a:pPr algn="just">
              <a:lnSpc>
                <a:spcPct val="150000"/>
              </a:lnSpc>
            </a:pPr>
            <a:r>
              <a:rPr lang="es-419" sz="1100" dirty="0">
                <a:latin typeface="Montserrat" pitchFamily="2" charset="77"/>
              </a:rPr>
              <a:t>En relación a su mandato, la </a:t>
            </a:r>
            <a:r>
              <a:rPr lang="es-419" sz="1100" dirty="0" smtClean="0">
                <a:latin typeface="Montserrat" pitchFamily="2" charset="77"/>
              </a:rPr>
              <a:t>Secretaría de Inteligencia Estratégica del Estado cumple </a:t>
            </a:r>
            <a:r>
              <a:rPr lang="es-419" sz="1100" dirty="0">
                <a:latin typeface="Montserrat" pitchFamily="2" charset="77"/>
              </a:rPr>
              <a:t>dos roles sustantivos: </a:t>
            </a:r>
            <a:r>
              <a:rPr lang="es-419" sz="1100" dirty="0" smtClean="0">
                <a:latin typeface="Montserrat" pitchFamily="2" charset="77"/>
              </a:rPr>
              <a:t>a) el </a:t>
            </a:r>
            <a:r>
              <a:rPr lang="es-419" sz="1100" dirty="0">
                <a:latin typeface="Montserrat" pitchFamily="2" charset="77"/>
              </a:rPr>
              <a:t>de Coordinador del Sistema Nacional de </a:t>
            </a:r>
            <a:r>
              <a:rPr lang="es-419" sz="1100" dirty="0" smtClean="0">
                <a:latin typeface="Montserrat" pitchFamily="2" charset="77"/>
              </a:rPr>
              <a:t>Inteligencia y  b) como la institución del Estado que </a:t>
            </a:r>
            <a:r>
              <a:rPr lang="es-419" sz="1100" dirty="0">
                <a:latin typeface="Montserrat" pitchFamily="2" charset="77"/>
              </a:rPr>
              <a:t>produce inteligencia en los campos </a:t>
            </a:r>
            <a:r>
              <a:rPr lang="es-419" sz="1100" dirty="0" smtClean="0">
                <a:latin typeface="Montserrat" pitchFamily="2" charset="77"/>
              </a:rPr>
              <a:t>estratégicos, </a:t>
            </a:r>
            <a:r>
              <a:rPr lang="es-419" sz="1100" dirty="0">
                <a:latin typeface="Montserrat" pitchFamily="2" charset="77"/>
              </a:rPr>
              <a:t>interactuando bajo mecanismos de cooperación, colaboración y coordinación.  </a:t>
            </a:r>
            <a:endParaRPr lang="es-GT" sz="1100" dirty="0">
              <a:latin typeface="Montserrat" pitchFamily="2" charset="77"/>
            </a:endParaRPr>
          </a:p>
        </p:txBody>
      </p:sp>
      <p:sp>
        <p:nvSpPr>
          <p:cNvPr id="11" name="CuadroTexto 10">
            <a:extLst>
              <a:ext uri="{FF2B5EF4-FFF2-40B4-BE49-F238E27FC236}">
                <a16:creationId xmlns:a16="http://schemas.microsoft.com/office/drawing/2014/main" id="{ABE6FD51-5573-DBFB-B0F0-A14897DA0FC4}"/>
              </a:ext>
            </a:extLst>
          </p:cNvPr>
          <p:cNvSpPr txBox="1"/>
          <p:nvPr/>
        </p:nvSpPr>
        <p:spPr>
          <a:xfrm>
            <a:off x="6393400" y="753352"/>
            <a:ext cx="4994240" cy="1615827"/>
          </a:xfrm>
          <a:prstGeom prst="rect">
            <a:avLst/>
          </a:prstGeom>
          <a:noFill/>
        </p:spPr>
        <p:txBody>
          <a:bodyPr wrap="square" rtlCol="0">
            <a:spAutoFit/>
          </a:bodyPr>
          <a:lstStyle/>
          <a:p>
            <a:pPr algn="just">
              <a:lnSpc>
                <a:spcPct val="150000"/>
              </a:lnSpc>
            </a:pPr>
            <a:r>
              <a:rPr lang="es-419" sz="1100" dirty="0" smtClean="0">
                <a:latin typeface="Montserrat" pitchFamily="2" charset="77"/>
              </a:rPr>
              <a:t>A nivel estratégico, proporciona la información </a:t>
            </a:r>
            <a:r>
              <a:rPr lang="es-419" sz="1100" dirty="0">
                <a:latin typeface="Montserrat" pitchFamily="2" charset="77"/>
              </a:rPr>
              <a:t>nacional e internacional a las instituciones que conforman la estructura del Sistema Nacional de </a:t>
            </a:r>
            <a:r>
              <a:rPr lang="es-419" sz="1100" dirty="0" smtClean="0">
                <a:latin typeface="Montserrat" pitchFamily="2" charset="77"/>
              </a:rPr>
              <a:t>Seguridad; encontrándose en constante relación </a:t>
            </a:r>
            <a:r>
              <a:rPr lang="es-419" sz="1100" dirty="0">
                <a:latin typeface="Montserrat" pitchFamily="2" charset="77"/>
              </a:rPr>
              <a:t>de </a:t>
            </a:r>
            <a:r>
              <a:rPr lang="es-419" sz="1100" dirty="0" smtClean="0">
                <a:latin typeface="Montserrat" pitchFamily="2" charset="77"/>
              </a:rPr>
              <a:t>cooperación y </a:t>
            </a:r>
            <a:r>
              <a:rPr lang="es-419" sz="1100" dirty="0">
                <a:latin typeface="Montserrat" pitchFamily="2" charset="77"/>
              </a:rPr>
              <a:t>colaboración con otros servicios de inteligencia a nivel nacional e internacional.</a:t>
            </a:r>
          </a:p>
          <a:p>
            <a:pPr algn="just">
              <a:lnSpc>
                <a:spcPct val="150000"/>
              </a:lnSpc>
            </a:pPr>
            <a:endParaRPr lang="es-GT" sz="1100" dirty="0">
              <a:latin typeface="Montserrat" pitchFamily="2" charset="77"/>
            </a:endParaRPr>
          </a:p>
        </p:txBody>
      </p:sp>
      <p:sp>
        <p:nvSpPr>
          <p:cNvPr id="12" name="CuadroTexto 11">
            <a:extLst>
              <a:ext uri="{FF2B5EF4-FFF2-40B4-BE49-F238E27FC236}">
                <a16:creationId xmlns:a16="http://schemas.microsoft.com/office/drawing/2014/main" id="{ABE6FD51-5573-DBFB-B0F0-A14897DA0FC4}"/>
              </a:ext>
            </a:extLst>
          </p:cNvPr>
          <p:cNvSpPr txBox="1"/>
          <p:nvPr/>
        </p:nvSpPr>
        <p:spPr>
          <a:xfrm>
            <a:off x="6393400" y="2157388"/>
            <a:ext cx="4994240" cy="1361911"/>
          </a:xfrm>
          <a:prstGeom prst="rect">
            <a:avLst/>
          </a:prstGeom>
          <a:noFill/>
        </p:spPr>
        <p:txBody>
          <a:bodyPr wrap="square" rtlCol="0">
            <a:spAutoFit/>
          </a:bodyPr>
          <a:lstStyle/>
          <a:p>
            <a:pPr algn="just">
              <a:lnSpc>
                <a:spcPct val="150000"/>
              </a:lnSpc>
            </a:pPr>
            <a:r>
              <a:rPr lang="es-419" sz="1100" dirty="0">
                <a:latin typeface="Montserrat" pitchFamily="2" charset="77"/>
              </a:rPr>
              <a:t>Los </a:t>
            </a:r>
            <a:r>
              <a:rPr lang="es-419" sz="1100" dirty="0" smtClean="0">
                <a:latin typeface="Montserrat" pitchFamily="2" charset="77"/>
              </a:rPr>
              <a:t>informes de inteligencia </a:t>
            </a:r>
            <a:r>
              <a:rPr lang="es-419" sz="1100" dirty="0">
                <a:latin typeface="Montserrat" pitchFamily="2" charset="77"/>
              </a:rPr>
              <a:t>que se generan son entregados al Presidente de la República y al Consejo Nacional de Seguridad proporcionándoles información útil que contribuye para </a:t>
            </a:r>
            <a:r>
              <a:rPr lang="es-419" sz="1100" dirty="0" smtClean="0">
                <a:latin typeface="Montserrat" pitchFamily="2" charset="77"/>
              </a:rPr>
              <a:t>la toma de decisiones con el objetivo de </a:t>
            </a:r>
            <a:r>
              <a:rPr lang="es-419" sz="1100" dirty="0">
                <a:latin typeface="Montserrat" pitchFamily="2" charset="77"/>
              </a:rPr>
              <a:t>prevenir situaciones de riesgos y amenazas que afecten a la </a:t>
            </a:r>
            <a:r>
              <a:rPr lang="es-419" sz="1100" dirty="0" smtClean="0">
                <a:latin typeface="Montserrat" pitchFamily="2" charset="77"/>
              </a:rPr>
              <a:t>Seguridad </a:t>
            </a:r>
            <a:r>
              <a:rPr lang="es-419" sz="1100" dirty="0">
                <a:latin typeface="Montserrat" pitchFamily="2" charset="77"/>
              </a:rPr>
              <a:t>de la </a:t>
            </a:r>
            <a:r>
              <a:rPr lang="es-419" sz="1100" dirty="0" smtClean="0">
                <a:latin typeface="Montserrat" pitchFamily="2" charset="77"/>
              </a:rPr>
              <a:t>Nación</a:t>
            </a:r>
            <a:r>
              <a:rPr lang="es-419" sz="1100" dirty="0">
                <a:latin typeface="Montserrat" pitchFamily="2" charset="77"/>
              </a:rPr>
              <a:t>.</a:t>
            </a:r>
            <a:endParaRPr lang="es-GT" sz="1100" dirty="0">
              <a:latin typeface="Montserrat" pitchFamily="2" charset="77"/>
            </a:endParaRPr>
          </a:p>
        </p:txBody>
      </p:sp>
      <p:sp>
        <p:nvSpPr>
          <p:cNvPr id="13" name="CuadroTexto 12">
            <a:extLst>
              <a:ext uri="{FF2B5EF4-FFF2-40B4-BE49-F238E27FC236}">
                <a16:creationId xmlns:a16="http://schemas.microsoft.com/office/drawing/2014/main" id="{A73010C5-04AB-7076-E3F7-C5E6D111B319}"/>
              </a:ext>
            </a:extLst>
          </p:cNvPr>
          <p:cNvSpPr txBox="1"/>
          <p:nvPr/>
        </p:nvSpPr>
        <p:spPr>
          <a:xfrm>
            <a:off x="6447334" y="3519299"/>
            <a:ext cx="4940306" cy="2377574"/>
          </a:xfrm>
          <a:prstGeom prst="rect">
            <a:avLst/>
          </a:prstGeom>
          <a:noFill/>
        </p:spPr>
        <p:txBody>
          <a:bodyPr wrap="square" rtlCol="0">
            <a:spAutoFit/>
          </a:bodyPr>
          <a:lstStyle/>
          <a:p>
            <a:pPr algn="just">
              <a:lnSpc>
                <a:spcPct val="150000"/>
              </a:lnSpc>
            </a:pPr>
            <a:r>
              <a:rPr lang="es-419" sz="1100" dirty="0" smtClean="0">
                <a:latin typeface="Montserrat" pitchFamily="2" charset="77"/>
              </a:rPr>
              <a:t>A nivel interno, la Secretaría de Inteligencia Estratégica del Estado, desarrolla </a:t>
            </a:r>
            <a:r>
              <a:rPr lang="es-419" sz="1100" dirty="0">
                <a:latin typeface="Montserrat" pitchFamily="2" charset="77"/>
              </a:rPr>
              <a:t>y </a:t>
            </a:r>
            <a:r>
              <a:rPr lang="es-419" sz="1100" dirty="0" smtClean="0">
                <a:latin typeface="Montserrat" pitchFamily="2" charset="77"/>
              </a:rPr>
              <a:t>aplica </a:t>
            </a:r>
            <a:r>
              <a:rPr lang="es-419" sz="1100" dirty="0">
                <a:latin typeface="Montserrat" pitchFamily="2" charset="77"/>
              </a:rPr>
              <a:t>procedimientos oportunos de reclutamiento, selección, evaluación y promoción de </a:t>
            </a:r>
            <a:r>
              <a:rPr lang="es-419" sz="1100" dirty="0" smtClean="0">
                <a:latin typeface="Montserrat" pitchFamily="2" charset="77"/>
              </a:rPr>
              <a:t>personal, con el objetivo de reclutar profesionales con un alto perfil no solamente académico, sino también, con altos estándares de confiabilidad para el manejo de información de la inteligencia de Estado. Además, la Secretaría está comprometida con fortalecer y </a:t>
            </a:r>
            <a:r>
              <a:rPr lang="es-419" sz="1100" dirty="0">
                <a:latin typeface="Montserrat" pitchFamily="2" charset="77"/>
              </a:rPr>
              <a:t>establecer la carrera profesional y </a:t>
            </a:r>
            <a:r>
              <a:rPr lang="es-419" sz="1100" dirty="0" smtClean="0">
                <a:latin typeface="Montserrat" pitchFamily="2" charset="77"/>
              </a:rPr>
              <a:t>administrativa de los servidores públicos que la integran.</a:t>
            </a:r>
            <a:endParaRPr lang="es-419" sz="1100" dirty="0">
              <a:latin typeface="Montserrat" pitchFamily="2" charset="77"/>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13" name="CuadroTexto 12">
            <a:extLst>
              <a:ext uri="{FF2B5EF4-FFF2-40B4-BE49-F238E27FC236}">
                <a16:creationId xmlns:a16="http://schemas.microsoft.com/office/drawing/2014/main" id="{BDC669E7-8FE6-4C71-C26F-0D37B6E9B3F4}"/>
              </a:ext>
            </a:extLst>
          </p:cNvPr>
          <p:cNvSpPr txBox="1"/>
          <p:nvPr/>
        </p:nvSpPr>
        <p:spPr>
          <a:xfrm>
            <a:off x="867663" y="1460715"/>
            <a:ext cx="5708074" cy="1569660"/>
          </a:xfrm>
          <a:prstGeom prst="rect">
            <a:avLst/>
          </a:prstGeom>
          <a:noFill/>
        </p:spPr>
        <p:txBody>
          <a:bodyPr wrap="square" rtlCol="0">
            <a:spAutoFit/>
          </a:bodyPr>
          <a:lstStyle/>
          <a:p>
            <a:pPr algn="ctr"/>
            <a:r>
              <a:rPr lang="es-GT" sz="2000" b="1" dirty="0" smtClean="0">
                <a:solidFill>
                  <a:srgbClr val="36B3CE"/>
                </a:solidFill>
                <a:latin typeface="Montserrat"/>
                <a:ea typeface="Montserrat"/>
                <a:cs typeface="Montserrat"/>
              </a:rPr>
              <a:t>Misión</a:t>
            </a:r>
          </a:p>
          <a:p>
            <a:pPr algn="ctr"/>
            <a:endParaRPr lang="es-GT" sz="2000" b="1" dirty="0">
              <a:solidFill>
                <a:srgbClr val="36B3CE"/>
              </a:solidFill>
              <a:latin typeface="Montserrat"/>
              <a:ea typeface="Montserrat"/>
              <a:cs typeface="Montserrat"/>
            </a:endParaRPr>
          </a:p>
          <a:p>
            <a:pPr algn="ctr"/>
            <a:r>
              <a:rPr lang="es-419" dirty="0" smtClean="0">
                <a:solidFill>
                  <a:schemeClr val="tx1"/>
                </a:solidFill>
                <a:latin typeface="Montserrat" pitchFamily="2" charset="77"/>
              </a:rPr>
              <a:t>Somos </a:t>
            </a:r>
            <a:r>
              <a:rPr lang="es-419" dirty="0">
                <a:solidFill>
                  <a:schemeClr val="tx1"/>
                </a:solidFill>
                <a:latin typeface="Montserrat" pitchFamily="2" charset="77"/>
              </a:rPr>
              <a:t>la institución civil responsable de producir inteligencia estratégica, para identificar y prevenir riesgos, amenazas y vulnerabilidades que afecten la consecución de los objetivos nacionales.</a:t>
            </a:r>
            <a:endParaRPr lang="es-GT" dirty="0">
              <a:solidFill>
                <a:schemeClr val="tx1"/>
              </a:solidFill>
              <a:latin typeface="Montserrat" pitchFamily="2" charset="77"/>
            </a:endParaRPr>
          </a:p>
        </p:txBody>
      </p:sp>
      <p:sp>
        <p:nvSpPr>
          <p:cNvPr id="14" name="CuadroTexto 13">
            <a:extLst>
              <a:ext uri="{FF2B5EF4-FFF2-40B4-BE49-F238E27FC236}">
                <a16:creationId xmlns:a16="http://schemas.microsoft.com/office/drawing/2014/main" id="{EF3ACA7A-CB59-F828-4DFF-31861694FE2B}"/>
              </a:ext>
            </a:extLst>
          </p:cNvPr>
          <p:cNvSpPr txBox="1"/>
          <p:nvPr/>
        </p:nvSpPr>
        <p:spPr>
          <a:xfrm>
            <a:off x="6156637" y="3845711"/>
            <a:ext cx="5375564" cy="1354217"/>
          </a:xfrm>
          <a:prstGeom prst="rect">
            <a:avLst/>
          </a:prstGeom>
          <a:noFill/>
        </p:spPr>
        <p:txBody>
          <a:bodyPr wrap="square" rtlCol="0">
            <a:spAutoFit/>
          </a:bodyPr>
          <a:lstStyle/>
          <a:p>
            <a:pPr algn="ctr"/>
            <a:r>
              <a:rPr lang="es-GT" sz="2000" b="1" dirty="0" smtClean="0">
                <a:solidFill>
                  <a:srgbClr val="36B3CE"/>
                </a:solidFill>
                <a:latin typeface="Montserrat"/>
                <a:ea typeface="Montserrat"/>
                <a:cs typeface="Montserrat"/>
              </a:rPr>
              <a:t>Visión</a:t>
            </a:r>
          </a:p>
          <a:p>
            <a:pPr algn="ctr"/>
            <a:endParaRPr lang="es-GT" sz="2000" b="1" dirty="0">
              <a:solidFill>
                <a:srgbClr val="36B3CE"/>
              </a:solidFill>
              <a:latin typeface="Montserrat"/>
              <a:ea typeface="Montserrat"/>
              <a:cs typeface="Montserrat"/>
            </a:endParaRPr>
          </a:p>
          <a:p>
            <a:pPr algn="ctr"/>
            <a:r>
              <a:rPr lang="es-419" dirty="0">
                <a:solidFill>
                  <a:schemeClr val="tx1"/>
                </a:solidFill>
                <a:latin typeface="Montserrat" panose="00000500000000000000" pitchFamily="2" charset="0"/>
              </a:rPr>
              <a:t>Ser la institución de inteligencia estratégica confiable e innovadora, integrada por personal especializado, reconocida a nivel nacional y con incidencia regional.</a:t>
            </a:r>
            <a:endParaRPr lang="es-GT" dirty="0" smtClean="0">
              <a:solidFill>
                <a:schemeClr val="tx1"/>
              </a:solidFill>
              <a:latin typeface="Montserrat" panose="00000500000000000000" pitchFamily="2" charset="0"/>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7958" y="901654"/>
            <a:ext cx="1117667" cy="1118122"/>
          </a:xfrm>
          <a:prstGeom prst="rect">
            <a:avLst/>
          </a:prstGeom>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7017" y="1378467"/>
            <a:ext cx="319548" cy="319548"/>
          </a:xfrm>
          <a:prstGeom prst="rect">
            <a:avLst/>
          </a:prstGeom>
        </p:spPr>
      </p:pic>
      <p:pic>
        <p:nvPicPr>
          <p:cNvPr id="4" name="Imagen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28053" y="3288027"/>
            <a:ext cx="1115822" cy="1115367"/>
          </a:xfrm>
          <a:prstGeom prst="rect">
            <a:avLst/>
          </a:prstGeom>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2569" y="3845710"/>
            <a:ext cx="212231" cy="21223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g1e0bd25976b_0_84"/>
          <p:cNvSpPr txBox="1"/>
          <p:nvPr/>
        </p:nvSpPr>
        <p:spPr>
          <a:xfrm>
            <a:off x="791413" y="582360"/>
            <a:ext cx="3863714" cy="707846"/>
          </a:xfrm>
          <a:prstGeom prst="rect">
            <a:avLst/>
          </a:prstGeom>
          <a:noFill/>
          <a:ln>
            <a:noFill/>
          </a:ln>
        </p:spPr>
        <p:txBody>
          <a:bodyPr spcFirstLastPara="1" wrap="square" lIns="91425" tIns="45700" rIns="91425" bIns="45700" anchor="t" anchorCtr="0">
            <a:spAutoFit/>
          </a:bodyPr>
          <a:lstStyle/>
          <a:p>
            <a:r>
              <a:rPr lang="es-GT" sz="2000" dirty="0">
                <a:solidFill>
                  <a:srgbClr val="36B3CE"/>
                </a:solidFill>
                <a:latin typeface="Montserrat"/>
                <a:ea typeface="Montserrat"/>
                <a:cs typeface="Montserrat"/>
              </a:rPr>
              <a:t>Objetivos Operativos</a:t>
            </a:r>
          </a:p>
          <a:p>
            <a:r>
              <a:rPr lang="es-GT" sz="2000" b="1" dirty="0">
                <a:solidFill>
                  <a:srgbClr val="36B3CE"/>
                </a:solidFill>
                <a:latin typeface="Montserrat"/>
                <a:ea typeface="Montserrat"/>
                <a:cs typeface="Montserrat"/>
              </a:rPr>
              <a:t>Producción de </a:t>
            </a:r>
            <a:r>
              <a:rPr lang="es-GT" sz="2000" b="1" dirty="0" smtClean="0">
                <a:solidFill>
                  <a:srgbClr val="36B3CE"/>
                </a:solidFill>
                <a:latin typeface="Montserrat"/>
                <a:ea typeface="Montserrat"/>
                <a:cs typeface="Montserrat"/>
              </a:rPr>
              <a:t>Inteligencia</a:t>
            </a:r>
            <a:endParaRPr sz="2000" b="1" dirty="0">
              <a:solidFill>
                <a:srgbClr val="36B3CE"/>
              </a:solidFill>
              <a:latin typeface="Montserrat"/>
              <a:ea typeface="Montserrat"/>
              <a:cs typeface="Montserrat"/>
            </a:endParaRPr>
          </a:p>
        </p:txBody>
      </p:sp>
      <p:sp>
        <p:nvSpPr>
          <p:cNvPr id="8" name="CuadroTexto 7">
            <a:extLst>
              <a:ext uri="{FF2B5EF4-FFF2-40B4-BE49-F238E27FC236}">
                <a16:creationId xmlns:a16="http://schemas.microsoft.com/office/drawing/2014/main" id="{A73010C5-04AB-7076-E3F7-C5E6D111B319}"/>
              </a:ext>
            </a:extLst>
          </p:cNvPr>
          <p:cNvSpPr txBox="1"/>
          <p:nvPr/>
        </p:nvSpPr>
        <p:spPr>
          <a:xfrm>
            <a:off x="1542004" y="1707077"/>
            <a:ext cx="4195408" cy="646331"/>
          </a:xfrm>
          <a:prstGeom prst="rect">
            <a:avLst/>
          </a:prstGeom>
          <a:noFill/>
        </p:spPr>
        <p:txBody>
          <a:bodyPr wrap="square" rtlCol="0">
            <a:spAutoFit/>
          </a:bodyPr>
          <a:lstStyle/>
          <a:p>
            <a:pPr algn="just">
              <a:lnSpc>
                <a:spcPct val="150000"/>
              </a:lnSpc>
            </a:pPr>
            <a:r>
              <a:rPr lang="es-419" sz="1200" dirty="0" smtClean="0">
                <a:latin typeface="Montserrat" pitchFamily="2" charset="77"/>
              </a:rPr>
              <a:t>Producir </a:t>
            </a:r>
            <a:r>
              <a:rPr lang="es-419" sz="1200" dirty="0">
                <a:latin typeface="Montserrat" pitchFamily="2" charset="77"/>
              </a:rPr>
              <a:t>inteligencia que cumpla con las expectativas de los usuarios. </a:t>
            </a:r>
          </a:p>
        </p:txBody>
      </p:sp>
      <p:sp>
        <p:nvSpPr>
          <p:cNvPr id="9" name="CuadroTexto 8">
            <a:extLst>
              <a:ext uri="{FF2B5EF4-FFF2-40B4-BE49-F238E27FC236}">
                <a16:creationId xmlns:a16="http://schemas.microsoft.com/office/drawing/2014/main" id="{76DFDB85-8F6D-CC44-7271-0E53284AD93C}"/>
              </a:ext>
            </a:extLst>
          </p:cNvPr>
          <p:cNvSpPr txBox="1"/>
          <p:nvPr/>
        </p:nvSpPr>
        <p:spPr>
          <a:xfrm>
            <a:off x="1542003" y="3058988"/>
            <a:ext cx="4195409" cy="923330"/>
          </a:xfrm>
          <a:prstGeom prst="rect">
            <a:avLst/>
          </a:prstGeom>
          <a:noFill/>
        </p:spPr>
        <p:txBody>
          <a:bodyPr wrap="square" rtlCol="0">
            <a:spAutoFit/>
          </a:bodyPr>
          <a:lstStyle/>
          <a:p>
            <a:pPr algn="just">
              <a:lnSpc>
                <a:spcPct val="150000"/>
              </a:lnSpc>
            </a:pPr>
            <a:r>
              <a:rPr lang="es-419" sz="1200" dirty="0" smtClean="0">
                <a:latin typeface="Montserrat" pitchFamily="2" charset="77"/>
              </a:rPr>
              <a:t>Respaldar </a:t>
            </a:r>
            <a:r>
              <a:rPr lang="es-419" sz="1200" dirty="0">
                <a:latin typeface="Montserrat" pitchFamily="2" charset="77"/>
              </a:rPr>
              <a:t>la toma de decisiones de alto nivel, con informes de inteligencia generados por la </a:t>
            </a:r>
            <a:r>
              <a:rPr lang="es-419" sz="1200" dirty="0" smtClean="0">
                <a:latin typeface="Montserrat" pitchFamily="2" charset="77"/>
              </a:rPr>
              <a:t>Secretaría de Inteligencia Estratégica del Estado.</a:t>
            </a:r>
            <a:endParaRPr lang="es-GT" sz="1200" dirty="0">
              <a:latin typeface="Montserrat" pitchFamily="2" charset="77"/>
            </a:endParaRPr>
          </a:p>
        </p:txBody>
      </p:sp>
      <p:sp>
        <p:nvSpPr>
          <p:cNvPr id="10" name="CuadroTexto 9">
            <a:extLst>
              <a:ext uri="{FF2B5EF4-FFF2-40B4-BE49-F238E27FC236}">
                <a16:creationId xmlns:a16="http://schemas.microsoft.com/office/drawing/2014/main" id="{ABE6FD51-5573-DBFB-B0F0-A14897DA0FC4}"/>
              </a:ext>
            </a:extLst>
          </p:cNvPr>
          <p:cNvSpPr txBox="1"/>
          <p:nvPr/>
        </p:nvSpPr>
        <p:spPr>
          <a:xfrm>
            <a:off x="1542003" y="4351932"/>
            <a:ext cx="4195410" cy="1200329"/>
          </a:xfrm>
          <a:prstGeom prst="rect">
            <a:avLst/>
          </a:prstGeom>
          <a:noFill/>
        </p:spPr>
        <p:txBody>
          <a:bodyPr wrap="square" rtlCol="0">
            <a:spAutoFit/>
          </a:bodyPr>
          <a:lstStyle/>
          <a:p>
            <a:pPr algn="just">
              <a:lnSpc>
                <a:spcPct val="150000"/>
              </a:lnSpc>
            </a:pPr>
            <a:r>
              <a:rPr lang="es-419" sz="1200" dirty="0" smtClean="0">
                <a:latin typeface="Montserrat" pitchFamily="2" charset="77"/>
              </a:rPr>
              <a:t>Prevenir </a:t>
            </a:r>
            <a:r>
              <a:rPr lang="es-419" sz="1200" dirty="0">
                <a:latin typeface="Montserrat" pitchFamily="2" charset="77"/>
              </a:rPr>
              <a:t>de forma estratégica riesgos y amenazas a la </a:t>
            </a:r>
            <a:r>
              <a:rPr lang="es-419" sz="1200" dirty="0" smtClean="0">
                <a:latin typeface="Montserrat" pitchFamily="2" charset="77"/>
              </a:rPr>
              <a:t>Seguridad </a:t>
            </a:r>
            <a:r>
              <a:rPr lang="es-419" sz="1200" dirty="0">
                <a:latin typeface="Montserrat" pitchFamily="2" charset="77"/>
              </a:rPr>
              <a:t>de la </a:t>
            </a:r>
            <a:r>
              <a:rPr lang="es-419" sz="1200" dirty="0" smtClean="0">
                <a:latin typeface="Montserrat" pitchFamily="2" charset="77"/>
              </a:rPr>
              <a:t>Nación</a:t>
            </a:r>
            <a:r>
              <a:rPr lang="es-419" sz="1200" dirty="0">
                <a:latin typeface="Montserrat" pitchFamily="2" charset="77"/>
              </a:rPr>
              <a:t>, mediante la generación de productos de inteligencia </a:t>
            </a:r>
            <a:r>
              <a:rPr lang="es-419" sz="1200" dirty="0" smtClean="0">
                <a:latin typeface="Montserrat" pitchFamily="2" charset="77"/>
              </a:rPr>
              <a:t>estratégica, </a:t>
            </a:r>
            <a:r>
              <a:rPr lang="es-419" sz="1200" dirty="0">
                <a:latin typeface="Montserrat" pitchFamily="2" charset="77"/>
              </a:rPr>
              <a:t>útiles y oportunos. </a:t>
            </a:r>
            <a:endParaRPr lang="es-GT" sz="1200" dirty="0">
              <a:latin typeface="Montserrat" pitchFamily="2" charset="77"/>
            </a:endParaRPr>
          </a:p>
        </p:txBody>
      </p:sp>
      <p:sp>
        <p:nvSpPr>
          <p:cNvPr id="11" name="Rectángulo 10"/>
          <p:cNvSpPr/>
          <p:nvPr/>
        </p:nvSpPr>
        <p:spPr>
          <a:xfrm>
            <a:off x="7116203" y="1647872"/>
            <a:ext cx="4198221" cy="1169103"/>
          </a:xfrm>
          <a:prstGeom prst="rect">
            <a:avLst/>
          </a:prstGeom>
        </p:spPr>
        <p:txBody>
          <a:bodyPr wrap="square">
            <a:spAutoFit/>
          </a:bodyPr>
          <a:lstStyle/>
          <a:p>
            <a:pPr lvl="0" algn="just">
              <a:lnSpc>
                <a:spcPct val="150000"/>
              </a:lnSpc>
              <a:spcAft>
                <a:spcPts val="0"/>
              </a:spcAft>
              <a:buClr>
                <a:srgbClr val="178CC5"/>
              </a:buClr>
              <a:buSzPts val="1600"/>
            </a:pPr>
            <a:r>
              <a:rPr lang="es-GT" sz="1200" dirty="0">
                <a:uFill>
                  <a:solidFill>
                    <a:srgbClr val="BF8F00"/>
                  </a:solidFill>
                </a:uFill>
                <a:latin typeface="Montserrat" panose="00000500000000000000" pitchFamily="2" charset="0"/>
                <a:ea typeface="Times New Roman" panose="02020603050405020304" pitchFamily="18" charset="0"/>
                <a:cs typeface="Montserrat" panose="00000500000000000000" pitchFamily="2" charset="0"/>
              </a:rPr>
              <a:t>Alcanzar el reconocimiento por parte de la población y usuarios en cuanto al servicio de inteligencia estratégica y su importancia para la seguridad de la nación. </a:t>
            </a:r>
            <a:endParaRPr lang="es-419" sz="1200" dirty="0">
              <a:uFill>
                <a:solidFill>
                  <a:srgbClr val="BF8F00"/>
                </a:solidFill>
              </a:uFill>
              <a:latin typeface="Montserrat" panose="00000500000000000000" pitchFamily="2" charset="0"/>
              <a:ea typeface="Times New Roman" panose="02020603050405020304" pitchFamily="18" charset="0"/>
              <a:cs typeface="Montserrat" panose="00000500000000000000" pitchFamily="2" charset="0"/>
            </a:endParaRPr>
          </a:p>
        </p:txBody>
      </p:sp>
      <p:sp>
        <p:nvSpPr>
          <p:cNvPr id="12" name="CuadroTexto 11">
            <a:extLst>
              <a:ext uri="{FF2B5EF4-FFF2-40B4-BE49-F238E27FC236}">
                <a16:creationId xmlns:a16="http://schemas.microsoft.com/office/drawing/2014/main" id="{ABE6FD51-5573-DBFB-B0F0-A14897DA0FC4}"/>
              </a:ext>
            </a:extLst>
          </p:cNvPr>
          <p:cNvSpPr txBox="1"/>
          <p:nvPr/>
        </p:nvSpPr>
        <p:spPr>
          <a:xfrm>
            <a:off x="7061199" y="3064576"/>
            <a:ext cx="4308231" cy="615105"/>
          </a:xfrm>
          <a:prstGeom prst="rect">
            <a:avLst/>
          </a:prstGeom>
          <a:noFill/>
        </p:spPr>
        <p:txBody>
          <a:bodyPr wrap="square" rtlCol="0">
            <a:spAutoFit/>
          </a:bodyPr>
          <a:lstStyle/>
          <a:p>
            <a:pPr algn="just">
              <a:lnSpc>
                <a:spcPct val="150000"/>
              </a:lnSpc>
            </a:pPr>
            <a:r>
              <a:rPr lang="es-419" sz="1200" dirty="0" smtClean="0">
                <a:latin typeface="Montserrat" pitchFamily="2" charset="77"/>
              </a:rPr>
              <a:t>Coordinar </a:t>
            </a:r>
            <a:r>
              <a:rPr lang="es-419" sz="1200" dirty="0">
                <a:latin typeface="Montserrat" pitchFamily="2" charset="77"/>
              </a:rPr>
              <a:t>efectivamente el Sistema Nacional de Inteligencia para la producción de inteligencia. </a:t>
            </a:r>
            <a:endParaRPr lang="es-GT" sz="1200" dirty="0">
              <a:latin typeface="Montserrat" pitchFamily="2" charset="77"/>
            </a:endParaRPr>
          </a:p>
        </p:txBody>
      </p:sp>
      <p:sp>
        <p:nvSpPr>
          <p:cNvPr id="13" name="CuadroTexto 12">
            <a:extLst>
              <a:ext uri="{FF2B5EF4-FFF2-40B4-BE49-F238E27FC236}">
                <a16:creationId xmlns:a16="http://schemas.microsoft.com/office/drawing/2014/main" id="{4F016888-31B0-6BD7-6BC2-F6A83F7A01D2}"/>
              </a:ext>
            </a:extLst>
          </p:cNvPr>
          <p:cNvSpPr txBox="1"/>
          <p:nvPr/>
        </p:nvSpPr>
        <p:spPr>
          <a:xfrm>
            <a:off x="7061197" y="4358941"/>
            <a:ext cx="4308231" cy="615105"/>
          </a:xfrm>
          <a:prstGeom prst="rect">
            <a:avLst/>
          </a:prstGeom>
          <a:noFill/>
        </p:spPr>
        <p:txBody>
          <a:bodyPr wrap="square" rtlCol="0">
            <a:spAutoFit/>
          </a:bodyPr>
          <a:lstStyle/>
          <a:p>
            <a:pPr algn="just">
              <a:lnSpc>
                <a:spcPct val="150000"/>
              </a:lnSpc>
            </a:pPr>
            <a:r>
              <a:rPr lang="es-419" sz="1200" dirty="0" smtClean="0">
                <a:latin typeface="Montserrat" pitchFamily="2" charset="77"/>
              </a:rPr>
              <a:t>Lograr </a:t>
            </a:r>
            <a:r>
              <a:rPr lang="es-419" sz="1200" dirty="0">
                <a:latin typeface="Montserrat" pitchFamily="2" charset="77"/>
              </a:rPr>
              <a:t>la eficiencia en las operaciones administrativas.</a:t>
            </a:r>
            <a:endParaRPr lang="es-GT" sz="1100" dirty="0">
              <a:latin typeface="Montserrat" pitchFamily="2" charset="77"/>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413" y="1647872"/>
            <a:ext cx="687763" cy="687483"/>
          </a:xfrm>
          <a:prstGeom prst="rect">
            <a:avLst/>
          </a:prstGeom>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264" y="4475192"/>
            <a:ext cx="687763" cy="687763"/>
          </a:xfrm>
          <a:prstGeom prst="rect">
            <a:avLst/>
          </a:prstGeom>
        </p:spPr>
      </p:pic>
      <p:pic>
        <p:nvPicPr>
          <p:cNvPr id="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1282" y="3077693"/>
            <a:ext cx="674835" cy="674835"/>
          </a:xfrm>
          <a:prstGeom prst="rect">
            <a:avLst/>
          </a:prstGeom>
        </p:spPr>
      </p:pic>
      <p:pic>
        <p:nvPicPr>
          <p:cNvPr id="6" name="Imagen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01282" y="1538835"/>
            <a:ext cx="693588" cy="693588"/>
          </a:xfrm>
          <a:prstGeom prst="rect">
            <a:avLst/>
          </a:prstGeom>
        </p:spPr>
      </p:pic>
      <p:pic>
        <p:nvPicPr>
          <p:cNvPr id="7" name="Imagen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26452" y="4358941"/>
            <a:ext cx="643247" cy="643508"/>
          </a:xfrm>
          <a:prstGeom prst="rect">
            <a:avLst/>
          </a:prstGeom>
        </p:spPr>
      </p:pic>
      <p:pic>
        <p:nvPicPr>
          <p:cNvPr id="14" name="Imagen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1413" y="3058988"/>
            <a:ext cx="716480" cy="71618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83;g1e0bd25976b_0_84"/>
          <p:cNvSpPr txBox="1"/>
          <p:nvPr/>
        </p:nvSpPr>
        <p:spPr>
          <a:xfrm>
            <a:off x="708286" y="681902"/>
            <a:ext cx="7114914" cy="70784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s-GT" sz="2000" dirty="0">
                <a:solidFill>
                  <a:srgbClr val="36B3CE"/>
                </a:solidFill>
                <a:latin typeface="Montserrat"/>
                <a:ea typeface="Montserrat"/>
                <a:cs typeface="Montserrat"/>
              </a:rPr>
              <a:t>Objetivos Operativos</a:t>
            </a:r>
          </a:p>
          <a:p>
            <a:pPr marL="0" marR="0" lvl="0" indent="0" rtl="0">
              <a:spcBef>
                <a:spcPts val="0"/>
              </a:spcBef>
              <a:spcAft>
                <a:spcPts val="0"/>
              </a:spcAft>
              <a:buNone/>
            </a:pPr>
            <a:r>
              <a:rPr lang="es-GT" sz="2000" b="1" dirty="0">
                <a:solidFill>
                  <a:srgbClr val="36B3CE"/>
                </a:solidFill>
                <a:latin typeface="Montserrat"/>
                <a:ea typeface="Montserrat"/>
                <a:cs typeface="Montserrat"/>
              </a:rPr>
              <a:t>Coordinación del Sistema Nacional de Inteligencia</a:t>
            </a:r>
            <a:endParaRPr sz="2000" b="1" dirty="0">
              <a:solidFill>
                <a:srgbClr val="36B3CE"/>
              </a:solidFill>
              <a:latin typeface="Montserrat"/>
              <a:ea typeface="Montserrat"/>
              <a:cs typeface="Montserrat"/>
            </a:endParaRPr>
          </a:p>
        </p:txBody>
      </p:sp>
      <p:sp>
        <p:nvSpPr>
          <p:cNvPr id="3" name="CuadroTexto 2">
            <a:extLst>
              <a:ext uri="{FF2B5EF4-FFF2-40B4-BE49-F238E27FC236}">
                <a16:creationId xmlns:a16="http://schemas.microsoft.com/office/drawing/2014/main" id="{A73010C5-04AB-7076-E3F7-C5E6D111B319}"/>
              </a:ext>
            </a:extLst>
          </p:cNvPr>
          <p:cNvSpPr txBox="1"/>
          <p:nvPr/>
        </p:nvSpPr>
        <p:spPr>
          <a:xfrm>
            <a:off x="1425463" y="2045000"/>
            <a:ext cx="4308231" cy="615105"/>
          </a:xfrm>
          <a:prstGeom prst="rect">
            <a:avLst/>
          </a:prstGeom>
          <a:noFill/>
        </p:spPr>
        <p:txBody>
          <a:bodyPr wrap="square" rtlCol="0">
            <a:spAutoFit/>
          </a:bodyPr>
          <a:lstStyle/>
          <a:p>
            <a:pPr algn="just">
              <a:lnSpc>
                <a:spcPct val="150000"/>
              </a:lnSpc>
            </a:pPr>
            <a:r>
              <a:rPr lang="es-419" sz="1200" dirty="0" smtClean="0">
                <a:latin typeface="Montserrat" pitchFamily="2" charset="77"/>
              </a:rPr>
              <a:t>Consolidar </a:t>
            </a:r>
            <a:r>
              <a:rPr lang="es-419" sz="1200" dirty="0">
                <a:latin typeface="Montserrat" pitchFamily="2" charset="77"/>
              </a:rPr>
              <a:t>la comunicación y cooperación continua en temas de interés común.</a:t>
            </a:r>
          </a:p>
        </p:txBody>
      </p:sp>
      <p:sp>
        <p:nvSpPr>
          <p:cNvPr id="4" name="CuadroTexto 3">
            <a:extLst>
              <a:ext uri="{FF2B5EF4-FFF2-40B4-BE49-F238E27FC236}">
                <a16:creationId xmlns:a16="http://schemas.microsoft.com/office/drawing/2014/main" id="{76DFDB85-8F6D-CC44-7271-0E53284AD93C}"/>
              </a:ext>
            </a:extLst>
          </p:cNvPr>
          <p:cNvSpPr txBox="1"/>
          <p:nvPr/>
        </p:nvSpPr>
        <p:spPr>
          <a:xfrm>
            <a:off x="1425463" y="3220877"/>
            <a:ext cx="4308231" cy="615105"/>
          </a:xfrm>
          <a:prstGeom prst="rect">
            <a:avLst/>
          </a:prstGeom>
          <a:noFill/>
        </p:spPr>
        <p:txBody>
          <a:bodyPr wrap="square" rtlCol="0">
            <a:spAutoFit/>
          </a:bodyPr>
          <a:lstStyle/>
          <a:p>
            <a:pPr algn="just">
              <a:lnSpc>
                <a:spcPct val="150000"/>
              </a:lnSpc>
            </a:pPr>
            <a:r>
              <a:rPr lang="es-419" sz="1200" dirty="0" smtClean="0">
                <a:latin typeface="Montserrat" pitchFamily="2" charset="77"/>
              </a:rPr>
              <a:t>Consolidarse </a:t>
            </a:r>
            <a:r>
              <a:rPr lang="es-419" sz="1200" dirty="0">
                <a:latin typeface="Montserrat" pitchFamily="2" charset="77"/>
              </a:rPr>
              <a:t>como un referente de información estratégica para el país y la región. </a:t>
            </a:r>
            <a:endParaRPr lang="es-GT" sz="1200" dirty="0">
              <a:latin typeface="Montserrat" pitchFamily="2" charset="77"/>
            </a:endParaRPr>
          </a:p>
        </p:txBody>
      </p:sp>
      <p:sp>
        <p:nvSpPr>
          <p:cNvPr id="5" name="CuadroTexto 4">
            <a:extLst>
              <a:ext uri="{FF2B5EF4-FFF2-40B4-BE49-F238E27FC236}">
                <a16:creationId xmlns:a16="http://schemas.microsoft.com/office/drawing/2014/main" id="{ABE6FD51-5573-DBFB-B0F0-A14897DA0FC4}"/>
              </a:ext>
            </a:extLst>
          </p:cNvPr>
          <p:cNvSpPr txBox="1"/>
          <p:nvPr/>
        </p:nvSpPr>
        <p:spPr>
          <a:xfrm>
            <a:off x="7106349" y="3220876"/>
            <a:ext cx="4308231" cy="615105"/>
          </a:xfrm>
          <a:prstGeom prst="rect">
            <a:avLst/>
          </a:prstGeom>
          <a:noFill/>
        </p:spPr>
        <p:txBody>
          <a:bodyPr wrap="square" rtlCol="0">
            <a:spAutoFit/>
          </a:bodyPr>
          <a:lstStyle/>
          <a:p>
            <a:pPr algn="just">
              <a:lnSpc>
                <a:spcPct val="150000"/>
              </a:lnSpc>
            </a:pPr>
            <a:r>
              <a:rPr lang="es-419" sz="1200" dirty="0" smtClean="0">
                <a:latin typeface="Montserrat" pitchFamily="2" charset="77"/>
              </a:rPr>
              <a:t>Contribuir </a:t>
            </a:r>
            <a:r>
              <a:rPr lang="es-419" sz="1200" dirty="0">
                <a:latin typeface="Montserrat" pitchFamily="2" charset="77"/>
              </a:rPr>
              <a:t>a reducir riesgos y amenazas a nivel regional.</a:t>
            </a:r>
            <a:endParaRPr lang="es-GT" sz="1200" dirty="0">
              <a:latin typeface="Montserrat" pitchFamily="2" charset="77"/>
            </a:endParaRPr>
          </a:p>
        </p:txBody>
      </p:sp>
      <p:sp>
        <p:nvSpPr>
          <p:cNvPr id="6" name="Rectángulo 5"/>
          <p:cNvSpPr/>
          <p:nvPr/>
        </p:nvSpPr>
        <p:spPr>
          <a:xfrm>
            <a:off x="1487957" y="4460914"/>
            <a:ext cx="4198221" cy="615105"/>
          </a:xfrm>
          <a:prstGeom prst="rect">
            <a:avLst/>
          </a:prstGeom>
        </p:spPr>
        <p:txBody>
          <a:bodyPr wrap="square">
            <a:spAutoFit/>
          </a:bodyPr>
          <a:lstStyle/>
          <a:p>
            <a:pPr lvl="0" algn="just">
              <a:lnSpc>
                <a:spcPct val="150000"/>
              </a:lnSpc>
              <a:spcAft>
                <a:spcPts val="0"/>
              </a:spcAft>
              <a:buClr>
                <a:srgbClr val="178CC5"/>
              </a:buClr>
              <a:buSzPts val="1600"/>
            </a:pPr>
            <a:r>
              <a:rPr lang="es-419" sz="1200" dirty="0" smtClean="0">
                <a:uFill>
                  <a:solidFill>
                    <a:srgbClr val="BF8F00"/>
                  </a:solidFill>
                </a:uFill>
                <a:latin typeface="Montserrat" panose="00000500000000000000" pitchFamily="2" charset="0"/>
                <a:ea typeface="Times New Roman" panose="02020603050405020304" pitchFamily="18" charset="0"/>
                <a:cs typeface="Montserrat" panose="00000500000000000000" pitchFamily="2" charset="0"/>
              </a:rPr>
              <a:t>Desarrollar </a:t>
            </a:r>
            <a:r>
              <a:rPr lang="es-419" sz="1200" dirty="0">
                <a:uFill>
                  <a:solidFill>
                    <a:srgbClr val="BF8F00"/>
                  </a:solidFill>
                </a:uFill>
                <a:latin typeface="Montserrat" panose="00000500000000000000" pitchFamily="2" charset="0"/>
                <a:ea typeface="Times New Roman" panose="02020603050405020304" pitchFamily="18" charset="0"/>
                <a:cs typeface="Montserrat" panose="00000500000000000000" pitchFamily="2" charset="0"/>
              </a:rPr>
              <a:t>buenas prácticas en el intercambio de información</a:t>
            </a:r>
            <a:r>
              <a:rPr lang="es-GT" sz="1200" dirty="0" smtClean="0">
                <a:uFill>
                  <a:solidFill>
                    <a:srgbClr val="BF8F00"/>
                  </a:solidFill>
                </a:uFill>
                <a:latin typeface="Montserrat" panose="00000500000000000000" pitchFamily="2" charset="0"/>
                <a:ea typeface="Times New Roman" panose="02020603050405020304" pitchFamily="18" charset="0"/>
                <a:cs typeface="Montserrat" panose="00000500000000000000" pitchFamily="2" charset="0"/>
              </a:rPr>
              <a:t>. </a:t>
            </a:r>
            <a:endParaRPr lang="es-419" sz="1200" dirty="0">
              <a:uFill>
                <a:solidFill>
                  <a:srgbClr val="BF8F00"/>
                </a:solidFill>
              </a:uFill>
              <a:latin typeface="Montserrat" panose="00000500000000000000" pitchFamily="2" charset="0"/>
              <a:ea typeface="Times New Roman" panose="02020603050405020304" pitchFamily="18" charset="0"/>
              <a:cs typeface="Montserrat" panose="00000500000000000000" pitchFamily="2" charset="0"/>
            </a:endParaRPr>
          </a:p>
        </p:txBody>
      </p:sp>
      <p:sp>
        <p:nvSpPr>
          <p:cNvPr id="7" name="CuadroTexto 6">
            <a:extLst>
              <a:ext uri="{FF2B5EF4-FFF2-40B4-BE49-F238E27FC236}">
                <a16:creationId xmlns:a16="http://schemas.microsoft.com/office/drawing/2014/main" id="{ABE6FD51-5573-DBFB-B0F0-A14897DA0FC4}"/>
              </a:ext>
            </a:extLst>
          </p:cNvPr>
          <p:cNvSpPr txBox="1"/>
          <p:nvPr/>
        </p:nvSpPr>
        <p:spPr>
          <a:xfrm>
            <a:off x="7106349" y="2023496"/>
            <a:ext cx="4308231" cy="615105"/>
          </a:xfrm>
          <a:prstGeom prst="rect">
            <a:avLst/>
          </a:prstGeom>
          <a:noFill/>
        </p:spPr>
        <p:txBody>
          <a:bodyPr wrap="square" rtlCol="0">
            <a:spAutoFit/>
          </a:bodyPr>
          <a:lstStyle/>
          <a:p>
            <a:pPr algn="just">
              <a:lnSpc>
                <a:spcPct val="150000"/>
              </a:lnSpc>
            </a:pPr>
            <a:r>
              <a:rPr lang="es-419" sz="1200" dirty="0" smtClean="0">
                <a:latin typeface="Montserrat" pitchFamily="2" charset="77"/>
              </a:rPr>
              <a:t>Construir </a:t>
            </a:r>
            <a:r>
              <a:rPr lang="es-419" sz="1200" dirty="0">
                <a:latin typeface="Montserrat" pitchFamily="2" charset="77"/>
              </a:rPr>
              <a:t>relaciones útiles con la comunidad de inteligencia. </a:t>
            </a:r>
            <a:endParaRPr lang="es-GT" sz="1200" dirty="0">
              <a:latin typeface="Montserrat" pitchFamily="2" charset="77"/>
            </a:endParaRPr>
          </a:p>
        </p:txBody>
      </p:sp>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245" y="4460914"/>
            <a:ext cx="670712" cy="670712"/>
          </a:xfrm>
          <a:prstGeom prst="rect">
            <a:avLst/>
          </a:prstGeom>
        </p:spPr>
      </p:pic>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6396" y="1991071"/>
            <a:ext cx="679953" cy="679953"/>
          </a:xfrm>
          <a:prstGeom prst="rect">
            <a:avLst/>
          </a:prstGeom>
        </p:spPr>
      </p:pic>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0871" y="3168210"/>
            <a:ext cx="667771" cy="667771"/>
          </a:xfrm>
          <a:prstGeom prst="rect">
            <a:avLst/>
          </a:prstGeom>
        </p:spPr>
      </p:pic>
      <p:pic>
        <p:nvPicPr>
          <p:cNvPr id="12" name="Imagen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9017" y="3179720"/>
            <a:ext cx="697415" cy="697415"/>
          </a:xfrm>
          <a:prstGeom prst="rect">
            <a:avLst/>
          </a:prstGeom>
        </p:spPr>
      </p:pic>
      <p:pic>
        <p:nvPicPr>
          <p:cNvPr id="14" name="Imagen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587" y="1991071"/>
            <a:ext cx="731330" cy="731330"/>
          </a:xfrm>
          <a:prstGeom prst="rect">
            <a:avLst/>
          </a:prstGeom>
        </p:spPr>
      </p:pic>
    </p:spTree>
    <p:extLst>
      <p:ext uri="{BB962C8B-B14F-4D97-AF65-F5344CB8AC3E}">
        <p14:creationId xmlns:p14="http://schemas.microsoft.com/office/powerpoint/2010/main" val="41296164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83;g1e0bd25976b_0_84"/>
          <p:cNvSpPr txBox="1"/>
          <p:nvPr/>
        </p:nvSpPr>
        <p:spPr>
          <a:xfrm>
            <a:off x="800649" y="561829"/>
            <a:ext cx="6394478" cy="70784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s-GT" sz="2000" dirty="0">
                <a:solidFill>
                  <a:srgbClr val="36B3CE"/>
                </a:solidFill>
                <a:latin typeface="Montserrat"/>
                <a:ea typeface="Montserrat"/>
                <a:cs typeface="Montserrat"/>
              </a:rPr>
              <a:t>Objetivos Operativos</a:t>
            </a:r>
          </a:p>
          <a:p>
            <a:pPr marL="0" marR="0" lvl="0" indent="0" rtl="0">
              <a:spcBef>
                <a:spcPts val="0"/>
              </a:spcBef>
              <a:spcAft>
                <a:spcPts val="0"/>
              </a:spcAft>
              <a:buNone/>
            </a:pPr>
            <a:r>
              <a:rPr lang="es-GT" sz="2000" b="1" dirty="0">
                <a:solidFill>
                  <a:srgbClr val="36B3CE"/>
                </a:solidFill>
                <a:latin typeface="Montserrat"/>
                <a:ea typeface="Montserrat"/>
                <a:cs typeface="Montserrat"/>
              </a:rPr>
              <a:t>Fortalecimiento organizacional</a:t>
            </a:r>
          </a:p>
        </p:txBody>
      </p:sp>
      <p:sp>
        <p:nvSpPr>
          <p:cNvPr id="3" name="CuadroTexto 2">
            <a:extLst>
              <a:ext uri="{FF2B5EF4-FFF2-40B4-BE49-F238E27FC236}">
                <a16:creationId xmlns:a16="http://schemas.microsoft.com/office/drawing/2014/main" id="{A73010C5-04AB-7076-E3F7-C5E6D111B319}"/>
              </a:ext>
            </a:extLst>
          </p:cNvPr>
          <p:cNvSpPr txBox="1"/>
          <p:nvPr/>
        </p:nvSpPr>
        <p:spPr>
          <a:xfrm>
            <a:off x="1546784" y="1930126"/>
            <a:ext cx="4308231" cy="1169103"/>
          </a:xfrm>
          <a:prstGeom prst="rect">
            <a:avLst/>
          </a:prstGeom>
          <a:noFill/>
        </p:spPr>
        <p:txBody>
          <a:bodyPr wrap="square" rtlCol="0">
            <a:spAutoFit/>
          </a:bodyPr>
          <a:lstStyle/>
          <a:p>
            <a:pPr algn="just">
              <a:lnSpc>
                <a:spcPct val="150000"/>
              </a:lnSpc>
            </a:pPr>
            <a:r>
              <a:rPr lang="es-419" sz="1200" dirty="0" smtClean="0">
                <a:latin typeface="Montserrat" pitchFamily="2" charset="77"/>
              </a:rPr>
              <a:t>Mantener </a:t>
            </a:r>
            <a:r>
              <a:rPr lang="es-419" sz="1200" dirty="0">
                <a:latin typeface="Montserrat" pitchFamily="2" charset="77"/>
              </a:rPr>
              <a:t>relaciones de coordinación, colaboración y cooperación con las instancias rectoras de la carrera profesional y de la profesionalización del </a:t>
            </a:r>
            <a:r>
              <a:rPr lang="es-419" sz="1200" dirty="0" smtClean="0">
                <a:latin typeface="Montserrat" pitchFamily="2" charset="77"/>
              </a:rPr>
              <a:t>Sistema Nacional de Seguridad. </a:t>
            </a:r>
            <a:endParaRPr lang="es-419" sz="1200" dirty="0">
              <a:latin typeface="Montserrat" pitchFamily="2" charset="77"/>
            </a:endParaRPr>
          </a:p>
        </p:txBody>
      </p:sp>
      <p:sp>
        <p:nvSpPr>
          <p:cNvPr id="4" name="CuadroTexto 3">
            <a:extLst>
              <a:ext uri="{FF2B5EF4-FFF2-40B4-BE49-F238E27FC236}">
                <a16:creationId xmlns:a16="http://schemas.microsoft.com/office/drawing/2014/main" id="{76DFDB85-8F6D-CC44-7271-0E53284AD93C}"/>
              </a:ext>
            </a:extLst>
          </p:cNvPr>
          <p:cNvSpPr txBox="1"/>
          <p:nvPr/>
        </p:nvSpPr>
        <p:spPr>
          <a:xfrm>
            <a:off x="1567507" y="3575014"/>
            <a:ext cx="4308231" cy="369332"/>
          </a:xfrm>
          <a:prstGeom prst="rect">
            <a:avLst/>
          </a:prstGeom>
          <a:noFill/>
        </p:spPr>
        <p:txBody>
          <a:bodyPr wrap="square" rtlCol="0">
            <a:spAutoFit/>
          </a:bodyPr>
          <a:lstStyle/>
          <a:p>
            <a:pPr algn="just">
              <a:lnSpc>
                <a:spcPct val="150000"/>
              </a:lnSpc>
            </a:pPr>
            <a:r>
              <a:rPr lang="es-419" sz="1200" dirty="0" smtClean="0">
                <a:latin typeface="Montserrat" pitchFamily="2" charset="77"/>
              </a:rPr>
              <a:t>Fortalecer </a:t>
            </a:r>
            <a:r>
              <a:rPr lang="es-419" sz="1200" dirty="0">
                <a:latin typeface="Montserrat" pitchFamily="2" charset="77"/>
              </a:rPr>
              <a:t>los procesos e institucionalizarlos.</a:t>
            </a:r>
            <a:endParaRPr lang="es-GT" sz="1100" dirty="0">
              <a:latin typeface="Montserrat" pitchFamily="2" charset="77"/>
            </a:endParaRPr>
          </a:p>
        </p:txBody>
      </p:sp>
      <p:sp>
        <p:nvSpPr>
          <p:cNvPr id="5" name="Rectángulo 4"/>
          <p:cNvSpPr/>
          <p:nvPr/>
        </p:nvSpPr>
        <p:spPr>
          <a:xfrm>
            <a:off x="7195127" y="1921748"/>
            <a:ext cx="4198221" cy="892104"/>
          </a:xfrm>
          <a:prstGeom prst="rect">
            <a:avLst/>
          </a:prstGeom>
        </p:spPr>
        <p:txBody>
          <a:bodyPr wrap="square">
            <a:spAutoFit/>
          </a:bodyPr>
          <a:lstStyle/>
          <a:p>
            <a:pPr lvl="0" algn="just">
              <a:lnSpc>
                <a:spcPct val="150000"/>
              </a:lnSpc>
              <a:spcAft>
                <a:spcPts val="0"/>
              </a:spcAft>
              <a:buClr>
                <a:srgbClr val="178CC5"/>
              </a:buClr>
              <a:buSzPts val="1600"/>
            </a:pPr>
            <a:r>
              <a:rPr lang="es-419" sz="1200" dirty="0" smtClean="0">
                <a:uFill>
                  <a:solidFill>
                    <a:srgbClr val="BF8F00"/>
                  </a:solidFill>
                </a:uFill>
                <a:latin typeface="Montserrat" panose="00000500000000000000" pitchFamily="2" charset="0"/>
                <a:ea typeface="Times New Roman" panose="02020603050405020304" pitchFamily="18" charset="0"/>
                <a:cs typeface="Montserrat" panose="00000500000000000000" pitchFamily="2" charset="0"/>
              </a:rPr>
              <a:t>Implementar </a:t>
            </a:r>
            <a:r>
              <a:rPr lang="es-419" sz="1200" dirty="0">
                <a:uFill>
                  <a:solidFill>
                    <a:srgbClr val="BF8F00"/>
                  </a:solidFill>
                </a:uFill>
                <a:latin typeface="Montserrat" panose="00000500000000000000" pitchFamily="2" charset="0"/>
                <a:ea typeface="Times New Roman" panose="02020603050405020304" pitchFamily="18" charset="0"/>
                <a:cs typeface="Montserrat" panose="00000500000000000000" pitchFamily="2" charset="0"/>
              </a:rPr>
              <a:t>sistemas de evaluación para establecer el grado de efectividad de los programas de capacitación y especialización. </a:t>
            </a:r>
          </a:p>
        </p:txBody>
      </p:sp>
      <p:sp>
        <p:nvSpPr>
          <p:cNvPr id="6" name="CuadroTexto 5">
            <a:extLst>
              <a:ext uri="{FF2B5EF4-FFF2-40B4-BE49-F238E27FC236}">
                <a16:creationId xmlns:a16="http://schemas.microsoft.com/office/drawing/2014/main" id="{ABE6FD51-5573-DBFB-B0F0-A14897DA0FC4}"/>
              </a:ext>
            </a:extLst>
          </p:cNvPr>
          <p:cNvSpPr txBox="1"/>
          <p:nvPr/>
        </p:nvSpPr>
        <p:spPr>
          <a:xfrm>
            <a:off x="7195127" y="3425384"/>
            <a:ext cx="4308231" cy="892104"/>
          </a:xfrm>
          <a:prstGeom prst="rect">
            <a:avLst/>
          </a:prstGeom>
          <a:noFill/>
        </p:spPr>
        <p:txBody>
          <a:bodyPr wrap="square" rtlCol="0">
            <a:spAutoFit/>
          </a:bodyPr>
          <a:lstStyle/>
          <a:p>
            <a:pPr algn="just">
              <a:lnSpc>
                <a:spcPct val="150000"/>
              </a:lnSpc>
            </a:pPr>
            <a:r>
              <a:rPr lang="es-419" sz="1200" dirty="0" smtClean="0">
                <a:latin typeface="Montserrat" pitchFamily="2" charset="77"/>
              </a:rPr>
              <a:t>Motivar </a:t>
            </a:r>
            <a:r>
              <a:rPr lang="es-419" sz="1200" dirty="0">
                <a:latin typeface="Montserrat" pitchFamily="2" charset="77"/>
              </a:rPr>
              <a:t>a los oficiales de inteligencia con la disponibilidad de los programas de profesionalización y procesos de selección equitativos.</a:t>
            </a:r>
            <a:endParaRPr lang="es-GT" sz="1200" dirty="0">
              <a:latin typeface="Montserrat" pitchFamily="2" charset="77"/>
            </a:endParaRPr>
          </a:p>
        </p:txBody>
      </p:sp>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512" y="1955444"/>
            <a:ext cx="702753" cy="702467"/>
          </a:xfrm>
          <a:prstGeom prst="rect">
            <a:avLst/>
          </a:prstGeom>
        </p:spPr>
      </p:pic>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653" y="3450085"/>
            <a:ext cx="710638" cy="710638"/>
          </a:xfrm>
          <a:prstGeom prst="rect">
            <a:avLst/>
          </a:prstGeom>
        </p:spPr>
      </p:pic>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0807" y="1890952"/>
            <a:ext cx="694320" cy="694320"/>
          </a:xfrm>
          <a:prstGeom prst="rect">
            <a:avLst/>
          </a:prstGeom>
        </p:spPr>
      </p:pic>
      <p:pic>
        <p:nvPicPr>
          <p:cNvPr id="10" name="Imagen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0808" y="3458245"/>
            <a:ext cx="694319" cy="694319"/>
          </a:xfrm>
          <a:prstGeom prst="rect">
            <a:avLst/>
          </a:prstGeom>
        </p:spPr>
      </p:pic>
    </p:spTree>
    <p:extLst>
      <p:ext uri="{BB962C8B-B14F-4D97-AF65-F5344CB8AC3E}">
        <p14:creationId xmlns:p14="http://schemas.microsoft.com/office/powerpoint/2010/main" val="3111898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g1e0bd25976b_0_142"/>
          <p:cNvSpPr txBox="1"/>
          <p:nvPr/>
        </p:nvSpPr>
        <p:spPr>
          <a:xfrm>
            <a:off x="5074375" y="924065"/>
            <a:ext cx="2797200"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000" b="1" dirty="0" smtClean="0">
                <a:solidFill>
                  <a:srgbClr val="36B3CE"/>
                </a:solidFill>
                <a:latin typeface="Montserrat"/>
                <a:ea typeface="Montserrat"/>
                <a:cs typeface="Montserrat"/>
                <a:sym typeface="Montserrat"/>
              </a:rPr>
              <a:t>Población</a:t>
            </a:r>
            <a:endParaRPr sz="2000" dirty="0">
              <a:solidFill>
                <a:srgbClr val="36B3CE"/>
              </a:solidFill>
            </a:endParaRPr>
          </a:p>
        </p:txBody>
      </p:sp>
      <p:sp>
        <p:nvSpPr>
          <p:cNvPr id="95" name="Google Shape;95;g1e0bd25976b_0_142"/>
          <p:cNvSpPr txBox="1"/>
          <p:nvPr/>
        </p:nvSpPr>
        <p:spPr>
          <a:xfrm>
            <a:off x="5190604" y="1334019"/>
            <a:ext cx="6120000" cy="4847440"/>
          </a:xfrm>
          <a:prstGeom prst="rect">
            <a:avLst/>
          </a:prstGeom>
          <a:noFill/>
          <a:ln>
            <a:noFill/>
          </a:ln>
        </p:spPr>
        <p:txBody>
          <a:bodyPr spcFirstLastPara="1" wrap="square" lIns="91425" tIns="45700" rIns="91425" bIns="45700" anchor="t" anchorCtr="0">
            <a:spAutoFit/>
          </a:bodyPr>
          <a:lstStyle/>
          <a:p>
            <a:pPr algn="just">
              <a:lnSpc>
                <a:spcPct val="150000"/>
              </a:lnSpc>
            </a:pPr>
            <a:r>
              <a:rPr lang="es-419" sz="1200" dirty="0">
                <a:latin typeface="Montserrat" pitchFamily="2" charset="77"/>
              </a:rPr>
              <a:t>De acuerdo con la legislación vigente, los productos de inteligencia son proporcionados al </a:t>
            </a:r>
            <a:r>
              <a:rPr lang="es-419" sz="1200" b="1" dirty="0">
                <a:latin typeface="Montserrat" pitchFamily="2" charset="77"/>
              </a:rPr>
              <a:t>Señor Presidente de la República de Guatemala y al Consejo Nacional de </a:t>
            </a:r>
            <a:r>
              <a:rPr lang="es-419" sz="1200" b="1" dirty="0" smtClean="0">
                <a:latin typeface="Montserrat" pitchFamily="2" charset="77"/>
              </a:rPr>
              <a:t>Seguridad </a:t>
            </a:r>
            <a:r>
              <a:rPr lang="es-419" sz="1200" b="1" dirty="0">
                <a:latin typeface="Montserrat" pitchFamily="2" charset="77"/>
              </a:rPr>
              <a:t>-</a:t>
            </a:r>
            <a:r>
              <a:rPr lang="es-419" sz="1200" b="1" dirty="0" smtClean="0">
                <a:latin typeface="Montserrat" pitchFamily="2" charset="77"/>
              </a:rPr>
              <a:t>CNS-</a:t>
            </a:r>
            <a:r>
              <a:rPr lang="es-419" sz="1200" dirty="0" smtClean="0">
                <a:latin typeface="Montserrat" pitchFamily="2" charset="77"/>
              </a:rPr>
              <a:t>, </a:t>
            </a:r>
            <a:r>
              <a:rPr lang="es-419" sz="1200" dirty="0">
                <a:latin typeface="Montserrat" pitchFamily="2" charset="77"/>
              </a:rPr>
              <a:t>con el propósito de dar información de inteligencia de Estado, útil y oportuna para la toma de decisiones de alto nivel político – estratégico.  </a:t>
            </a:r>
          </a:p>
          <a:p>
            <a:pPr algn="just">
              <a:lnSpc>
                <a:spcPct val="150000"/>
              </a:lnSpc>
            </a:pPr>
            <a:endParaRPr lang="es-419" sz="1200" dirty="0">
              <a:latin typeface="Montserrat" pitchFamily="2" charset="77"/>
            </a:endParaRPr>
          </a:p>
          <a:p>
            <a:pPr algn="just">
              <a:lnSpc>
                <a:spcPct val="150000"/>
              </a:lnSpc>
            </a:pPr>
            <a:r>
              <a:rPr lang="es-419" sz="1200" dirty="0">
                <a:latin typeface="Montserrat" pitchFamily="2" charset="77"/>
              </a:rPr>
              <a:t>La Secretaría de Inteligencia Estratégica del Estado en coordinación con el Sistema Nacional de </a:t>
            </a:r>
            <a:r>
              <a:rPr lang="es-419" sz="1200" dirty="0" smtClean="0">
                <a:latin typeface="Montserrat" pitchFamily="2" charset="77"/>
              </a:rPr>
              <a:t>Inteligencia, </a:t>
            </a:r>
            <a:r>
              <a:rPr lang="es-419" sz="1200" dirty="0">
                <a:latin typeface="Montserrat" pitchFamily="2" charset="77"/>
              </a:rPr>
              <a:t>produce la Agenda Nacional de Riesgos y Amenazas -</a:t>
            </a:r>
            <a:r>
              <a:rPr lang="es-419" sz="1200" dirty="0" smtClean="0">
                <a:latin typeface="Montserrat" pitchFamily="2" charset="77"/>
              </a:rPr>
              <a:t>ANRA-, </a:t>
            </a:r>
            <a:r>
              <a:rPr lang="es-419" sz="1200" dirty="0">
                <a:latin typeface="Montserrat" pitchFamily="2" charset="77"/>
              </a:rPr>
              <a:t>producto que se entrega al Sistema Nacional de Seguridad, constituyendo un instrumento base para la elaboración de estrategias, planes de acción y coordinaciones de cooperación con entes nacionales e internacionales con el objetivo de prevenir hechos ocasionados por el crimen organizado y delincuencia común; lo cual permite brindar a la población guatemalteca una vida en paz, en democracia y seguridad,  beneficiándolos a través del resguardo de sus bienes, su integridad física y el fortalecimiento del desarrollo del país.</a:t>
            </a:r>
          </a:p>
          <a:p>
            <a:pPr marL="0" marR="0" lvl="0" indent="0" algn="just" rtl="0">
              <a:lnSpc>
                <a:spcPct val="150000"/>
              </a:lnSpc>
              <a:spcBef>
                <a:spcPts val="0"/>
              </a:spcBef>
              <a:spcAft>
                <a:spcPts val="0"/>
              </a:spcAft>
              <a:buNone/>
            </a:pPr>
            <a:endParaRPr dirty="0"/>
          </a:p>
        </p:txBody>
      </p:sp>
      <p:sp>
        <p:nvSpPr>
          <p:cNvPr id="6" name="Marcador de contenido 2">
            <a:extLst>
              <a:ext uri="{FF2B5EF4-FFF2-40B4-BE49-F238E27FC236}">
                <a16:creationId xmlns:a16="http://schemas.microsoft.com/office/drawing/2014/main" id="{B5DD7A65-8685-B1F8-8F63-DC86DD8B9574}"/>
              </a:ext>
            </a:extLst>
          </p:cNvPr>
          <p:cNvSpPr txBox="1">
            <a:spLocks/>
          </p:cNvSpPr>
          <p:nvPr/>
        </p:nvSpPr>
        <p:spPr>
          <a:xfrm>
            <a:off x="733740" y="781559"/>
            <a:ext cx="3615329" cy="4886037"/>
          </a:xfrm>
          <a:prstGeom prst="rect">
            <a:avLst/>
          </a:prstGeom>
          <a:pattFill prst="pct20">
            <a:fgClr>
              <a:srgbClr val="00B0F0"/>
            </a:fgClr>
            <a:bgClr>
              <a:schemeClr val="bg1"/>
            </a:bgClr>
          </a:patt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s-GT" dirty="0" smtClean="0">
              <a:latin typeface="Montserrat" panose="00000500000000000000" pitchFamily="50" charset="0"/>
            </a:endParaRPr>
          </a:p>
          <a:p>
            <a:pPr algn="ctr"/>
            <a:endParaRPr lang="es-GT" dirty="0" smtClean="0">
              <a:latin typeface="Montserrat" panose="00000500000000000000" pitchFamily="50" charset="0"/>
            </a:endParaRPr>
          </a:p>
          <a:p>
            <a:pPr algn="ctr"/>
            <a:endParaRPr lang="es-GT" dirty="0" smtClean="0">
              <a:latin typeface="Montserrat" panose="00000500000000000000" pitchFamily="50" charset="0"/>
            </a:endParaRPr>
          </a:p>
          <a:p>
            <a:pPr algn="ctr"/>
            <a:endParaRPr lang="es-GT" sz="2800" dirty="0" smtClean="0">
              <a:solidFill>
                <a:srgbClr val="36B3CE"/>
              </a:solidFill>
              <a:latin typeface="Montserrat"/>
              <a:ea typeface="Montserrat"/>
              <a:cs typeface="Montserrat"/>
            </a:endParaRPr>
          </a:p>
          <a:p>
            <a:pPr algn="ctr"/>
            <a:endParaRPr lang="es-GT" sz="2800" dirty="0">
              <a:solidFill>
                <a:srgbClr val="36B3CE"/>
              </a:solidFill>
              <a:latin typeface="Montserrat"/>
              <a:ea typeface="Montserrat"/>
              <a:cs typeface="Montserrat"/>
            </a:endParaRPr>
          </a:p>
          <a:p>
            <a:pPr algn="ctr"/>
            <a:endParaRPr lang="es-GT" sz="2800" dirty="0" smtClean="0">
              <a:solidFill>
                <a:srgbClr val="36B3CE"/>
              </a:solidFill>
              <a:latin typeface="Montserrat"/>
              <a:ea typeface="Montserrat"/>
              <a:cs typeface="Montserrat"/>
            </a:endParaRPr>
          </a:p>
          <a:p>
            <a:pPr algn="ctr"/>
            <a:r>
              <a:rPr lang="es-GT" sz="2800" b="1" dirty="0">
                <a:solidFill>
                  <a:srgbClr val="36B3CE"/>
                </a:solidFill>
                <a:latin typeface="Montserrat"/>
                <a:ea typeface="Montserrat"/>
                <a:cs typeface="Montserrat"/>
              </a:rPr>
              <a:t/>
            </a:r>
            <a:br>
              <a:rPr lang="es-GT" sz="2800" b="1" dirty="0">
                <a:solidFill>
                  <a:srgbClr val="36B3CE"/>
                </a:solidFill>
                <a:latin typeface="Montserrat"/>
                <a:ea typeface="Montserrat"/>
                <a:cs typeface="Montserrat"/>
              </a:rPr>
            </a:br>
            <a:endParaRPr lang="es-GT" sz="2800" b="1" dirty="0">
              <a:solidFill>
                <a:srgbClr val="36B3CE"/>
              </a:solidFill>
              <a:latin typeface="Montserrat"/>
              <a:ea typeface="Montserrat"/>
              <a:cs typeface="Montserrat"/>
            </a:endParaRPr>
          </a:p>
          <a:p>
            <a:endParaRPr lang="es-GT" dirty="0"/>
          </a:p>
        </p:txBody>
      </p:sp>
      <p:pic>
        <p:nvPicPr>
          <p:cNvPr id="7" name="Imagen 6"/>
          <p:cNvPicPr>
            <a:picLocks noChangeAspect="1"/>
          </p:cNvPicPr>
          <p:nvPr/>
        </p:nvPicPr>
        <p:blipFill rotWithShape="1">
          <a:blip r:embed="rId3"/>
          <a:srcRect l="7048" r="9544"/>
          <a:stretch/>
        </p:blipFill>
        <p:spPr>
          <a:xfrm>
            <a:off x="352424" y="781560"/>
            <a:ext cx="4581526" cy="4952712"/>
          </a:xfrm>
          <a:prstGeom prst="rect">
            <a:avLst/>
          </a:prstGeom>
        </p:spPr>
      </p:pic>
      <p:sp>
        <p:nvSpPr>
          <p:cNvPr id="10" name="Google Shape;94;g1e0bd25976b_0_142"/>
          <p:cNvSpPr txBox="1"/>
          <p:nvPr/>
        </p:nvSpPr>
        <p:spPr>
          <a:xfrm>
            <a:off x="2277175" y="3829190"/>
            <a:ext cx="2797200"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000" b="1" dirty="0" smtClean="0">
                <a:solidFill>
                  <a:srgbClr val="36B3CE"/>
                </a:solidFill>
                <a:latin typeface="Montserrat"/>
                <a:ea typeface="Montserrat"/>
                <a:cs typeface="Montserrat"/>
                <a:sym typeface="Montserrat"/>
              </a:rPr>
              <a:t>CNS</a:t>
            </a:r>
            <a:endParaRPr sz="2000" dirty="0">
              <a:solidFill>
                <a:srgbClr val="36B3CE"/>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7;p2"/>
          <p:cNvSpPr/>
          <p:nvPr/>
        </p:nvSpPr>
        <p:spPr>
          <a:xfrm>
            <a:off x="3043564" y="2652818"/>
            <a:ext cx="1237200" cy="1578000"/>
          </a:xfrm>
          <a:prstGeom prst="rect">
            <a:avLst/>
          </a:prstGeom>
          <a:solidFill>
            <a:srgbClr val="36B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49;p2"/>
          <p:cNvSpPr txBox="1"/>
          <p:nvPr/>
        </p:nvSpPr>
        <p:spPr>
          <a:xfrm>
            <a:off x="3096297" y="2703067"/>
            <a:ext cx="1114800" cy="1477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GT" sz="9000" dirty="0">
                <a:solidFill>
                  <a:schemeClr val="lt1"/>
                </a:solidFill>
                <a:latin typeface="Vollkorn ExtraBold"/>
                <a:ea typeface="Vollkorn ExtraBold"/>
                <a:cs typeface="Vollkorn ExtraBold"/>
                <a:sym typeface="Vollkorn ExtraBold"/>
              </a:rPr>
              <a:t>2</a:t>
            </a:r>
            <a:endParaRPr sz="9000" dirty="0">
              <a:solidFill>
                <a:schemeClr val="lt1"/>
              </a:solidFill>
              <a:latin typeface="Vollkorn ExtraBold"/>
              <a:ea typeface="Vollkorn ExtraBold"/>
              <a:cs typeface="Vollkorn ExtraBold"/>
              <a:sym typeface="Vollkorn ExtraBold"/>
            </a:endParaRPr>
          </a:p>
        </p:txBody>
      </p:sp>
      <p:sp>
        <p:nvSpPr>
          <p:cNvPr id="5" name="Google Shape;46;p2"/>
          <p:cNvSpPr/>
          <p:nvPr/>
        </p:nvSpPr>
        <p:spPr>
          <a:xfrm flipH="1">
            <a:off x="4280764" y="2652818"/>
            <a:ext cx="5569200" cy="1578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48;p2"/>
          <p:cNvSpPr txBox="1"/>
          <p:nvPr/>
        </p:nvSpPr>
        <p:spPr>
          <a:xfrm>
            <a:off x="4447490" y="2949394"/>
            <a:ext cx="4738461" cy="98484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2900" dirty="0">
                <a:solidFill>
                  <a:srgbClr val="36B3CE"/>
                </a:solidFill>
                <a:latin typeface="Vollkorn Medium"/>
                <a:ea typeface="Vollkorn Medium"/>
                <a:cs typeface="Vollkorn Medium"/>
                <a:sym typeface="Vollkorn Medium"/>
              </a:rPr>
              <a:t>E</a:t>
            </a:r>
            <a:r>
              <a:rPr lang="es-GT" sz="2900" dirty="0" smtClean="0">
                <a:solidFill>
                  <a:srgbClr val="36B3CE"/>
                </a:solidFill>
                <a:latin typeface="Vollkorn Medium"/>
                <a:ea typeface="Vollkorn Medium"/>
                <a:cs typeface="Vollkorn Medium"/>
                <a:sym typeface="Vollkorn Medium"/>
              </a:rPr>
              <a:t>jecución </a:t>
            </a:r>
          </a:p>
          <a:p>
            <a:pPr marL="0" marR="0" lvl="0" indent="0" algn="l" rtl="0">
              <a:spcBef>
                <a:spcPts val="0"/>
              </a:spcBef>
              <a:spcAft>
                <a:spcPts val="0"/>
              </a:spcAft>
              <a:buNone/>
            </a:pPr>
            <a:r>
              <a:rPr lang="es-GT" sz="2900" dirty="0" smtClean="0">
                <a:solidFill>
                  <a:srgbClr val="36B3CE"/>
                </a:solidFill>
                <a:latin typeface="Vollkorn Medium"/>
                <a:ea typeface="Vollkorn Medium"/>
                <a:cs typeface="Vollkorn Medium"/>
                <a:sym typeface="Vollkorn Medium"/>
              </a:rPr>
              <a:t>Presupuestaria</a:t>
            </a:r>
            <a:endParaRPr sz="2900" dirty="0">
              <a:solidFill>
                <a:srgbClr val="36B3CE"/>
              </a:solidFill>
              <a:latin typeface="Vollkorn Medium"/>
              <a:ea typeface="Vollkorn Medium"/>
              <a:cs typeface="Vollkorn Medium"/>
              <a:sym typeface="Vollkorn Medium"/>
            </a:endParaRPr>
          </a:p>
        </p:txBody>
      </p:sp>
    </p:spTree>
    <p:extLst>
      <p:ext uri="{BB962C8B-B14F-4D97-AF65-F5344CB8AC3E}">
        <p14:creationId xmlns:p14="http://schemas.microsoft.com/office/powerpoint/2010/main" val="3466102593"/>
      </p:ext>
    </p:extLst>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616</TotalTime>
  <Words>2198</Words>
  <Application>Microsoft Office PowerPoint</Application>
  <PresentationFormat>Panorámica</PresentationFormat>
  <Paragraphs>271</Paragraphs>
  <Slides>25</Slides>
  <Notes>7</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25</vt:i4>
      </vt:variant>
    </vt:vector>
  </HeadingPairs>
  <TitlesOfParts>
    <vt:vector size="34" baseType="lpstr">
      <vt:lpstr>Montserrat</vt:lpstr>
      <vt:lpstr>Calibri</vt:lpstr>
      <vt:lpstr>Vollkorn Black</vt:lpstr>
      <vt:lpstr>Montserrat SemiBold</vt:lpstr>
      <vt:lpstr>Arial</vt:lpstr>
      <vt:lpstr>Times New Roman</vt:lpstr>
      <vt:lpstr>Vollkorn Medium</vt:lpstr>
      <vt:lpstr>Vollkorn ExtraBold</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dc:creator>
  <cp:lastModifiedBy>Julissa Virginia de Paz Morales</cp:lastModifiedBy>
  <cp:revision>216</cp:revision>
  <cp:lastPrinted>2023-05-04T23:21:24Z</cp:lastPrinted>
  <dcterms:created xsi:type="dcterms:W3CDTF">2022-04-29T16:34:54Z</dcterms:created>
  <dcterms:modified xsi:type="dcterms:W3CDTF">2023-05-04T23:34:30Z</dcterms:modified>
</cp:coreProperties>
</file>