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75" r:id="rId5"/>
    <p:sldId id="263" r:id="rId6"/>
    <p:sldId id="276" r:id="rId7"/>
    <p:sldId id="277" r:id="rId8"/>
    <p:sldId id="266" r:id="rId9"/>
    <p:sldId id="272" r:id="rId10"/>
    <p:sldId id="278" r:id="rId11"/>
    <p:sldId id="279" r:id="rId12"/>
    <p:sldId id="280" r:id="rId13"/>
    <p:sldId id="282" r:id="rId14"/>
    <p:sldId id="283" r:id="rId15"/>
    <p:sldId id="281" r:id="rId16"/>
    <p:sldId id="284" r:id="rId17"/>
    <p:sldId id="285" r:id="rId18"/>
    <p:sldId id="286" r:id="rId19"/>
    <p:sldId id="287" r:id="rId20"/>
    <p:sldId id="288" r:id="rId21"/>
    <p:sldId id="289" r:id="rId22"/>
    <p:sldId id="290" r:id="rId23"/>
    <p:sldId id="291" r:id="rId24"/>
    <p:sldId id="292" r:id="rId25"/>
    <p:sldId id="262" r:id="rId26"/>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C"/>
    <a:srgbClr val="C0F3FF"/>
    <a:srgbClr val="265F91"/>
    <a:srgbClr val="FFCA4A"/>
    <a:srgbClr val="20539D"/>
    <a:srgbClr val="EFEFEF"/>
    <a:srgbClr val="002E91"/>
    <a:srgbClr val="103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69" d="100"/>
          <a:sy n="69"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ATASTORE.sie.local\Planificacion\INFORMES\2022\MECANISMO%20DE%20RENDICI&#211;N%20DE%20CUENTAS\Tercer%20Cuatrimestre\Datos%20financieros%20-%20tercer%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TASTORE.sie.local\Planificacion\INFORMES\2022\MECANISMO%20DE%20RENDICI&#211;N%20DE%20CUENTAS\Tercer%20Cuatrimestre\Datos%20financieros%20-%20tercer%20cuatrimest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STORE.sie.local\Planificacion\METAS\METAS%202022\DASHBOARD%20de%20meta%20&#225;rea%20Sustantiva.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STORE.sie.local\Planificacion\METAS\METAS%202022\DASHBOARD%20de%20meta%20&#225;rea%20Sustantiva.xlsm"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'Presupuesto por grupo de gasto'!$C$7</c:f>
              <c:strCache>
                <c:ptCount val="1"/>
                <c:pt idx="0">
                  <c:v>Asignado</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por grupo de gasto'!$B$8:$B$13</c:f>
              <c:strCache>
                <c:ptCount val="6"/>
                <c:pt idx="0">
                  <c:v>Salarios, honorarios</c:v>
                </c:pt>
                <c:pt idx="1">
                  <c:v>Servicios básicos, mantenimientos</c:v>
                </c:pt>
                <c:pt idx="2">
                  <c:v>Materiales, útiles, suministros</c:v>
                </c:pt>
                <c:pt idx="3">
                  <c:v>Equipamiento</c:v>
                </c:pt>
                <c:pt idx="4">
                  <c:v>Prestaciones</c:v>
                </c:pt>
                <c:pt idx="5">
                  <c:v>Asignaciones globales</c:v>
                </c:pt>
              </c:strCache>
            </c:strRef>
          </c:cat>
          <c:val>
            <c:numRef>
              <c:f>'Presupuesto por grupo de gasto'!$C$8:$C$13</c:f>
              <c:numCache>
                <c:formatCode>0.00,,</c:formatCode>
                <c:ptCount val="6"/>
                <c:pt idx="0">
                  <c:v>27737924</c:v>
                </c:pt>
                <c:pt idx="1">
                  <c:v>8533128</c:v>
                </c:pt>
                <c:pt idx="2">
                  <c:v>1875768</c:v>
                </c:pt>
                <c:pt idx="3">
                  <c:v>936757</c:v>
                </c:pt>
                <c:pt idx="4">
                  <c:v>916423</c:v>
                </c:pt>
                <c:pt idx="5">
                  <c:v>0</c:v>
                </c:pt>
              </c:numCache>
            </c:numRef>
          </c:val>
          <c:extLst>
            <c:ext xmlns:c16="http://schemas.microsoft.com/office/drawing/2014/chart" uri="{C3380CC4-5D6E-409C-BE32-E72D297353CC}">
              <c16:uniqueId val="{00000000-F057-432B-A6FA-11B4A7BF2DC6}"/>
            </c:ext>
          </c:extLst>
        </c:ser>
        <c:ser>
          <c:idx val="1"/>
          <c:order val="1"/>
          <c:tx>
            <c:strRef>
              <c:f>'Presupuesto por grupo de gasto'!$D$7</c:f>
              <c:strCache>
                <c:ptCount val="1"/>
                <c:pt idx="0">
                  <c:v>Vigente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por grupo de gasto'!$B$8:$B$13</c:f>
              <c:strCache>
                <c:ptCount val="6"/>
                <c:pt idx="0">
                  <c:v>Salarios, honorarios</c:v>
                </c:pt>
                <c:pt idx="1">
                  <c:v>Servicios básicos, mantenimientos</c:v>
                </c:pt>
                <c:pt idx="2">
                  <c:v>Materiales, útiles, suministros</c:v>
                </c:pt>
                <c:pt idx="3">
                  <c:v>Equipamiento</c:v>
                </c:pt>
                <c:pt idx="4">
                  <c:v>Prestaciones</c:v>
                </c:pt>
                <c:pt idx="5">
                  <c:v>Asignaciones globales</c:v>
                </c:pt>
              </c:strCache>
            </c:strRef>
          </c:cat>
          <c:val>
            <c:numRef>
              <c:f>'Presupuesto por grupo de gasto'!$D$8:$D$13</c:f>
              <c:numCache>
                <c:formatCode>0.00,,</c:formatCode>
                <c:ptCount val="6"/>
                <c:pt idx="0">
                  <c:v>28590633</c:v>
                </c:pt>
                <c:pt idx="1">
                  <c:v>2757948</c:v>
                </c:pt>
                <c:pt idx="2">
                  <c:v>1150640</c:v>
                </c:pt>
                <c:pt idx="3">
                  <c:v>2092267</c:v>
                </c:pt>
                <c:pt idx="4">
                  <c:v>2434598</c:v>
                </c:pt>
                <c:pt idx="5">
                  <c:v>973918</c:v>
                </c:pt>
              </c:numCache>
            </c:numRef>
          </c:val>
          <c:extLst>
            <c:ext xmlns:c16="http://schemas.microsoft.com/office/drawing/2014/chart" uri="{C3380CC4-5D6E-409C-BE32-E72D297353CC}">
              <c16:uniqueId val="{00000001-F057-432B-A6FA-11B4A7BF2DC6}"/>
            </c:ext>
          </c:extLst>
        </c:ser>
        <c:ser>
          <c:idx val="2"/>
          <c:order val="2"/>
          <c:tx>
            <c:strRef>
              <c:f>'Presupuesto por grupo de gasto'!$E$7</c:f>
              <c:strCache>
                <c:ptCount val="1"/>
                <c:pt idx="0">
                  <c:v>Ejecutado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por grupo de gasto'!$B$8:$B$13</c:f>
              <c:strCache>
                <c:ptCount val="6"/>
                <c:pt idx="0">
                  <c:v>Salarios, honorarios</c:v>
                </c:pt>
                <c:pt idx="1">
                  <c:v>Servicios básicos, mantenimientos</c:v>
                </c:pt>
                <c:pt idx="2">
                  <c:v>Materiales, útiles, suministros</c:v>
                </c:pt>
                <c:pt idx="3">
                  <c:v>Equipamiento</c:v>
                </c:pt>
                <c:pt idx="4">
                  <c:v>Prestaciones</c:v>
                </c:pt>
                <c:pt idx="5">
                  <c:v>Asignaciones globales</c:v>
                </c:pt>
              </c:strCache>
            </c:strRef>
          </c:cat>
          <c:val>
            <c:numRef>
              <c:f>'Presupuesto por grupo de gasto'!$E$8:$E$13</c:f>
              <c:numCache>
                <c:formatCode>0.00,,</c:formatCode>
                <c:ptCount val="6"/>
                <c:pt idx="0">
                  <c:v>27678627</c:v>
                </c:pt>
                <c:pt idx="1">
                  <c:v>2190238</c:v>
                </c:pt>
                <c:pt idx="2">
                  <c:v>955702</c:v>
                </c:pt>
                <c:pt idx="3">
                  <c:v>1834651</c:v>
                </c:pt>
                <c:pt idx="4">
                  <c:v>2373628</c:v>
                </c:pt>
                <c:pt idx="5">
                  <c:v>973426</c:v>
                </c:pt>
              </c:numCache>
            </c:numRef>
          </c:val>
          <c:extLst>
            <c:ext xmlns:c16="http://schemas.microsoft.com/office/drawing/2014/chart" uri="{C3380CC4-5D6E-409C-BE32-E72D297353CC}">
              <c16:uniqueId val="{00000002-F057-432B-A6FA-11B4A7BF2DC6}"/>
            </c:ext>
          </c:extLst>
        </c:ser>
        <c:ser>
          <c:idx val="3"/>
          <c:order val="3"/>
          <c:tx>
            <c:strRef>
              <c:f>'Presupuesto por grupo de gasto'!$F$7</c:f>
              <c:strCache>
                <c:ptCount val="1"/>
                <c:pt idx="0">
                  <c:v>Saldo</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por grupo de gasto'!$B$8:$B$13</c:f>
              <c:strCache>
                <c:ptCount val="6"/>
                <c:pt idx="0">
                  <c:v>Salarios, honorarios</c:v>
                </c:pt>
                <c:pt idx="1">
                  <c:v>Servicios básicos, mantenimientos</c:v>
                </c:pt>
                <c:pt idx="2">
                  <c:v>Materiales, útiles, suministros</c:v>
                </c:pt>
                <c:pt idx="3">
                  <c:v>Equipamiento</c:v>
                </c:pt>
                <c:pt idx="4">
                  <c:v>Prestaciones</c:v>
                </c:pt>
                <c:pt idx="5">
                  <c:v>Asignaciones globales</c:v>
                </c:pt>
              </c:strCache>
            </c:strRef>
          </c:cat>
          <c:val>
            <c:numRef>
              <c:f>'Presupuesto por grupo de gasto'!$F$8:$F$13</c:f>
              <c:numCache>
                <c:formatCode>0.00,,</c:formatCode>
                <c:ptCount val="6"/>
                <c:pt idx="0">
                  <c:v>912006</c:v>
                </c:pt>
                <c:pt idx="1">
                  <c:v>567710</c:v>
                </c:pt>
                <c:pt idx="2">
                  <c:v>194938</c:v>
                </c:pt>
                <c:pt idx="3">
                  <c:v>257616</c:v>
                </c:pt>
                <c:pt idx="4">
                  <c:v>60970</c:v>
                </c:pt>
                <c:pt idx="5">
                  <c:v>492</c:v>
                </c:pt>
              </c:numCache>
            </c:numRef>
          </c:val>
          <c:extLst>
            <c:ext xmlns:c16="http://schemas.microsoft.com/office/drawing/2014/chart" uri="{C3380CC4-5D6E-409C-BE32-E72D297353CC}">
              <c16:uniqueId val="{00000003-F057-432B-A6FA-11B4A7BF2DC6}"/>
            </c:ext>
          </c:extLst>
        </c:ser>
        <c:dLbls>
          <c:dLblPos val="outEnd"/>
          <c:showLegendKey val="0"/>
          <c:showVal val="1"/>
          <c:showCatName val="0"/>
          <c:showSerName val="0"/>
          <c:showPercent val="0"/>
          <c:showBubbleSize val="0"/>
        </c:dLbls>
        <c:gapWidth val="219"/>
        <c:overlap val="-27"/>
        <c:axId val="1759281904"/>
        <c:axId val="1759278160"/>
      </c:barChart>
      <c:catAx>
        <c:axId val="175928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crossAx val="1759278160"/>
        <c:crosses val="autoZero"/>
        <c:auto val="1"/>
        <c:lblAlgn val="ctr"/>
        <c:lblOffset val="100"/>
        <c:noMultiLvlLbl val="0"/>
      </c:catAx>
      <c:valAx>
        <c:axId val="17592781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crossAx val="175928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legend>
    <c:plotVisOnly val="1"/>
    <c:dispBlanksAs val="gap"/>
    <c:showDLblsOverMax val="0"/>
  </c:chart>
  <c:spPr>
    <a:noFill/>
    <a:ln>
      <a:noFill/>
    </a:ln>
    <a:effectLst/>
  </c:spPr>
  <c:txPr>
    <a:bodyPr/>
    <a:lstStyle/>
    <a:p>
      <a:pPr>
        <a:defRPr>
          <a:latin typeface="Montserrat" panose="00000500000000000000" pitchFamily="50" charset="0"/>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'Presupuesto por finalidad'!$B$6</c:f>
              <c:strCache>
                <c:ptCount val="1"/>
                <c:pt idx="0">
                  <c:v>Orden público y Seguridad Ciudadana</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por finalidad'!$C$5:$G$5</c:f>
              <c:strCache>
                <c:ptCount val="5"/>
                <c:pt idx="0">
                  <c:v>Asignado</c:v>
                </c:pt>
                <c:pt idx="1">
                  <c:v>Vigente</c:v>
                </c:pt>
                <c:pt idx="2">
                  <c:v>Ejecutado</c:v>
                </c:pt>
                <c:pt idx="3">
                  <c:v>Saldo</c:v>
                </c:pt>
                <c:pt idx="4">
                  <c:v>% Ejecución</c:v>
                </c:pt>
              </c:strCache>
            </c:strRef>
          </c:cat>
          <c:val>
            <c:numRef>
              <c:f>'Presupuesto por finalidad'!$C$6:$G$6</c:f>
              <c:numCache>
                <c:formatCode>0.00,,</c:formatCode>
                <c:ptCount val="5"/>
                <c:pt idx="0">
                  <c:v>40000000</c:v>
                </c:pt>
                <c:pt idx="1">
                  <c:v>38000004</c:v>
                </c:pt>
                <c:pt idx="2">
                  <c:v>36006272</c:v>
                </c:pt>
                <c:pt idx="3">
                  <c:v>1993732</c:v>
                </c:pt>
                <c:pt idx="4" formatCode="0%">
                  <c:v>0.94753337394385539</c:v>
                </c:pt>
              </c:numCache>
            </c:numRef>
          </c:val>
          <c:extLst>
            <c:ext xmlns:c16="http://schemas.microsoft.com/office/drawing/2014/chart" uri="{C3380CC4-5D6E-409C-BE32-E72D297353CC}">
              <c16:uniqueId val="{00000000-DA16-4261-A979-0EC36E040861}"/>
            </c:ext>
          </c:extLst>
        </c:ser>
        <c:dLbls>
          <c:dLblPos val="outEnd"/>
          <c:showLegendKey val="0"/>
          <c:showVal val="1"/>
          <c:showCatName val="0"/>
          <c:showSerName val="0"/>
          <c:showPercent val="0"/>
          <c:showBubbleSize val="0"/>
        </c:dLbls>
        <c:gapWidth val="182"/>
        <c:axId val="1132656624"/>
        <c:axId val="1132653296"/>
      </c:barChart>
      <c:catAx>
        <c:axId val="1132656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crossAx val="1132653296"/>
        <c:crosses val="autoZero"/>
        <c:auto val="1"/>
        <c:lblAlgn val="ctr"/>
        <c:lblOffset val="100"/>
        <c:noMultiLvlLbl val="0"/>
      </c:catAx>
      <c:valAx>
        <c:axId val="11326532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crossAx val="11326566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ontserrat" panose="00000500000000000000" pitchFamily="50" charset="0"/>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TABLAS!$E$3</c:f>
              <c:strCache>
                <c:ptCount val="1"/>
                <c:pt idx="0">
                  <c:v>PROGRAMADAS</c:v>
                </c:pt>
              </c:strCache>
            </c:strRef>
          </c:tx>
          <c:spPr>
            <a:solidFill>
              <a:srgbClr val="0828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TABLAS!$E$10</c:f>
              <c:numCache>
                <c:formatCode>#,##0</c:formatCode>
                <c:ptCount val="1"/>
                <c:pt idx="0">
                  <c:v>442</c:v>
                </c:pt>
              </c:numCache>
            </c:numRef>
          </c:val>
          <c:extLst>
            <c:ext xmlns:c16="http://schemas.microsoft.com/office/drawing/2014/chart" uri="{C3380CC4-5D6E-409C-BE32-E72D297353CC}">
              <c16:uniqueId val="{00000000-B16D-4EF8-849A-92212AF19F82}"/>
            </c:ext>
          </c:extLst>
        </c:ser>
        <c:ser>
          <c:idx val="1"/>
          <c:order val="1"/>
          <c:tx>
            <c:strRef>
              <c:f>TABLAS!$F$3</c:f>
              <c:strCache>
                <c:ptCount val="1"/>
                <c:pt idx="0">
                  <c:v>EJECUTADAS</c:v>
                </c:pt>
              </c:strCache>
            </c:strRef>
          </c:tx>
          <c:spPr>
            <a:solidFill>
              <a:srgbClr val="1D88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TABLAS!$F$10</c:f>
              <c:numCache>
                <c:formatCode>#,##0</c:formatCode>
                <c:ptCount val="1"/>
                <c:pt idx="0">
                  <c:v>442</c:v>
                </c:pt>
              </c:numCache>
            </c:numRef>
          </c:val>
          <c:extLst>
            <c:ext xmlns:c16="http://schemas.microsoft.com/office/drawing/2014/chart" uri="{C3380CC4-5D6E-409C-BE32-E72D297353CC}">
              <c16:uniqueId val="{00000001-B16D-4EF8-849A-92212AF19F82}"/>
            </c:ext>
          </c:extLst>
        </c:ser>
        <c:ser>
          <c:idx val="2"/>
          <c:order val="2"/>
          <c:tx>
            <c:strRef>
              <c:f>TABLAS!$G$3</c:f>
              <c:strCache>
                <c:ptCount val="1"/>
                <c:pt idx="0">
                  <c:v>PENDIENTES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TABLAS!$G$10</c:f>
              <c:numCache>
                <c:formatCode>_-* #,##0_-;\-* #,##0_-;_-* "-"??_-;_-@_-</c:formatCode>
                <c:ptCount val="1"/>
                <c:pt idx="0">
                  <c:v>0</c:v>
                </c:pt>
              </c:numCache>
            </c:numRef>
          </c:val>
          <c:extLst>
            <c:ext xmlns:c16="http://schemas.microsoft.com/office/drawing/2014/chart" uri="{C3380CC4-5D6E-409C-BE32-E72D297353CC}">
              <c16:uniqueId val="{00000002-B16D-4EF8-849A-92212AF19F82}"/>
            </c:ext>
          </c:extLst>
        </c:ser>
        <c:dLbls>
          <c:dLblPos val="outEnd"/>
          <c:showLegendKey val="0"/>
          <c:showVal val="1"/>
          <c:showCatName val="0"/>
          <c:showSerName val="0"/>
          <c:showPercent val="0"/>
          <c:showBubbleSize val="0"/>
        </c:dLbls>
        <c:gapWidth val="182"/>
        <c:axId val="105414495"/>
        <c:axId val="105416159"/>
      </c:barChart>
      <c:catAx>
        <c:axId val="105414495"/>
        <c:scaling>
          <c:orientation val="minMax"/>
        </c:scaling>
        <c:delete val="1"/>
        <c:axPos val="l"/>
        <c:numFmt formatCode="General" sourceLinked="1"/>
        <c:majorTickMark val="none"/>
        <c:minorTickMark val="none"/>
        <c:tickLblPos val="nextTo"/>
        <c:crossAx val="105416159"/>
        <c:crosses val="autoZero"/>
        <c:auto val="1"/>
        <c:lblAlgn val="ctr"/>
        <c:lblOffset val="100"/>
        <c:noMultiLvlLbl val="0"/>
      </c:catAx>
      <c:valAx>
        <c:axId val="1054161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419"/>
          </a:p>
        </c:txPr>
        <c:crossAx val="105414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TABLAS!$E$13</c:f>
              <c:strCache>
                <c:ptCount val="1"/>
                <c:pt idx="0">
                  <c:v>PROGRAMADAS</c:v>
                </c:pt>
              </c:strCache>
            </c:strRef>
          </c:tx>
          <c:spPr>
            <a:solidFill>
              <a:srgbClr val="082848"/>
            </a:solidFill>
            <a:ln w="9525" cap="flat" cmpd="sng" algn="ctr">
              <a:noFill/>
              <a:round/>
            </a:ln>
            <a:effectLst/>
          </c:spPr>
          <c:invertIfNegative val="0"/>
          <c:dPt>
            <c:idx val="0"/>
            <c:invertIfNegative val="0"/>
            <c:bubble3D val="0"/>
            <c:spPr>
              <a:solidFill>
                <a:srgbClr val="082848"/>
              </a:solidFill>
              <a:ln w="9525" cap="flat" cmpd="sng" algn="ctr">
                <a:noFill/>
                <a:round/>
              </a:ln>
              <a:effectLst/>
            </c:spPr>
            <c:extLst>
              <c:ext xmlns:c16="http://schemas.microsoft.com/office/drawing/2014/chart" uri="{C3380CC4-5D6E-409C-BE32-E72D297353CC}">
                <c16:uniqueId val="{00000001-E205-4A96-8176-C52A30D34059}"/>
              </c:ext>
            </c:extLst>
          </c:dPt>
          <c:dPt>
            <c:idx val="1"/>
            <c:invertIfNegative val="0"/>
            <c:bubble3D val="0"/>
            <c:spPr>
              <a:solidFill>
                <a:srgbClr val="082848"/>
              </a:solidFill>
              <a:ln w="9525" cap="flat" cmpd="sng" algn="ctr">
                <a:noFill/>
                <a:round/>
              </a:ln>
              <a:effectLst/>
            </c:spPr>
            <c:extLst>
              <c:ext xmlns:c16="http://schemas.microsoft.com/office/drawing/2014/chart" uri="{C3380CC4-5D6E-409C-BE32-E72D297353CC}">
                <c16:uniqueId val="{00000003-E205-4A96-8176-C52A30D34059}"/>
              </c:ext>
            </c:extLst>
          </c:dPt>
          <c:dPt>
            <c:idx val="2"/>
            <c:invertIfNegative val="0"/>
            <c:bubble3D val="0"/>
            <c:spPr>
              <a:solidFill>
                <a:srgbClr val="082848"/>
              </a:solidFill>
              <a:ln w="9525" cap="flat" cmpd="sng" algn="ctr">
                <a:noFill/>
                <a:round/>
              </a:ln>
              <a:effectLst/>
            </c:spPr>
            <c:extLst>
              <c:ext xmlns:c16="http://schemas.microsoft.com/office/drawing/2014/chart" uri="{C3380CC4-5D6E-409C-BE32-E72D297353CC}">
                <c16:uniqueId val="{00000005-E205-4A96-8176-C52A30D34059}"/>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TABLAS!$E$38</c:f>
              <c:numCache>
                <c:formatCode>#,##0</c:formatCode>
                <c:ptCount val="1"/>
                <c:pt idx="0">
                  <c:v>3375</c:v>
                </c:pt>
              </c:numCache>
            </c:numRef>
          </c:val>
          <c:extLst>
            <c:ext xmlns:c16="http://schemas.microsoft.com/office/drawing/2014/chart" uri="{C3380CC4-5D6E-409C-BE32-E72D297353CC}">
              <c16:uniqueId val="{00000006-E205-4A96-8176-C52A30D34059}"/>
            </c:ext>
          </c:extLst>
        </c:ser>
        <c:ser>
          <c:idx val="1"/>
          <c:order val="1"/>
          <c:tx>
            <c:strRef>
              <c:f>TABLAS!$F$13</c:f>
              <c:strCache>
                <c:ptCount val="1"/>
                <c:pt idx="0">
                  <c:v>EJECUTADAS</c:v>
                </c:pt>
              </c:strCache>
            </c:strRef>
          </c:tx>
          <c:spPr>
            <a:solidFill>
              <a:srgbClr val="1D88C4"/>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TABLAS!$F$38</c:f>
              <c:numCache>
                <c:formatCode>#,##0</c:formatCode>
                <c:ptCount val="1"/>
                <c:pt idx="0">
                  <c:v>3566</c:v>
                </c:pt>
              </c:numCache>
            </c:numRef>
          </c:val>
          <c:extLst>
            <c:ext xmlns:c16="http://schemas.microsoft.com/office/drawing/2014/chart" uri="{C3380CC4-5D6E-409C-BE32-E72D297353CC}">
              <c16:uniqueId val="{00000007-E205-4A96-8176-C52A30D34059}"/>
            </c:ext>
          </c:extLst>
        </c:ser>
        <c:ser>
          <c:idx val="2"/>
          <c:order val="2"/>
          <c:tx>
            <c:strRef>
              <c:f>TABLAS!$G$13</c:f>
              <c:strCache>
                <c:ptCount val="1"/>
                <c:pt idx="0">
                  <c:v>PENDIENTES</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TABLAS!$G$38</c:f>
              <c:numCache>
                <c:formatCode>#,##0</c:formatCode>
                <c:ptCount val="1"/>
                <c:pt idx="0">
                  <c:v>0</c:v>
                </c:pt>
              </c:numCache>
            </c:numRef>
          </c:val>
          <c:extLst>
            <c:ext xmlns:c16="http://schemas.microsoft.com/office/drawing/2014/chart" uri="{C3380CC4-5D6E-409C-BE32-E72D297353CC}">
              <c16:uniqueId val="{00000008-E205-4A96-8176-C52A30D34059}"/>
            </c:ext>
          </c:extLst>
        </c:ser>
        <c:dLbls>
          <c:dLblPos val="outEnd"/>
          <c:showLegendKey val="0"/>
          <c:showVal val="1"/>
          <c:showCatName val="0"/>
          <c:showSerName val="0"/>
          <c:showPercent val="0"/>
          <c:showBubbleSize val="0"/>
        </c:dLbls>
        <c:gapWidth val="100"/>
        <c:axId val="97157359"/>
        <c:axId val="97163183"/>
      </c:barChart>
      <c:valAx>
        <c:axId val="971631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ontserrat" panose="00000500000000000000" pitchFamily="50" charset="0"/>
                <a:ea typeface="+mn-ea"/>
                <a:cs typeface="+mn-cs"/>
              </a:defRPr>
            </a:pPr>
            <a:endParaRPr lang="es-419"/>
          </a:p>
        </c:txPr>
        <c:crossAx val="97157359"/>
        <c:crosses val="autoZero"/>
        <c:crossBetween val="between"/>
      </c:valAx>
      <c:catAx>
        <c:axId val="97157359"/>
        <c:scaling>
          <c:orientation val="minMax"/>
        </c:scaling>
        <c:delete val="1"/>
        <c:axPos val="l"/>
        <c:majorTickMark val="out"/>
        <c:minorTickMark val="none"/>
        <c:tickLblPos val="nextTo"/>
        <c:crossAx val="97163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Montserrat" panose="00000500000000000000" pitchFamily="50" charset="0"/>
              <a:ea typeface="+mn-ea"/>
              <a:cs typeface="+mn-cs"/>
            </a:defRPr>
          </a:pPr>
          <a:endParaRPr lang="es-419"/>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Montserrat" panose="00000500000000000000" pitchFamily="50" charset="0"/>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1FF7BE-4E72-154B-BC0E-7FFAE524BB6B}" type="datetimeFigureOut">
              <a:rPr lang="es-GT" smtClean="0"/>
              <a:t>28/12/2022</a:t>
            </a:fld>
            <a:endParaRPr lang="es-GT"/>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2</a:t>
            </a:fld>
            <a:endParaRPr lang="es-GT"/>
          </a:p>
        </p:txBody>
      </p:sp>
    </p:spTree>
    <p:extLst>
      <p:ext uri="{BB962C8B-B14F-4D97-AF65-F5344CB8AC3E}">
        <p14:creationId xmlns:p14="http://schemas.microsoft.com/office/powerpoint/2010/main" val="2597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11</a:t>
            </a:fld>
            <a:endParaRPr lang="es-GT">
              <a:solidFill>
                <a:prstClr val="black"/>
              </a:solidFill>
              <a:latin typeface="Calibri" panose="020F0502020204030204"/>
            </a:endParaRPr>
          </a:p>
        </p:txBody>
      </p:sp>
    </p:spTree>
    <p:extLst>
      <p:ext uri="{BB962C8B-B14F-4D97-AF65-F5344CB8AC3E}">
        <p14:creationId xmlns:p14="http://schemas.microsoft.com/office/powerpoint/2010/main" val="332991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12</a:t>
            </a:fld>
            <a:endParaRPr lang="es-GT">
              <a:solidFill>
                <a:prstClr val="black"/>
              </a:solidFill>
              <a:latin typeface="Calibri" panose="020F0502020204030204"/>
            </a:endParaRPr>
          </a:p>
        </p:txBody>
      </p:sp>
    </p:spTree>
    <p:extLst>
      <p:ext uri="{BB962C8B-B14F-4D97-AF65-F5344CB8AC3E}">
        <p14:creationId xmlns:p14="http://schemas.microsoft.com/office/powerpoint/2010/main" val="408815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13</a:t>
            </a:fld>
            <a:endParaRPr lang="es-GT">
              <a:solidFill>
                <a:prstClr val="black"/>
              </a:solidFill>
              <a:latin typeface="Calibri" panose="020F0502020204030204"/>
            </a:endParaRPr>
          </a:p>
        </p:txBody>
      </p:sp>
    </p:spTree>
    <p:extLst>
      <p:ext uri="{BB962C8B-B14F-4D97-AF65-F5344CB8AC3E}">
        <p14:creationId xmlns:p14="http://schemas.microsoft.com/office/powerpoint/2010/main" val="238370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14</a:t>
            </a:fld>
            <a:endParaRPr lang="es-GT">
              <a:solidFill>
                <a:prstClr val="black"/>
              </a:solidFill>
              <a:latin typeface="Calibri" panose="020F0502020204030204"/>
            </a:endParaRPr>
          </a:p>
        </p:txBody>
      </p:sp>
    </p:spTree>
    <p:extLst>
      <p:ext uri="{BB962C8B-B14F-4D97-AF65-F5344CB8AC3E}">
        <p14:creationId xmlns:p14="http://schemas.microsoft.com/office/powerpoint/2010/main" val="426890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15</a:t>
            </a:fld>
            <a:endParaRPr lang="es-GT">
              <a:solidFill>
                <a:prstClr val="black"/>
              </a:solidFill>
              <a:latin typeface="Calibri" panose="020F0502020204030204"/>
            </a:endParaRPr>
          </a:p>
        </p:txBody>
      </p:sp>
    </p:spTree>
    <p:extLst>
      <p:ext uri="{BB962C8B-B14F-4D97-AF65-F5344CB8AC3E}">
        <p14:creationId xmlns:p14="http://schemas.microsoft.com/office/powerpoint/2010/main" val="419150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16</a:t>
            </a:fld>
            <a:endParaRPr lang="es-GT">
              <a:solidFill>
                <a:prstClr val="black"/>
              </a:solidFill>
              <a:latin typeface="Calibri" panose="020F0502020204030204"/>
            </a:endParaRPr>
          </a:p>
        </p:txBody>
      </p:sp>
    </p:spTree>
    <p:extLst>
      <p:ext uri="{BB962C8B-B14F-4D97-AF65-F5344CB8AC3E}">
        <p14:creationId xmlns:p14="http://schemas.microsoft.com/office/powerpoint/2010/main" val="264445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17</a:t>
            </a:fld>
            <a:endParaRPr lang="es-GT">
              <a:solidFill>
                <a:prstClr val="black"/>
              </a:solidFill>
              <a:latin typeface="Calibri" panose="020F0502020204030204"/>
            </a:endParaRPr>
          </a:p>
        </p:txBody>
      </p:sp>
    </p:spTree>
    <p:extLst>
      <p:ext uri="{BB962C8B-B14F-4D97-AF65-F5344CB8AC3E}">
        <p14:creationId xmlns:p14="http://schemas.microsoft.com/office/powerpoint/2010/main" val="3199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18</a:t>
            </a:fld>
            <a:endParaRPr lang="es-GT">
              <a:solidFill>
                <a:prstClr val="black"/>
              </a:solidFill>
              <a:latin typeface="Calibri" panose="020F0502020204030204"/>
            </a:endParaRPr>
          </a:p>
        </p:txBody>
      </p:sp>
    </p:spTree>
    <p:extLst>
      <p:ext uri="{BB962C8B-B14F-4D97-AF65-F5344CB8AC3E}">
        <p14:creationId xmlns:p14="http://schemas.microsoft.com/office/powerpoint/2010/main" val="323538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19</a:t>
            </a:fld>
            <a:endParaRPr lang="es-GT">
              <a:solidFill>
                <a:prstClr val="black"/>
              </a:solidFill>
              <a:latin typeface="Calibri" panose="020F0502020204030204"/>
            </a:endParaRPr>
          </a:p>
        </p:txBody>
      </p:sp>
    </p:spTree>
    <p:extLst>
      <p:ext uri="{BB962C8B-B14F-4D97-AF65-F5344CB8AC3E}">
        <p14:creationId xmlns:p14="http://schemas.microsoft.com/office/powerpoint/2010/main" val="3109273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20</a:t>
            </a:fld>
            <a:endParaRPr lang="es-GT">
              <a:solidFill>
                <a:prstClr val="black"/>
              </a:solidFill>
              <a:latin typeface="Calibri" panose="020F0502020204030204"/>
            </a:endParaRPr>
          </a:p>
        </p:txBody>
      </p:sp>
    </p:spTree>
    <p:extLst>
      <p:ext uri="{BB962C8B-B14F-4D97-AF65-F5344CB8AC3E}">
        <p14:creationId xmlns:p14="http://schemas.microsoft.com/office/powerpoint/2010/main" val="134629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3</a:t>
            </a:fld>
            <a:endParaRPr lang="es-GT"/>
          </a:p>
        </p:txBody>
      </p:sp>
    </p:spTree>
    <p:extLst>
      <p:ext uri="{BB962C8B-B14F-4D97-AF65-F5344CB8AC3E}">
        <p14:creationId xmlns:p14="http://schemas.microsoft.com/office/powerpoint/2010/main" val="51631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21</a:t>
            </a:fld>
            <a:endParaRPr lang="es-GT">
              <a:solidFill>
                <a:prstClr val="black"/>
              </a:solidFill>
              <a:latin typeface="Calibri" panose="020F0502020204030204"/>
            </a:endParaRPr>
          </a:p>
        </p:txBody>
      </p:sp>
    </p:spTree>
    <p:extLst>
      <p:ext uri="{BB962C8B-B14F-4D97-AF65-F5344CB8AC3E}">
        <p14:creationId xmlns:p14="http://schemas.microsoft.com/office/powerpoint/2010/main" val="378119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22</a:t>
            </a:fld>
            <a:endParaRPr lang="es-GT">
              <a:solidFill>
                <a:prstClr val="black"/>
              </a:solidFill>
              <a:latin typeface="Calibri" panose="020F0502020204030204"/>
            </a:endParaRPr>
          </a:p>
        </p:txBody>
      </p:sp>
    </p:spTree>
    <p:extLst>
      <p:ext uri="{BB962C8B-B14F-4D97-AF65-F5344CB8AC3E}">
        <p14:creationId xmlns:p14="http://schemas.microsoft.com/office/powerpoint/2010/main" val="422616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23</a:t>
            </a:fld>
            <a:endParaRPr lang="es-GT">
              <a:solidFill>
                <a:prstClr val="black"/>
              </a:solidFill>
              <a:latin typeface="Calibri" panose="020F0502020204030204"/>
            </a:endParaRPr>
          </a:p>
        </p:txBody>
      </p:sp>
    </p:spTree>
    <p:extLst>
      <p:ext uri="{BB962C8B-B14F-4D97-AF65-F5344CB8AC3E}">
        <p14:creationId xmlns:p14="http://schemas.microsoft.com/office/powerpoint/2010/main" val="238098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24</a:t>
            </a:fld>
            <a:endParaRPr lang="es-GT">
              <a:solidFill>
                <a:prstClr val="black"/>
              </a:solidFill>
              <a:latin typeface="Calibri" panose="020F0502020204030204"/>
            </a:endParaRPr>
          </a:p>
        </p:txBody>
      </p:sp>
    </p:spTree>
    <p:extLst>
      <p:ext uri="{BB962C8B-B14F-4D97-AF65-F5344CB8AC3E}">
        <p14:creationId xmlns:p14="http://schemas.microsoft.com/office/powerpoint/2010/main" val="161232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4</a:t>
            </a:fld>
            <a:endParaRPr lang="es-GT">
              <a:solidFill>
                <a:prstClr val="black"/>
              </a:solidFill>
              <a:latin typeface="Calibri" panose="020F0502020204030204"/>
            </a:endParaRPr>
          </a:p>
        </p:txBody>
      </p:sp>
    </p:spTree>
    <p:extLst>
      <p:ext uri="{BB962C8B-B14F-4D97-AF65-F5344CB8AC3E}">
        <p14:creationId xmlns:p14="http://schemas.microsoft.com/office/powerpoint/2010/main" val="158071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5</a:t>
            </a:fld>
            <a:endParaRPr lang="es-GT"/>
          </a:p>
        </p:txBody>
      </p:sp>
    </p:spTree>
    <p:extLst>
      <p:ext uri="{BB962C8B-B14F-4D97-AF65-F5344CB8AC3E}">
        <p14:creationId xmlns:p14="http://schemas.microsoft.com/office/powerpoint/2010/main" val="79570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6</a:t>
            </a:fld>
            <a:endParaRPr lang="es-GT">
              <a:solidFill>
                <a:prstClr val="black"/>
              </a:solidFill>
              <a:latin typeface="Calibri" panose="020F0502020204030204"/>
            </a:endParaRPr>
          </a:p>
        </p:txBody>
      </p:sp>
    </p:spTree>
    <p:extLst>
      <p:ext uri="{BB962C8B-B14F-4D97-AF65-F5344CB8AC3E}">
        <p14:creationId xmlns:p14="http://schemas.microsoft.com/office/powerpoint/2010/main" val="220719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7</a:t>
            </a:fld>
            <a:endParaRPr lang="es-GT">
              <a:solidFill>
                <a:prstClr val="black"/>
              </a:solidFill>
              <a:latin typeface="Calibri" panose="020F0502020204030204"/>
            </a:endParaRPr>
          </a:p>
        </p:txBody>
      </p:sp>
    </p:spTree>
    <p:extLst>
      <p:ext uri="{BB962C8B-B14F-4D97-AF65-F5344CB8AC3E}">
        <p14:creationId xmlns:p14="http://schemas.microsoft.com/office/powerpoint/2010/main" val="41187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8</a:t>
            </a:fld>
            <a:endParaRPr lang="es-GT"/>
          </a:p>
        </p:txBody>
      </p:sp>
    </p:spTree>
    <p:extLst>
      <p:ext uri="{BB962C8B-B14F-4D97-AF65-F5344CB8AC3E}">
        <p14:creationId xmlns:p14="http://schemas.microsoft.com/office/powerpoint/2010/main" val="54147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9</a:t>
            </a:fld>
            <a:endParaRPr lang="es-GT">
              <a:solidFill>
                <a:prstClr val="black"/>
              </a:solidFill>
              <a:latin typeface="Calibri" panose="020F0502020204030204"/>
            </a:endParaRPr>
          </a:p>
        </p:txBody>
      </p:sp>
    </p:spTree>
    <p:extLst>
      <p:ext uri="{BB962C8B-B14F-4D97-AF65-F5344CB8AC3E}">
        <p14:creationId xmlns:p14="http://schemas.microsoft.com/office/powerpoint/2010/main" val="405278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10</a:t>
            </a:fld>
            <a:endParaRPr lang="es-GT">
              <a:solidFill>
                <a:prstClr val="black"/>
              </a:solidFill>
              <a:latin typeface="Calibri" panose="020F0502020204030204"/>
            </a:endParaRPr>
          </a:p>
        </p:txBody>
      </p:sp>
    </p:spTree>
    <p:extLst>
      <p:ext uri="{BB962C8B-B14F-4D97-AF65-F5344CB8AC3E}">
        <p14:creationId xmlns:p14="http://schemas.microsoft.com/office/powerpoint/2010/main" val="94565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3627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026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551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24333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1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1933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330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4549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731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0284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28/12/2022</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1963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28/12/2022</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288311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8.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xml"/><Relationship Id="rId5" Type="http://schemas.microsoft.com/office/2007/relationships/hdphoto" Target="../media/hdphoto20.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emf"/><Relationship Id="rId5" Type="http://schemas.microsoft.com/office/2007/relationships/hdphoto" Target="../media/hdphoto21.wdp"/><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3.xml"/><Relationship Id="rId5" Type="http://schemas.microsoft.com/office/2007/relationships/hdphoto" Target="../media/hdphoto21.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7.wdp"/><Relationship Id="rId3" Type="http://schemas.openxmlformats.org/officeDocument/2006/relationships/image" Target="../media/image5.png"/><Relationship Id="rId7" Type="http://schemas.microsoft.com/office/2007/relationships/hdphoto" Target="../media/hdphoto4.wdp"/><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5.wdp"/><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3.wdp"/><Relationship Id="rId3" Type="http://schemas.openxmlformats.org/officeDocument/2006/relationships/image" Target="../media/image5.png"/><Relationship Id="rId7" Type="http://schemas.microsoft.com/office/2007/relationships/hdphoto" Target="../media/hdphoto10.wdp"/><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5.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16.wdp"/><Relationship Id="rId5" Type="http://schemas.microsoft.com/office/2007/relationships/hdphoto" Target="../media/hdphoto14.wdp"/><Relationship Id="rId10" Type="http://schemas.openxmlformats.org/officeDocument/2006/relationships/image" Target="../media/image21.png"/><Relationship Id="rId4" Type="http://schemas.openxmlformats.org/officeDocument/2006/relationships/image" Target="../media/image19.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201980" y="6383918"/>
            <a:ext cx="1651687" cy="369332"/>
          </a:xfrm>
          <a:prstGeom prst="rect">
            <a:avLst/>
          </a:prstGeom>
          <a:noFill/>
        </p:spPr>
        <p:txBody>
          <a:bodyPr wrap="square" rtlCol="0">
            <a:spAutoFit/>
          </a:bodyPr>
          <a:lstStyle/>
          <a:p>
            <a:r>
              <a:rPr lang="es-GT" sz="600" b="1" dirty="0">
                <a:solidFill>
                  <a:srgbClr val="10304B"/>
                </a:solidFill>
                <a:latin typeface="Montserrat SemiBold" pitchFamily="2" charset="77"/>
              </a:rPr>
              <a:t>NOMBRE </a:t>
            </a:r>
          </a:p>
          <a:p>
            <a:r>
              <a:rPr lang="es-GT" sz="600" b="1" dirty="0">
                <a:solidFill>
                  <a:srgbClr val="10304B"/>
                </a:solidFill>
                <a:latin typeface="Montserrat SemiBold" pitchFamily="2" charset="77"/>
              </a:rPr>
              <a:t>DE LA </a:t>
            </a:r>
          </a:p>
          <a:p>
            <a:r>
              <a:rPr lang="es-GT" sz="600" b="1" dirty="0">
                <a:solidFill>
                  <a:srgbClr val="10304B"/>
                </a:solidFill>
                <a:latin typeface="Montserrat SemiBold" pitchFamily="2" charset="77"/>
              </a:rPr>
              <a:t>INSTITUCIÓN</a:t>
            </a:r>
          </a:p>
        </p:txBody>
      </p:sp>
    </p:spTree>
    <p:extLst>
      <p:ext uri="{BB962C8B-B14F-4D97-AF65-F5344CB8AC3E}">
        <p14:creationId xmlns:p14="http://schemas.microsoft.com/office/powerpoint/2010/main" val="213882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3747762" cy="6068589"/>
          </a:xfrm>
          <a:pattFill prst="pct20">
            <a:fgClr>
              <a:schemeClr val="accent1"/>
            </a:fgClr>
            <a:bgClr>
              <a:schemeClr val="bg1"/>
            </a:bgClr>
          </a:pattFill>
        </p:spPr>
        <p:txBody>
          <a:bodyPr/>
          <a:lstStyle/>
          <a:p>
            <a:pPr marL="0" indent="0">
              <a:buNone/>
            </a:pPr>
            <a:r>
              <a:rPr lang="es-GT" sz="1400" dirty="0" smtClean="0">
                <a:solidFill>
                  <a:schemeClr val="bg1"/>
                </a:solidFill>
              </a:rPr>
              <a:t>.</a:t>
            </a:r>
            <a:r>
              <a:rPr lang="es-GT" dirty="0" smtClean="0">
                <a:solidFill>
                  <a:schemeClr val="bg1"/>
                </a:solidFill>
              </a:rPr>
              <a:t>.</a:t>
            </a:r>
            <a:endParaRPr lang="es-GT" dirty="0">
              <a:solidFill>
                <a:schemeClr val="bg1"/>
              </a:solidFill>
            </a:endParaRPr>
          </a:p>
        </p:txBody>
      </p:sp>
      <p:sp>
        <p:nvSpPr>
          <p:cNvPr id="20" name="Rectángulo 19"/>
          <p:cNvSpPr/>
          <p:nvPr/>
        </p:nvSpPr>
        <p:spPr>
          <a:xfrm>
            <a:off x="898322" y="3792199"/>
            <a:ext cx="6859509" cy="227639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dirty="0" smtClean="0">
                <a:solidFill>
                  <a:srgbClr val="001E6C"/>
                </a:solidFill>
                <a:latin typeface="Montserrat" pitchFamily="2" charset="77"/>
              </a:rPr>
              <a:t>   </a:t>
            </a:r>
          </a:p>
          <a:p>
            <a:endParaRPr lang="es-419" dirty="0">
              <a:solidFill>
                <a:srgbClr val="001E6C"/>
              </a:solidFill>
              <a:latin typeface="Montserrat" pitchFamily="2" charset="77"/>
            </a:endParaRPr>
          </a:p>
          <a:p>
            <a:endParaRPr lang="es-419" sz="100" dirty="0" smtClean="0">
              <a:solidFill>
                <a:srgbClr val="001E6C"/>
              </a:solidFill>
              <a:latin typeface="Montserrat" pitchFamily="2" charset="77"/>
            </a:endParaRPr>
          </a:p>
          <a:p>
            <a:r>
              <a:rPr lang="es-419" dirty="0">
                <a:solidFill>
                  <a:srgbClr val="001E6C"/>
                </a:solidFill>
                <a:latin typeface="Montserrat" pitchFamily="2" charset="77"/>
              </a:rPr>
              <a:t>  Cifras Generales del Presupuesto al </a:t>
            </a:r>
          </a:p>
          <a:p>
            <a:r>
              <a:rPr lang="es-419" dirty="0" smtClean="0">
                <a:solidFill>
                  <a:srgbClr val="001E6C"/>
                </a:solidFill>
                <a:latin typeface="Montserrat" pitchFamily="2" charset="77"/>
              </a:rPr>
              <a:t>  </a:t>
            </a:r>
            <a:r>
              <a:rPr lang="es-419" b="1" dirty="0" smtClean="0">
                <a:solidFill>
                  <a:srgbClr val="001E6C"/>
                </a:solidFill>
                <a:latin typeface="Montserrat" pitchFamily="2" charset="77"/>
              </a:rPr>
              <a:t>Tercer </a:t>
            </a:r>
            <a:r>
              <a:rPr lang="es-419" b="1" dirty="0">
                <a:solidFill>
                  <a:srgbClr val="001E6C"/>
                </a:solidFill>
                <a:latin typeface="Montserrat" pitchFamily="2" charset="77"/>
              </a:rPr>
              <a:t>Cuatrimestre de 2022</a:t>
            </a:r>
            <a:endParaRPr lang="es-MX" b="1" dirty="0">
              <a:solidFill>
                <a:srgbClr val="001E6C"/>
              </a:solidFill>
              <a:latin typeface="Montserrat" pitchFamily="2" charset="77"/>
            </a:endParaRPr>
          </a:p>
          <a:p>
            <a:endParaRPr lang="es-MX" b="1" dirty="0" smtClean="0">
              <a:solidFill>
                <a:srgbClr val="002E91"/>
              </a:solidFill>
              <a:latin typeface="Montserrat" pitchFamily="2" charset="77"/>
            </a:endParaRPr>
          </a:p>
          <a:p>
            <a:endParaRPr lang="es-MX" b="1" dirty="0">
              <a:solidFill>
                <a:srgbClr val="002E91"/>
              </a:solidFill>
              <a:latin typeface="Montserrat" pitchFamily="2" charset="77"/>
            </a:endParaRPr>
          </a:p>
          <a:p>
            <a:endParaRPr lang="es-MX" b="1" dirty="0" smtClean="0">
              <a:solidFill>
                <a:srgbClr val="002E91"/>
              </a:solidFill>
              <a:latin typeface="Montserrat" pitchFamily="2" charset="77"/>
            </a:endParaRPr>
          </a:p>
          <a:p>
            <a:endParaRPr lang="es-MX" b="1" dirty="0">
              <a:solidFill>
                <a:srgbClr val="002E91"/>
              </a:solidFill>
              <a:latin typeface="Montserrat" pitchFamily="2" charset="77"/>
            </a:endParaRPr>
          </a:p>
          <a:p>
            <a:endParaRPr lang="es-MX" b="1" dirty="0" smtClean="0">
              <a:solidFill>
                <a:srgbClr val="002E91"/>
              </a:solidFill>
              <a:latin typeface="Montserrat" pitchFamily="2" charset="77"/>
            </a:endParaRPr>
          </a:p>
          <a:p>
            <a:endParaRPr lang="es-MX" b="1" dirty="0">
              <a:solidFill>
                <a:srgbClr val="002E91"/>
              </a:solidFill>
              <a:latin typeface="Montserrat" pitchFamily="2" charset="77"/>
            </a:endParaRPr>
          </a:p>
          <a:p>
            <a:endParaRPr lang="es-GT" b="1" dirty="0">
              <a:solidFill>
                <a:srgbClr val="002E91"/>
              </a:solidFill>
              <a:latin typeface="Montserrat" pitchFamily="2" charset="77"/>
            </a:endParaRPr>
          </a:p>
        </p:txBody>
      </p:sp>
      <p:sp>
        <p:nvSpPr>
          <p:cNvPr id="10" name="CuadroTexto 9">
            <a:extLst>
              <a:ext uri="{FF2B5EF4-FFF2-40B4-BE49-F238E27FC236}">
                <a16:creationId xmlns:a16="http://schemas.microsoft.com/office/drawing/2014/main" id="{D6711E96-A1B4-B57E-B419-DB0E09304326}"/>
              </a:ext>
            </a:extLst>
          </p:cNvPr>
          <p:cNvSpPr txBox="1"/>
          <p:nvPr/>
        </p:nvSpPr>
        <p:spPr>
          <a:xfrm>
            <a:off x="871679" y="554271"/>
            <a:ext cx="6124866" cy="1015663"/>
          </a:xfrm>
          <a:prstGeom prst="rect">
            <a:avLst/>
          </a:prstGeom>
          <a:noFill/>
        </p:spPr>
        <p:txBody>
          <a:bodyPr wrap="square" rtlCol="0">
            <a:spAutoFit/>
          </a:bodyPr>
          <a:lstStyle/>
          <a:p>
            <a:r>
              <a:rPr lang="es-GT" sz="2000" dirty="0" smtClean="0">
                <a:solidFill>
                  <a:srgbClr val="002060"/>
                </a:solidFill>
                <a:latin typeface="Montserrat" pitchFamily="2" charset="77"/>
              </a:rPr>
              <a:t>Ejecución presupuestaria</a:t>
            </a:r>
          </a:p>
          <a:p>
            <a:r>
              <a:rPr lang="es-GT" sz="2000" b="1" dirty="0" smtClean="0">
                <a:solidFill>
                  <a:srgbClr val="001E6C"/>
                </a:solidFill>
                <a:latin typeface="Montserrat ExtraBold" pitchFamily="2" charset="77"/>
              </a:rPr>
              <a:t>Secretaría de Inteligencia Estratégica del Estado –SIE-</a:t>
            </a:r>
            <a:endParaRPr lang="es-GT" sz="2000" b="1" dirty="0">
              <a:solidFill>
                <a:srgbClr val="001E6C"/>
              </a:solidFill>
              <a:latin typeface="Montserrat ExtraBold" pitchFamily="2" charset="77"/>
            </a:endParaRPr>
          </a:p>
        </p:txBody>
      </p:sp>
      <p:sp>
        <p:nvSpPr>
          <p:cNvPr id="13" name="CuadroTexto 12">
            <a:extLst>
              <a:ext uri="{FF2B5EF4-FFF2-40B4-BE49-F238E27FC236}">
                <a16:creationId xmlns:a16="http://schemas.microsoft.com/office/drawing/2014/main" id="{59AD204D-F932-C418-4497-BEA06E88D2C8}"/>
              </a:ext>
            </a:extLst>
          </p:cNvPr>
          <p:cNvSpPr txBox="1"/>
          <p:nvPr/>
        </p:nvSpPr>
        <p:spPr>
          <a:xfrm>
            <a:off x="871680" y="1633095"/>
            <a:ext cx="6845301" cy="2123658"/>
          </a:xfrm>
          <a:prstGeom prst="rect">
            <a:avLst/>
          </a:prstGeom>
          <a:noFill/>
        </p:spPr>
        <p:txBody>
          <a:bodyPr wrap="square" rtlCol="0">
            <a:spAutoFit/>
          </a:bodyPr>
          <a:lstStyle/>
          <a:p>
            <a:pPr algn="just">
              <a:lnSpc>
                <a:spcPct val="150000"/>
              </a:lnSpc>
            </a:pPr>
            <a:r>
              <a:rPr lang="es-419" sz="1100" dirty="0" smtClean="0">
                <a:latin typeface="Montserrat" pitchFamily="2" charset="77"/>
              </a:rPr>
              <a:t>En </a:t>
            </a:r>
            <a:r>
              <a:rPr lang="es-419" sz="1100" dirty="0">
                <a:latin typeface="Montserrat" pitchFamily="2" charset="77"/>
              </a:rPr>
              <a:t>el año 2022, el presupuesto aprobado para la Secretaría fue de 40 </a:t>
            </a:r>
            <a:r>
              <a:rPr lang="es-419" sz="1100" dirty="0" smtClean="0">
                <a:latin typeface="Montserrat" pitchFamily="2" charset="77"/>
              </a:rPr>
              <a:t>millones de quetzales, </a:t>
            </a:r>
            <a:r>
              <a:rPr lang="es-419" sz="1100" dirty="0">
                <a:latin typeface="Montserrat" pitchFamily="2" charset="77"/>
              </a:rPr>
              <a:t>los cuales </a:t>
            </a:r>
            <a:r>
              <a:rPr lang="es-419" sz="1100" dirty="0" smtClean="0">
                <a:latin typeface="Montserrat" pitchFamily="2" charset="77"/>
              </a:rPr>
              <a:t>se utilizaron para varios fines, tales como: pago </a:t>
            </a:r>
            <a:r>
              <a:rPr lang="es-419" sz="1100" dirty="0">
                <a:latin typeface="Montserrat" pitchFamily="2" charset="77"/>
              </a:rPr>
              <a:t>de operación, </a:t>
            </a:r>
            <a:r>
              <a:rPr lang="es-419" sz="1100" dirty="0" smtClean="0">
                <a:latin typeface="Montserrat" pitchFamily="2" charset="77"/>
              </a:rPr>
              <a:t>sueldos </a:t>
            </a:r>
            <a:r>
              <a:rPr lang="es-419" sz="1100" dirty="0">
                <a:latin typeface="Montserrat" pitchFamily="2" charset="77"/>
              </a:rPr>
              <a:t>y salarios de recurso humano administrativo y de expertos en distintos ámbitos para analizar la seguridad y defensa, </a:t>
            </a:r>
            <a:r>
              <a:rPr lang="es-419" sz="1100" dirty="0" smtClean="0">
                <a:latin typeface="Montserrat" pitchFamily="2" charset="77"/>
              </a:rPr>
              <a:t>en el ámbito socioeconómico </a:t>
            </a:r>
            <a:r>
              <a:rPr lang="es-419" sz="1100" dirty="0">
                <a:latin typeface="Montserrat" pitchFamily="2" charset="77"/>
              </a:rPr>
              <a:t>y político del </a:t>
            </a:r>
            <a:r>
              <a:rPr lang="es-419" sz="1100" dirty="0" smtClean="0">
                <a:latin typeface="Montserrat" pitchFamily="2" charset="77"/>
              </a:rPr>
              <a:t>país. Con el objetivo de diseñar y presentar </a:t>
            </a:r>
            <a:r>
              <a:rPr lang="es-419" sz="1100" dirty="0">
                <a:latin typeface="Montserrat" pitchFamily="2" charset="77"/>
              </a:rPr>
              <a:t>estrategias y recomendaciones para evitar que se materialicen situaciones no deseadas en seguridad.  En el presente cuatrimestre se puso a disposición del Ministerio de Finanzas Públicas 2 </a:t>
            </a:r>
            <a:r>
              <a:rPr lang="es-419" sz="1100" dirty="0" smtClean="0">
                <a:latin typeface="Montserrat" pitchFamily="2" charset="77"/>
              </a:rPr>
              <a:t>millones de quetzales, lo que dejó un presupuesto </a:t>
            </a:r>
            <a:r>
              <a:rPr lang="es-419" sz="1100" dirty="0">
                <a:latin typeface="Montserrat" pitchFamily="2" charset="77"/>
              </a:rPr>
              <a:t>vigente </a:t>
            </a:r>
            <a:r>
              <a:rPr lang="es-419" sz="1100" dirty="0" smtClean="0">
                <a:latin typeface="Montserrat" pitchFamily="2" charset="77"/>
              </a:rPr>
              <a:t> de 38 millones de quetzales para </a:t>
            </a:r>
            <a:r>
              <a:rPr lang="es-419" sz="1100" dirty="0">
                <a:latin typeface="Montserrat" pitchFamily="2" charset="77"/>
              </a:rPr>
              <a:t>el presente ejercicio </a:t>
            </a:r>
            <a:r>
              <a:rPr lang="es-419" sz="1100" dirty="0" smtClean="0">
                <a:latin typeface="Montserrat" pitchFamily="2" charset="77"/>
              </a:rPr>
              <a:t>fiscal.  El siguiente cuadro representa el informe global.</a:t>
            </a:r>
            <a:endParaRPr lang="es-GT" sz="1100" dirty="0">
              <a:latin typeface="Montserrat" pitchFamily="2" charset="77"/>
            </a:endParaRPr>
          </a:p>
        </p:txBody>
      </p:sp>
      <p:sp>
        <p:nvSpPr>
          <p:cNvPr id="15" name="Marcador de contenido 6">
            <a:extLst>
              <a:ext uri="{FF2B5EF4-FFF2-40B4-BE49-F238E27FC236}">
                <a16:creationId xmlns:a16="http://schemas.microsoft.com/office/drawing/2014/main" id="{DE1E81AB-5FA8-4BD2-B982-A83C68EE5C08}"/>
              </a:ext>
            </a:extLst>
          </p:cNvPr>
          <p:cNvSpPr txBox="1">
            <a:spLocks/>
          </p:cNvSpPr>
          <p:nvPr/>
        </p:nvSpPr>
        <p:spPr>
          <a:xfrm>
            <a:off x="641338" y="4724400"/>
            <a:ext cx="3829961" cy="16038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buFont typeface="Arial"/>
              <a:buNone/>
            </a:pPr>
            <a:r>
              <a:rPr lang="es-GT" sz="1400" dirty="0" smtClean="0">
                <a:solidFill>
                  <a:schemeClr val="tx1"/>
                </a:solidFill>
                <a:latin typeface="Montserrat" panose="00000500000000000000" pitchFamily="50" charset="0"/>
                <a:cs typeface="Arial" panose="020B0604020202020204" pitchFamily="34" charset="0"/>
              </a:rPr>
              <a:t>Presupuesto </a:t>
            </a:r>
            <a:r>
              <a:rPr lang="es-GT" sz="1400" dirty="0">
                <a:solidFill>
                  <a:schemeClr val="tx1"/>
                </a:solidFill>
                <a:latin typeface="Montserrat" panose="00000500000000000000" pitchFamily="50" charset="0"/>
                <a:cs typeface="Arial" panose="020B0604020202020204" pitchFamily="34" charset="0"/>
              </a:rPr>
              <a:t>vigente </a:t>
            </a:r>
            <a:r>
              <a:rPr lang="es-GT" sz="1400" b="1" dirty="0">
                <a:solidFill>
                  <a:schemeClr val="tx1"/>
                </a:solidFill>
                <a:latin typeface="Montserrat" panose="00000500000000000000" pitchFamily="50" charset="0"/>
                <a:cs typeface="Arial" panose="020B0604020202020204" pitchFamily="34" charset="0"/>
              </a:rPr>
              <a:t>total:</a:t>
            </a:r>
          </a:p>
          <a:p>
            <a:pPr marL="457200" lvl="1" indent="0">
              <a:buFont typeface="Arial"/>
              <a:buNone/>
            </a:pPr>
            <a:endParaRPr lang="es-GT" sz="1100" b="1" dirty="0" smtClean="0">
              <a:solidFill>
                <a:schemeClr val="tx1"/>
              </a:solidFill>
              <a:latin typeface="Montserrat" panose="00000500000000000000" pitchFamily="50" charset="0"/>
              <a:cs typeface="Arial" panose="020B0604020202020204" pitchFamily="34" charset="0"/>
            </a:endParaRPr>
          </a:p>
          <a:p>
            <a:pPr marL="457200" lvl="1" indent="0">
              <a:buFont typeface="Arial"/>
              <a:buNone/>
            </a:pPr>
            <a:r>
              <a:rPr lang="es-GT" sz="1400" dirty="0" smtClean="0">
                <a:solidFill>
                  <a:schemeClr val="tx1"/>
                </a:solidFill>
                <a:latin typeface="Montserrat" panose="00000500000000000000" pitchFamily="50" charset="0"/>
                <a:cs typeface="Arial" panose="020B0604020202020204" pitchFamily="34" charset="0"/>
              </a:rPr>
              <a:t>Presupuesto </a:t>
            </a:r>
            <a:r>
              <a:rPr lang="es-GT" sz="1400" b="1" dirty="0">
                <a:solidFill>
                  <a:schemeClr val="tx1"/>
                </a:solidFill>
                <a:latin typeface="Montserrat" panose="00000500000000000000" pitchFamily="50" charset="0"/>
                <a:cs typeface="Arial" panose="020B0604020202020204" pitchFamily="34" charset="0"/>
              </a:rPr>
              <a:t>ejecutado</a:t>
            </a:r>
            <a:r>
              <a:rPr lang="es-GT" sz="1400" dirty="0">
                <a:solidFill>
                  <a:schemeClr val="tx1"/>
                </a:solidFill>
                <a:latin typeface="Montserrat" panose="00000500000000000000" pitchFamily="50" charset="0"/>
                <a:cs typeface="Arial" panose="020B0604020202020204" pitchFamily="34" charset="0"/>
              </a:rPr>
              <a:t> (utilizado):</a:t>
            </a:r>
            <a:br>
              <a:rPr lang="es-GT" sz="1400" dirty="0">
                <a:solidFill>
                  <a:schemeClr val="tx1"/>
                </a:solidFill>
                <a:latin typeface="Montserrat" panose="00000500000000000000" pitchFamily="50" charset="0"/>
                <a:cs typeface="Arial" panose="020B0604020202020204" pitchFamily="34" charset="0"/>
              </a:rPr>
            </a:br>
            <a:endParaRPr lang="es-GT" sz="1400" dirty="0" smtClean="0">
              <a:solidFill>
                <a:schemeClr val="tx1"/>
              </a:solidFill>
              <a:latin typeface="Montserrat" panose="00000500000000000000" pitchFamily="50" charset="0"/>
              <a:cs typeface="Arial" panose="020B0604020202020204" pitchFamily="34" charset="0"/>
            </a:endParaRPr>
          </a:p>
          <a:p>
            <a:pPr marL="457200" lvl="1" indent="0">
              <a:buFont typeface="Arial"/>
              <a:buNone/>
            </a:pPr>
            <a:endParaRPr lang="es-GT" sz="100" dirty="0">
              <a:solidFill>
                <a:schemeClr val="tx1"/>
              </a:solidFill>
              <a:latin typeface="Montserrat" panose="00000500000000000000" pitchFamily="50" charset="0"/>
              <a:cs typeface="Arial" panose="020B0604020202020204" pitchFamily="34" charset="0"/>
            </a:endParaRPr>
          </a:p>
          <a:p>
            <a:pPr marL="457200" lvl="1" indent="0">
              <a:buFont typeface="Arial"/>
              <a:buNone/>
            </a:pPr>
            <a:r>
              <a:rPr lang="es-GT" sz="1400" b="1" dirty="0" smtClean="0">
                <a:solidFill>
                  <a:schemeClr val="tx1"/>
                </a:solidFill>
                <a:latin typeface="Montserrat" panose="00000500000000000000" pitchFamily="50" charset="0"/>
                <a:cs typeface="Arial" panose="020B0604020202020204" pitchFamily="34" charset="0"/>
              </a:rPr>
              <a:t>Saldo:</a:t>
            </a:r>
            <a:endParaRPr lang="es-GT" sz="1400" dirty="0">
              <a:solidFill>
                <a:schemeClr val="tx1"/>
              </a:solidFill>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a16="http://schemas.microsoft.com/office/drawing/2014/main" id="{A7FF1A2F-745D-4743-A6A2-84A34EECD569}"/>
              </a:ext>
            </a:extLst>
          </p:cNvPr>
          <p:cNvSpPr txBox="1">
            <a:spLocks/>
          </p:cNvSpPr>
          <p:nvPr/>
        </p:nvSpPr>
        <p:spPr>
          <a:xfrm>
            <a:off x="2739018" y="4492318"/>
            <a:ext cx="4591294" cy="268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200" b="1" dirty="0">
              <a:latin typeface="Arial" panose="020B0604020202020204" pitchFamily="34" charset="0"/>
              <a:cs typeface="Arial" panose="020B0604020202020204" pitchFamily="34" charset="0"/>
            </a:endParaRPr>
          </a:p>
          <a:p>
            <a:pPr marL="457200" lvl="1" indent="0" algn="r">
              <a:buNone/>
            </a:pPr>
            <a:r>
              <a:rPr lang="es-GT" sz="1500" b="1" dirty="0">
                <a:solidFill>
                  <a:srgbClr val="002060"/>
                </a:solidFill>
                <a:cs typeface="Arial" panose="020B0604020202020204" pitchFamily="34" charset="0"/>
              </a:rPr>
              <a:t>Q. </a:t>
            </a:r>
            <a:r>
              <a:rPr lang="es-GT" sz="1500" b="1" dirty="0" smtClean="0">
                <a:solidFill>
                  <a:srgbClr val="002060"/>
                </a:solidFill>
                <a:cs typeface="Arial" panose="020B0604020202020204" pitchFamily="34" charset="0"/>
              </a:rPr>
              <a:t>38,000,004</a:t>
            </a:r>
            <a:endParaRPr lang="es-GT" sz="1500" b="1" dirty="0">
              <a:solidFill>
                <a:srgbClr val="002060"/>
              </a:solidFill>
              <a:cs typeface="Arial" panose="020B0604020202020204" pitchFamily="34" charset="0"/>
            </a:endParaRPr>
          </a:p>
          <a:p>
            <a:pPr marL="457200" lvl="1" indent="0" algn="r">
              <a:buNone/>
            </a:pPr>
            <a:endParaRPr lang="es-GT" sz="1100" b="1" dirty="0">
              <a:solidFill>
                <a:srgbClr val="002060"/>
              </a:solidFill>
              <a:latin typeface="Arial" panose="020B0604020202020204" pitchFamily="34" charset="0"/>
              <a:cs typeface="Arial" panose="020B0604020202020204" pitchFamily="34" charset="0"/>
            </a:endParaRPr>
          </a:p>
          <a:p>
            <a:pPr marL="457200" lvl="1" indent="0" algn="r">
              <a:buNone/>
            </a:pPr>
            <a:r>
              <a:rPr lang="es-GT" sz="1500" b="1" dirty="0">
                <a:solidFill>
                  <a:srgbClr val="002060"/>
                </a:solidFill>
                <a:cs typeface="Arial" panose="020B0604020202020204" pitchFamily="34" charset="0"/>
              </a:rPr>
              <a:t>Q. </a:t>
            </a:r>
            <a:r>
              <a:rPr lang="es-GT" sz="1500" b="1" dirty="0" smtClean="0">
                <a:solidFill>
                  <a:srgbClr val="002060"/>
                </a:solidFill>
                <a:cs typeface="Arial" panose="020B0604020202020204" pitchFamily="34" charset="0"/>
              </a:rPr>
              <a:t>36,006,272 </a:t>
            </a:r>
          </a:p>
          <a:p>
            <a:pPr marL="457200" lvl="1" indent="0" algn="r">
              <a:buNone/>
            </a:pPr>
            <a:endParaRPr lang="es-GT" sz="1200" b="1" dirty="0" smtClean="0">
              <a:solidFill>
                <a:srgbClr val="002060"/>
              </a:solidFill>
              <a:latin typeface="Arial" panose="020B0604020202020204" pitchFamily="34" charset="0"/>
              <a:cs typeface="Arial" panose="020B0604020202020204" pitchFamily="34" charset="0"/>
            </a:endParaRPr>
          </a:p>
          <a:p>
            <a:pPr marL="457200" lvl="1" indent="0" algn="r">
              <a:buNone/>
            </a:pPr>
            <a:r>
              <a:rPr lang="es-GT" sz="1500" b="1" dirty="0" smtClean="0">
                <a:solidFill>
                  <a:srgbClr val="002060"/>
                </a:solidFill>
                <a:cs typeface="Arial" panose="020B0604020202020204" pitchFamily="34" charset="0"/>
              </a:rPr>
              <a:t>Q</a:t>
            </a:r>
            <a:r>
              <a:rPr lang="es-GT" sz="1500" b="1" dirty="0">
                <a:solidFill>
                  <a:srgbClr val="002060"/>
                </a:solidFill>
                <a:cs typeface="Arial" panose="020B0604020202020204" pitchFamily="34" charset="0"/>
              </a:rPr>
              <a:t>. </a:t>
            </a:r>
            <a:r>
              <a:rPr lang="es-GT" sz="1500" b="1" dirty="0" smtClean="0">
                <a:solidFill>
                  <a:srgbClr val="002060"/>
                </a:solidFill>
                <a:cs typeface="Arial" panose="020B0604020202020204" pitchFamily="34" charset="0"/>
              </a:rPr>
              <a:t>1,993,732</a:t>
            </a:r>
            <a:endParaRPr lang="es-GT" sz="1500" b="1" dirty="0">
              <a:solidFill>
                <a:srgbClr val="00206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p:txBody>
      </p:sp>
      <p:pic>
        <p:nvPicPr>
          <p:cNvPr id="17" name="Imagen 16"/>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093541" y="821071"/>
            <a:ext cx="1246635" cy="1246635"/>
          </a:xfrm>
          <a:prstGeom prst="rect">
            <a:avLst/>
          </a:prstGeom>
        </p:spPr>
      </p:pic>
      <p:sp>
        <p:nvSpPr>
          <p:cNvPr id="18" name="Marcador de contenido 6">
            <a:extLst>
              <a:ext uri="{FF2B5EF4-FFF2-40B4-BE49-F238E27FC236}">
                <a16:creationId xmlns:a16="http://schemas.microsoft.com/office/drawing/2014/main" id="{F066F35B-9658-4B7D-96EB-FD60AE0B6C89}"/>
              </a:ext>
            </a:extLst>
          </p:cNvPr>
          <p:cNvSpPr txBox="1">
            <a:spLocks/>
          </p:cNvSpPr>
          <p:nvPr/>
        </p:nvSpPr>
        <p:spPr>
          <a:xfrm>
            <a:off x="7601772" y="2461858"/>
            <a:ext cx="3869954" cy="22625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endParaRPr lang="es-GT" sz="2000" b="1" dirty="0">
              <a:solidFill>
                <a:srgbClr val="10304B"/>
              </a:solidFill>
              <a:latin typeface="Montserrat" panose="00000500000000000000" pitchFamily="50" charset="0"/>
              <a:cs typeface="Arial" panose="020B0604020202020204" pitchFamily="34" charset="0"/>
            </a:endParaRPr>
          </a:p>
          <a:p>
            <a:pPr marL="457200" lvl="1" indent="0" algn="ctr">
              <a:buFont typeface="Arial"/>
              <a:buNone/>
            </a:pPr>
            <a:r>
              <a:rPr lang="es-GT" sz="1800" b="1" dirty="0">
                <a:solidFill>
                  <a:srgbClr val="002060"/>
                </a:solidFill>
                <a:latin typeface="Montserrat" panose="00000500000000000000" pitchFamily="50" charset="0"/>
                <a:cs typeface="Arial" panose="020B0604020202020204" pitchFamily="34" charset="0"/>
              </a:rPr>
              <a:t>Porcentaje de ejecución</a:t>
            </a:r>
            <a:r>
              <a:rPr lang="es-GT" sz="1600" b="1" dirty="0">
                <a:solidFill>
                  <a:srgbClr val="002060"/>
                </a:solidFill>
                <a:latin typeface="Montserrat" panose="00000500000000000000" pitchFamily="50" charset="0"/>
                <a:cs typeface="Arial" panose="020B0604020202020204" pitchFamily="34" charset="0"/>
              </a:rPr>
              <a:t>:</a:t>
            </a:r>
          </a:p>
          <a:p>
            <a:pPr marL="457200" lvl="1" indent="0" algn="ctr">
              <a:buFont typeface="Arial"/>
              <a:buNone/>
            </a:pPr>
            <a:endParaRPr lang="es-GT" sz="1800" b="1" dirty="0">
              <a:solidFill>
                <a:srgbClr val="002060"/>
              </a:solidFill>
              <a:latin typeface="Montserrat" panose="00000500000000000000" pitchFamily="50" charset="0"/>
              <a:cs typeface="Arial" panose="020B0604020202020204" pitchFamily="34" charset="0"/>
            </a:endParaRPr>
          </a:p>
          <a:p>
            <a:pPr marL="457200" lvl="1" indent="0" algn="ctr">
              <a:buFont typeface="Arial"/>
              <a:buNone/>
            </a:pPr>
            <a:r>
              <a:rPr lang="es-GT" sz="1800" b="1" dirty="0">
                <a:solidFill>
                  <a:srgbClr val="002060"/>
                </a:solidFill>
                <a:latin typeface="Montserrat" panose="00000500000000000000" pitchFamily="50" charset="0"/>
                <a:cs typeface="Arial" panose="020B0604020202020204" pitchFamily="34" charset="0"/>
              </a:rPr>
              <a:t> </a:t>
            </a:r>
            <a:r>
              <a:rPr lang="es-GT" sz="6000" b="1" dirty="0" smtClean="0">
                <a:solidFill>
                  <a:srgbClr val="002060"/>
                </a:solidFill>
                <a:latin typeface="Montserrat" panose="00000500000000000000" pitchFamily="50" charset="0"/>
                <a:cs typeface="Arial" panose="020B0604020202020204" pitchFamily="34" charset="0"/>
              </a:rPr>
              <a:t>95%</a:t>
            </a:r>
            <a:endParaRPr lang="es-GT" sz="1800" b="1" dirty="0">
              <a:solidFill>
                <a:srgbClr val="002060"/>
              </a:solidFill>
              <a:latin typeface="Montserrat" panose="00000500000000000000" pitchFamily="50" charset="0"/>
              <a:cs typeface="Arial" panose="020B0604020202020204" pitchFamily="34" charset="0"/>
            </a:endParaRPr>
          </a:p>
          <a:p>
            <a:pPr lvl="1" algn="ctr"/>
            <a:endParaRPr lang="es-GT" sz="1800" dirty="0">
              <a:solidFill>
                <a:srgbClr val="10304B"/>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26565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D6711E96-A1B4-B57E-B419-DB0E09304326}"/>
              </a:ext>
            </a:extLst>
          </p:cNvPr>
          <p:cNvSpPr txBox="1"/>
          <p:nvPr/>
        </p:nvSpPr>
        <p:spPr>
          <a:xfrm>
            <a:off x="1675243" y="754326"/>
            <a:ext cx="61248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2000" b="0" i="0" u="none" strike="noStrike" kern="1200" cap="none" spc="0" normalizeH="0" baseline="0" noProof="0" dirty="0" smtClean="0">
                <a:ln>
                  <a:noFill/>
                </a:ln>
                <a:solidFill>
                  <a:srgbClr val="002060"/>
                </a:solidFill>
                <a:effectLst/>
                <a:uLnTx/>
                <a:uFillTx/>
                <a:latin typeface="Montserrat" pitchFamily="2" charset="77"/>
                <a:ea typeface="+mn-ea"/>
                <a:cs typeface="+mn-cs"/>
              </a:rPr>
              <a:t>En qué</a:t>
            </a:r>
            <a:r>
              <a:rPr kumimoji="0" lang="es-GT" sz="2000" b="0" i="0" u="none" strike="noStrike" kern="1200" cap="none" spc="0" normalizeH="0" noProof="0" dirty="0" smtClean="0">
                <a:ln>
                  <a:noFill/>
                </a:ln>
                <a:solidFill>
                  <a:srgbClr val="002060"/>
                </a:solidFill>
                <a:effectLst/>
                <a:uLnTx/>
                <a:uFillTx/>
                <a:latin typeface="Montserrat" pitchFamily="2" charset="77"/>
                <a:ea typeface="+mn-ea"/>
                <a:cs typeface="+mn-cs"/>
              </a:rPr>
              <a:t> se utiliza el dinero</a:t>
            </a:r>
            <a:endParaRPr kumimoji="0" lang="es-GT" sz="2000" b="0" i="0" u="none" strike="noStrike" kern="1200" cap="none" spc="0" normalizeH="0" baseline="0" noProof="0" dirty="0" smtClean="0">
              <a:ln>
                <a:noFill/>
              </a:ln>
              <a:solidFill>
                <a:srgbClr val="002060"/>
              </a:solidFill>
              <a:effectLst/>
              <a:uLnTx/>
              <a:uFillTx/>
              <a:latin typeface="Montserrat" pitchFamily="2" charset="77"/>
              <a:ea typeface="+mn-ea"/>
              <a:cs typeface="+mn-cs"/>
            </a:endParaRPr>
          </a:p>
        </p:txBody>
      </p:sp>
      <p:sp>
        <p:nvSpPr>
          <p:cNvPr id="11" name="CuadroTexto 10">
            <a:extLst>
              <a:ext uri="{FF2B5EF4-FFF2-40B4-BE49-F238E27FC236}">
                <a16:creationId xmlns:a16="http://schemas.microsoft.com/office/drawing/2014/main" id="{59AD204D-F932-C418-4497-BEA06E88D2C8}"/>
              </a:ext>
            </a:extLst>
          </p:cNvPr>
          <p:cNvSpPr txBox="1"/>
          <p:nvPr/>
        </p:nvSpPr>
        <p:spPr>
          <a:xfrm>
            <a:off x="871679" y="1818295"/>
            <a:ext cx="6120134" cy="2885405"/>
          </a:xfrm>
          <a:prstGeom prst="rect">
            <a:avLst/>
          </a:prstGeom>
          <a:noFill/>
        </p:spPr>
        <p:txBody>
          <a:bodyPr wrap="square" rtlCol="0">
            <a:spAutoFit/>
          </a:bodyPr>
          <a:lstStyle/>
          <a:p>
            <a:pPr algn="just">
              <a:lnSpc>
                <a:spcPct val="150000"/>
              </a:lnSpc>
            </a:pPr>
            <a:r>
              <a:rPr lang="es-GT" sz="1100" dirty="0">
                <a:latin typeface="Montserrat" panose="00000500000000000000" pitchFamily="2" charset="0"/>
                <a:cs typeface="Arial" panose="020B0604020202020204" pitchFamily="34" charset="0"/>
              </a:rPr>
              <a:t>El presupuesto asignado para el año 2022 a la </a:t>
            </a:r>
            <a:r>
              <a:rPr lang="es-419" sz="1100" dirty="0" smtClean="0">
                <a:latin typeface="Montserrat" panose="00000500000000000000" pitchFamily="2" charset="0"/>
              </a:rPr>
              <a:t>Secretaría </a:t>
            </a:r>
            <a:r>
              <a:rPr lang="es-419" sz="1100" dirty="0">
                <a:latin typeface="Montserrat" panose="00000500000000000000" pitchFamily="2" charset="0"/>
              </a:rPr>
              <a:t>de Inteligencia Estratégica del Estado es de </a:t>
            </a:r>
            <a:r>
              <a:rPr lang="es-419" sz="1100" dirty="0" smtClean="0">
                <a:latin typeface="Montserrat" panose="00000500000000000000" pitchFamily="2" charset="0"/>
              </a:rPr>
              <a:t>40 millones de quetzales, </a:t>
            </a:r>
            <a:r>
              <a:rPr lang="es-419" sz="1100" dirty="0">
                <a:latin typeface="Montserrat" panose="00000500000000000000" pitchFamily="2" charset="0"/>
              </a:rPr>
              <a:t>este presupuesto se utiliza para el pago de salarios, honorarios, bienes y servicios que son necesarios para cumplir con las finalidades de la Institución. </a:t>
            </a:r>
          </a:p>
          <a:p>
            <a:pPr algn="just">
              <a:lnSpc>
                <a:spcPct val="150000"/>
              </a:lnSpc>
            </a:pPr>
            <a:endParaRPr lang="es-419" sz="1100" dirty="0">
              <a:latin typeface="Montserrat" pitchFamily="2" charset="77"/>
            </a:endParaRPr>
          </a:p>
          <a:p>
            <a:pPr algn="just">
              <a:lnSpc>
                <a:spcPct val="150000"/>
              </a:lnSpc>
            </a:pPr>
            <a:r>
              <a:rPr lang="es-419" sz="1100" dirty="0">
                <a:latin typeface="Montserrat" pitchFamily="2" charset="77"/>
              </a:rPr>
              <a:t>El resultado de la inversión de la </a:t>
            </a:r>
            <a:r>
              <a:rPr lang="es-419" sz="1100" dirty="0" smtClean="0">
                <a:latin typeface="Montserrat" pitchFamily="2" charset="77"/>
              </a:rPr>
              <a:t>Secretaría de Inteligencia Estratégica del Estado, </a:t>
            </a:r>
            <a:r>
              <a:rPr lang="es-419" sz="1100" dirty="0">
                <a:latin typeface="Montserrat" pitchFamily="2" charset="77"/>
              </a:rPr>
              <a:t>se refleja en los informes denominados “Productos de Inteligencia Estratégica” los cuales contienen el análisis de Amenazas y Riesgos a la Seguridad de Guatemala que son entregados al Presidente de la República y al Consejo Nacional de Seguridad para la toma oportuna de decisiones en materia de Seguridad de la Nación.</a:t>
            </a:r>
          </a:p>
        </p:txBody>
      </p:sp>
      <p:sp>
        <p:nvSpPr>
          <p:cNvPr id="12"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1458076"/>
            <a:ext cx="3615329" cy="3964529"/>
          </a:xfrm>
          <a:pattFill prst="pct20">
            <a:fgClr>
              <a:schemeClr val="accent1"/>
            </a:fgClr>
            <a:bgClr>
              <a:schemeClr val="bg1"/>
            </a:bgClr>
          </a:pattFill>
        </p:spPr>
        <p:txBody>
          <a:bodyPr/>
          <a:lstStyle/>
          <a:p>
            <a:pPr marL="0" indent="0" algn="ctr">
              <a:buNone/>
            </a:pPr>
            <a:endParaRPr lang="es-GT" dirty="0" smtClean="0">
              <a:latin typeface="Montserrat" panose="00000500000000000000" pitchFamily="50" charset="0"/>
            </a:endParaRPr>
          </a:p>
          <a:p>
            <a:pPr marL="0" indent="0" algn="ctr">
              <a:buNone/>
            </a:pPr>
            <a:endParaRPr lang="es-GT" dirty="0">
              <a:latin typeface="Montserrat" panose="00000500000000000000" pitchFamily="50" charset="0"/>
            </a:endParaRPr>
          </a:p>
          <a:p>
            <a:pPr marL="0" indent="0" algn="ctr">
              <a:buNone/>
            </a:pPr>
            <a:endParaRPr lang="es-GT" dirty="0" smtClean="0">
              <a:latin typeface="Montserrat" panose="00000500000000000000" pitchFamily="50" charset="0"/>
            </a:endParaRPr>
          </a:p>
          <a:p>
            <a:pPr marL="0" indent="0" algn="ctr">
              <a:buNone/>
            </a:pPr>
            <a:r>
              <a:rPr lang="es-GT" dirty="0" smtClean="0">
                <a:solidFill>
                  <a:srgbClr val="002060"/>
                </a:solidFill>
                <a:latin typeface="Montserrat" panose="00000500000000000000" pitchFamily="2" charset="0"/>
              </a:rPr>
              <a:t>El </a:t>
            </a:r>
            <a:r>
              <a:rPr lang="es-GT" dirty="0">
                <a:solidFill>
                  <a:srgbClr val="002060"/>
                </a:solidFill>
                <a:latin typeface="Montserrat" panose="00000500000000000000" pitchFamily="2" charset="0"/>
              </a:rPr>
              <a:t>gasto se divide </a:t>
            </a:r>
          </a:p>
          <a:p>
            <a:pPr marL="0" indent="0" algn="ctr">
              <a:buNone/>
            </a:pPr>
            <a:r>
              <a:rPr lang="es-GT" dirty="0">
                <a:solidFill>
                  <a:srgbClr val="002060"/>
                </a:solidFill>
                <a:latin typeface="Montserrat" panose="00000500000000000000" pitchFamily="2" charset="0"/>
              </a:rPr>
              <a:t>en </a:t>
            </a:r>
            <a:r>
              <a:rPr lang="es-GT" b="1" dirty="0" smtClean="0">
                <a:solidFill>
                  <a:srgbClr val="002060"/>
                </a:solidFill>
                <a:latin typeface="Montserrat" panose="00000500000000000000" pitchFamily="2" charset="0"/>
              </a:rPr>
              <a:t>6</a:t>
            </a:r>
            <a:r>
              <a:rPr lang="es-GT" dirty="0" smtClean="0">
                <a:solidFill>
                  <a:srgbClr val="002060"/>
                </a:solidFill>
                <a:latin typeface="Montserrat" panose="00000500000000000000" pitchFamily="2" charset="0"/>
              </a:rPr>
              <a:t> </a:t>
            </a:r>
            <a:r>
              <a:rPr lang="es-GT" dirty="0">
                <a:solidFill>
                  <a:srgbClr val="002060"/>
                </a:solidFill>
                <a:latin typeface="Montserrat" panose="00000500000000000000" pitchFamily="2" charset="0"/>
              </a:rPr>
              <a:t>grupos</a:t>
            </a:r>
            <a:br>
              <a:rPr lang="es-GT" dirty="0">
                <a:solidFill>
                  <a:srgbClr val="002060"/>
                </a:solidFill>
                <a:latin typeface="Montserrat" panose="00000500000000000000" pitchFamily="2" charset="0"/>
              </a:rPr>
            </a:br>
            <a:endParaRPr lang="es-GT" dirty="0">
              <a:solidFill>
                <a:srgbClr val="002060"/>
              </a:solidFill>
              <a:latin typeface="Montserrat" panose="00000500000000000000" pitchFamily="2" charset="0"/>
            </a:endParaRPr>
          </a:p>
          <a:p>
            <a:pPr marL="0" indent="0">
              <a:buNone/>
            </a:pPr>
            <a:endParaRPr lang="es-GT" dirty="0"/>
          </a:p>
        </p:txBody>
      </p:sp>
      <p:pic>
        <p:nvPicPr>
          <p:cNvPr id="20" name="Imagen 19">
            <a:extLst>
              <a:ext uri="{FF2B5EF4-FFF2-40B4-BE49-F238E27FC236}">
                <a16:creationId xmlns:a16="http://schemas.microsoft.com/office/drawing/2014/main" id="{24617BB2-AFF4-695C-8DE6-C2B5C8D03D06}"/>
              </a:ext>
            </a:extLst>
          </p:cNvPr>
          <p:cNvPicPr>
            <a:picLocks noChangeAspect="1"/>
          </p:cNvPicPr>
          <p:nvPr/>
        </p:nvPicPr>
        <p:blipFill>
          <a:blip r:embed="rId4">
            <a:lum contrast="-20000"/>
          </a:blip>
          <a:stretch>
            <a:fillRect/>
          </a:stretch>
        </p:blipFill>
        <p:spPr>
          <a:xfrm>
            <a:off x="842622" y="429536"/>
            <a:ext cx="832621" cy="832621"/>
          </a:xfrm>
          <a:prstGeom prst="rect">
            <a:avLst/>
          </a:prstGeom>
        </p:spPr>
      </p:pic>
    </p:spTree>
    <p:extLst>
      <p:ext uri="{BB962C8B-B14F-4D97-AF65-F5344CB8AC3E}">
        <p14:creationId xmlns:p14="http://schemas.microsoft.com/office/powerpoint/2010/main" val="325445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991988356"/>
              </p:ext>
            </p:extLst>
          </p:nvPr>
        </p:nvGraphicFramePr>
        <p:xfrm>
          <a:off x="226330" y="998919"/>
          <a:ext cx="11670598" cy="5139234"/>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34F9E3B3-1FAE-2ADF-C4D7-AF8CB032ED78}"/>
              </a:ext>
            </a:extLst>
          </p:cNvPr>
          <p:cNvSpPr txBox="1"/>
          <p:nvPr/>
        </p:nvSpPr>
        <p:spPr>
          <a:xfrm>
            <a:off x="671733" y="277266"/>
            <a:ext cx="6813588" cy="707886"/>
          </a:xfrm>
          <a:prstGeom prst="rect">
            <a:avLst/>
          </a:prstGeom>
          <a:noFill/>
        </p:spPr>
        <p:txBody>
          <a:bodyPr wrap="square" rtlCol="0">
            <a:spAutoFit/>
          </a:bodyPr>
          <a:lstStyle/>
          <a:p>
            <a:r>
              <a:rPr lang="es-419" sz="2000" dirty="0" smtClean="0">
                <a:solidFill>
                  <a:srgbClr val="002060"/>
                </a:solidFill>
                <a:latin typeface="Montserrat" pitchFamily="2" charset="77"/>
              </a:rPr>
              <a:t>Ejecución presupuestaria por grupo de gasto </a:t>
            </a:r>
          </a:p>
          <a:p>
            <a:r>
              <a:rPr lang="es-419" sz="2000" b="1" dirty="0" smtClean="0">
                <a:solidFill>
                  <a:srgbClr val="002060"/>
                </a:solidFill>
                <a:latin typeface="Montserrat" pitchFamily="2" charset="77"/>
              </a:rPr>
              <a:t>Tercer Cuatrimestre de 2022</a:t>
            </a:r>
            <a:endParaRPr lang="es-GT" sz="2000" b="1" dirty="0">
              <a:solidFill>
                <a:srgbClr val="002060"/>
              </a:solidFill>
              <a:latin typeface="Montserrat" pitchFamily="2" charset="77"/>
            </a:endParaRPr>
          </a:p>
        </p:txBody>
      </p:sp>
      <p:sp>
        <p:nvSpPr>
          <p:cNvPr id="9" name="CuadroTexto 8">
            <a:extLst>
              <a:ext uri="{FF2B5EF4-FFF2-40B4-BE49-F238E27FC236}">
                <a16:creationId xmlns:a16="http://schemas.microsoft.com/office/drawing/2014/main" id="{37C970CC-6265-40F8-90A4-4FB421BD87B3}"/>
              </a:ext>
            </a:extLst>
          </p:cNvPr>
          <p:cNvSpPr txBox="1"/>
          <p:nvPr/>
        </p:nvSpPr>
        <p:spPr>
          <a:xfrm>
            <a:off x="9235348" y="436582"/>
            <a:ext cx="1997476" cy="230832"/>
          </a:xfrm>
          <a:prstGeom prst="rect">
            <a:avLst/>
          </a:prstGeom>
          <a:noFill/>
        </p:spPr>
        <p:txBody>
          <a:bodyPr wrap="square" rtlCol="0">
            <a:spAutoFit/>
          </a:bodyPr>
          <a:lstStyle/>
          <a:p>
            <a:r>
              <a:rPr lang="es-GT" sz="900" dirty="0"/>
              <a:t>* Cifras </a:t>
            </a:r>
            <a:r>
              <a:rPr lang="es-GT" sz="900" dirty="0" smtClean="0"/>
              <a:t>en millones de Quetzales</a:t>
            </a:r>
            <a:endParaRPr lang="es-GT" sz="900" dirty="0"/>
          </a:p>
        </p:txBody>
      </p:sp>
    </p:spTree>
    <p:extLst>
      <p:ext uri="{BB962C8B-B14F-4D97-AF65-F5344CB8AC3E}">
        <p14:creationId xmlns:p14="http://schemas.microsoft.com/office/powerpoint/2010/main" val="398580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534327" y="326124"/>
            <a:ext cx="851918" cy="851918"/>
          </a:xfrm>
          <a:prstGeom prst="rect">
            <a:avLst/>
          </a:prstGeom>
        </p:spPr>
      </p:pic>
      <p:sp>
        <p:nvSpPr>
          <p:cNvPr id="7" name="CuadroTexto 6">
            <a:extLst>
              <a:ext uri="{FF2B5EF4-FFF2-40B4-BE49-F238E27FC236}">
                <a16:creationId xmlns:a16="http://schemas.microsoft.com/office/drawing/2014/main" id="{34F9E3B3-1FAE-2ADF-C4D7-AF8CB032ED78}"/>
              </a:ext>
            </a:extLst>
          </p:cNvPr>
          <p:cNvSpPr txBox="1"/>
          <p:nvPr/>
        </p:nvSpPr>
        <p:spPr>
          <a:xfrm>
            <a:off x="1386245" y="470156"/>
            <a:ext cx="8780611" cy="877163"/>
          </a:xfrm>
          <a:prstGeom prst="rect">
            <a:avLst/>
          </a:prstGeom>
          <a:noFill/>
        </p:spPr>
        <p:txBody>
          <a:bodyPr wrap="square" rtlCol="0">
            <a:spAutoFit/>
          </a:bodyPr>
          <a:lstStyle/>
          <a:p>
            <a:r>
              <a:rPr lang="es-419" sz="2000" dirty="0">
                <a:solidFill>
                  <a:srgbClr val="002060"/>
                </a:solidFill>
                <a:latin typeface="Montserrat" pitchFamily="2" charset="77"/>
              </a:rPr>
              <a:t>¿Cuál es la importancia del pago de servidores públicos en la </a:t>
            </a:r>
            <a:r>
              <a:rPr lang="es-GT" sz="2000" b="1" dirty="0">
                <a:solidFill>
                  <a:srgbClr val="002060"/>
                </a:solidFill>
                <a:latin typeface="Montserrat ExtraBold" pitchFamily="2" charset="77"/>
              </a:rPr>
              <a:t>Secretaría de Inteligencia Estratégica del Estado –</a:t>
            </a:r>
            <a:r>
              <a:rPr lang="es-GT" sz="2000" b="1" dirty="0" smtClean="0">
                <a:solidFill>
                  <a:srgbClr val="002060"/>
                </a:solidFill>
                <a:latin typeface="Montserrat ExtraBold" pitchFamily="2" charset="77"/>
              </a:rPr>
              <a:t>SIE-</a:t>
            </a:r>
            <a:r>
              <a:rPr lang="es-419" sz="2000" dirty="0" smtClean="0">
                <a:solidFill>
                  <a:srgbClr val="002060"/>
                </a:solidFill>
                <a:latin typeface="Montserrat" pitchFamily="2" charset="77"/>
              </a:rPr>
              <a:t>?</a:t>
            </a:r>
          </a:p>
          <a:p>
            <a:endParaRPr lang="es-GT" sz="1100" b="1" dirty="0" smtClean="0">
              <a:solidFill>
                <a:srgbClr val="001E6C"/>
              </a:solidFill>
              <a:latin typeface="Montserrat" pitchFamily="2" charset="77"/>
            </a:endParaRPr>
          </a:p>
        </p:txBody>
      </p:sp>
      <p:sp>
        <p:nvSpPr>
          <p:cNvPr id="8" name="CuadroTexto 7">
            <a:extLst>
              <a:ext uri="{FF2B5EF4-FFF2-40B4-BE49-F238E27FC236}">
                <a16:creationId xmlns:a16="http://schemas.microsoft.com/office/drawing/2014/main" id="{59AD204D-F932-C418-4497-BEA06E88D2C8}"/>
              </a:ext>
            </a:extLst>
          </p:cNvPr>
          <p:cNvSpPr txBox="1"/>
          <p:nvPr/>
        </p:nvSpPr>
        <p:spPr>
          <a:xfrm>
            <a:off x="706997" y="1784523"/>
            <a:ext cx="6795867" cy="1361911"/>
          </a:xfrm>
          <a:prstGeom prst="rect">
            <a:avLst/>
          </a:prstGeom>
          <a:noFill/>
        </p:spPr>
        <p:txBody>
          <a:bodyPr wrap="square" rtlCol="0">
            <a:spAutoFit/>
          </a:bodyPr>
          <a:lstStyle/>
          <a:p>
            <a:pPr algn="just">
              <a:lnSpc>
                <a:spcPct val="150000"/>
              </a:lnSpc>
            </a:pPr>
            <a:r>
              <a:rPr lang="es-419" sz="1100" dirty="0">
                <a:latin typeface="Montserrat" pitchFamily="2" charset="77"/>
              </a:rPr>
              <a:t>El presupuesto utilizado en el pago de salarios para los servidores públicos que laboran en la Secretaría de Inteligencia Estratégica del Estado, sirve para la contratación de personas calificadas que desempeñan una función administrativa, técnica y de profesionales que poseen la capacidad de analizar y generar informes de análisis de amenazas a la seguridad del país, que atentan contra la vida y los bienes de los ciudadanos guatemaltecos.</a:t>
            </a:r>
          </a:p>
        </p:txBody>
      </p:sp>
      <p:sp>
        <p:nvSpPr>
          <p:cNvPr id="9" name="Rectángulo 8"/>
          <p:cNvSpPr/>
          <p:nvPr/>
        </p:nvSpPr>
        <p:spPr>
          <a:xfrm>
            <a:off x="742263" y="3311236"/>
            <a:ext cx="6725336" cy="273401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dirty="0" smtClean="0">
                <a:solidFill>
                  <a:srgbClr val="001E6C"/>
                </a:solidFill>
                <a:latin typeface="Montserrat" pitchFamily="2" charset="77"/>
              </a:rPr>
              <a:t>Pago </a:t>
            </a:r>
            <a:r>
              <a:rPr lang="es-419" dirty="0">
                <a:solidFill>
                  <a:srgbClr val="001E6C"/>
                </a:solidFill>
                <a:latin typeface="Montserrat" pitchFamily="2" charset="77"/>
              </a:rPr>
              <a:t>de salarios a servidores de la SIE</a:t>
            </a:r>
          </a:p>
          <a:p>
            <a:r>
              <a:rPr lang="es-419" b="1" dirty="0" smtClean="0">
                <a:solidFill>
                  <a:srgbClr val="001E6C"/>
                </a:solidFill>
                <a:latin typeface="Montserrat" pitchFamily="2" charset="77"/>
              </a:rPr>
              <a:t>Tercer </a:t>
            </a:r>
            <a:r>
              <a:rPr lang="es-419" b="1" dirty="0">
                <a:solidFill>
                  <a:srgbClr val="001E6C"/>
                </a:solidFill>
                <a:latin typeface="Montserrat" pitchFamily="2" charset="77"/>
              </a:rPr>
              <a:t>Cuatrimestre de </a:t>
            </a:r>
            <a:r>
              <a:rPr lang="es-419" b="1" dirty="0" smtClean="0">
                <a:solidFill>
                  <a:srgbClr val="001E6C"/>
                </a:solidFill>
                <a:latin typeface="Montserrat" pitchFamily="2" charset="77"/>
              </a:rPr>
              <a:t>2022</a:t>
            </a:r>
          </a:p>
          <a:p>
            <a:endParaRPr lang="es-MX" b="1" dirty="0">
              <a:solidFill>
                <a:srgbClr val="001E6C"/>
              </a:solidFill>
              <a:latin typeface="Montserrat" pitchFamily="2" charset="77"/>
            </a:endParaRPr>
          </a:p>
          <a:p>
            <a:endParaRPr lang="es-MX" b="1" dirty="0" smtClean="0">
              <a:solidFill>
                <a:srgbClr val="002E91"/>
              </a:solidFill>
              <a:latin typeface="Montserrat" pitchFamily="2" charset="77"/>
            </a:endParaRPr>
          </a:p>
          <a:p>
            <a:endParaRPr lang="es-MX" b="1" dirty="0">
              <a:solidFill>
                <a:srgbClr val="002E91"/>
              </a:solidFill>
              <a:latin typeface="Montserrat" pitchFamily="2" charset="77"/>
            </a:endParaRPr>
          </a:p>
          <a:p>
            <a:endParaRPr lang="es-MX" b="1" dirty="0" smtClean="0">
              <a:solidFill>
                <a:srgbClr val="002E91"/>
              </a:solidFill>
              <a:latin typeface="Montserrat" pitchFamily="2" charset="77"/>
            </a:endParaRPr>
          </a:p>
          <a:p>
            <a:endParaRPr lang="es-MX" b="1" dirty="0">
              <a:solidFill>
                <a:srgbClr val="002E91"/>
              </a:solidFill>
              <a:latin typeface="Montserrat" pitchFamily="2" charset="77"/>
            </a:endParaRPr>
          </a:p>
          <a:p>
            <a:endParaRPr lang="es-MX" b="1" dirty="0" smtClean="0">
              <a:solidFill>
                <a:srgbClr val="002E91"/>
              </a:solidFill>
              <a:latin typeface="Montserrat" pitchFamily="2" charset="77"/>
            </a:endParaRPr>
          </a:p>
          <a:p>
            <a:endParaRPr lang="es-MX" b="1" dirty="0">
              <a:solidFill>
                <a:srgbClr val="002E91"/>
              </a:solidFill>
              <a:latin typeface="Montserrat" pitchFamily="2" charset="77"/>
            </a:endParaRPr>
          </a:p>
          <a:p>
            <a:endParaRPr lang="es-GT" b="1" dirty="0">
              <a:solidFill>
                <a:srgbClr val="002E91"/>
              </a:solidFill>
              <a:latin typeface="Montserrat" pitchFamily="2" charset="77"/>
            </a:endParaRPr>
          </a:p>
        </p:txBody>
      </p:sp>
      <p:sp>
        <p:nvSpPr>
          <p:cNvPr id="13" name="Marcador de contenido 6">
            <a:extLst>
              <a:ext uri="{FF2B5EF4-FFF2-40B4-BE49-F238E27FC236}">
                <a16:creationId xmlns:a16="http://schemas.microsoft.com/office/drawing/2014/main" id="{DE1E81AB-5FA8-4BD2-B982-A83C68EE5C08}"/>
              </a:ext>
            </a:extLst>
          </p:cNvPr>
          <p:cNvSpPr txBox="1">
            <a:spLocks/>
          </p:cNvSpPr>
          <p:nvPr/>
        </p:nvSpPr>
        <p:spPr>
          <a:xfrm>
            <a:off x="318489" y="3702242"/>
            <a:ext cx="3228942" cy="27696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sz="1200" b="1" dirty="0">
              <a:latin typeface="Arial" panose="020B0604020202020204" pitchFamily="34" charset="0"/>
              <a:cs typeface="Arial" panose="020B0604020202020204" pitchFamily="34" charset="0"/>
            </a:endParaRPr>
          </a:p>
          <a:p>
            <a:pPr marL="457200" lvl="1" indent="0">
              <a:buFont typeface="Arial"/>
              <a:buNone/>
            </a:pPr>
            <a:r>
              <a:rPr lang="es-GT" sz="1400" dirty="0">
                <a:latin typeface="Montserrat" panose="00000500000000000000" pitchFamily="50" charset="0"/>
                <a:cs typeface="Arial" panose="020B0604020202020204" pitchFamily="34" charset="0"/>
              </a:rPr>
              <a:t>Presupuesto vigente </a:t>
            </a:r>
            <a:r>
              <a:rPr lang="es-GT" sz="1400" b="1" dirty="0">
                <a:latin typeface="Montserrat" panose="00000500000000000000" pitchFamily="50" charset="0"/>
                <a:cs typeface="Arial" panose="020B0604020202020204" pitchFamily="34" charset="0"/>
              </a:rPr>
              <a:t>total:</a:t>
            </a:r>
          </a:p>
          <a:p>
            <a:pPr marL="457200" lvl="1" indent="0">
              <a:buFont typeface="Arial"/>
              <a:buNone/>
            </a:pPr>
            <a:endParaRPr lang="es-GT" sz="1400" dirty="0">
              <a:latin typeface="Montserrat" panose="00000500000000000000" pitchFamily="50" charset="0"/>
              <a:cs typeface="Arial" panose="020B0604020202020204" pitchFamily="34" charset="0"/>
            </a:endParaRPr>
          </a:p>
          <a:p>
            <a:pPr marL="457200" lvl="1" indent="0">
              <a:buFont typeface="Arial"/>
              <a:buNone/>
            </a:pPr>
            <a:r>
              <a:rPr lang="es-GT" sz="1400" dirty="0">
                <a:latin typeface="Montserrat" panose="00000500000000000000" pitchFamily="50" charset="0"/>
                <a:cs typeface="Arial" panose="020B0604020202020204" pitchFamily="34" charset="0"/>
              </a:rPr>
              <a:t>Presupuesto </a:t>
            </a:r>
            <a:r>
              <a:rPr lang="es-GT" sz="1400" b="1" dirty="0">
                <a:latin typeface="Montserrat" panose="00000500000000000000" pitchFamily="50" charset="0"/>
                <a:cs typeface="Arial" panose="020B0604020202020204" pitchFamily="34" charset="0"/>
              </a:rPr>
              <a:t>ejecutado</a:t>
            </a:r>
            <a:r>
              <a:rPr lang="es-GT" sz="1400" dirty="0">
                <a:latin typeface="Montserrat" panose="00000500000000000000" pitchFamily="50" charset="0"/>
                <a:cs typeface="Arial" panose="020B0604020202020204" pitchFamily="34" charset="0"/>
              </a:rPr>
              <a:t> (utilizado):</a:t>
            </a:r>
            <a:br>
              <a:rPr lang="es-GT" sz="1400" dirty="0">
                <a:latin typeface="Montserrat" panose="00000500000000000000" pitchFamily="50" charset="0"/>
                <a:cs typeface="Arial" panose="020B0604020202020204" pitchFamily="34" charset="0"/>
              </a:rPr>
            </a:br>
            <a:endParaRPr lang="es-GT" sz="1400" dirty="0">
              <a:latin typeface="Montserrat" panose="00000500000000000000" pitchFamily="50" charset="0"/>
              <a:cs typeface="Arial" panose="020B0604020202020204" pitchFamily="34" charset="0"/>
            </a:endParaRPr>
          </a:p>
          <a:p>
            <a:pPr marL="457200" lvl="1" indent="0">
              <a:buFont typeface="Arial"/>
              <a:buNone/>
            </a:pPr>
            <a:endParaRPr lang="es-GT" sz="1400" dirty="0">
              <a:latin typeface="Montserrat" panose="00000500000000000000" pitchFamily="50" charset="0"/>
              <a:cs typeface="Arial" panose="020B0604020202020204" pitchFamily="34" charset="0"/>
            </a:endParaRPr>
          </a:p>
          <a:p>
            <a:pPr marL="457200" lvl="1" indent="0">
              <a:buFont typeface="Arial"/>
              <a:buNone/>
            </a:pPr>
            <a:r>
              <a:rPr lang="es-GT" sz="1400" b="1" dirty="0">
                <a:latin typeface="Montserrat" panose="00000500000000000000" pitchFamily="50" charset="0"/>
                <a:cs typeface="Arial" panose="020B0604020202020204" pitchFamily="34" charset="0"/>
              </a:rPr>
              <a:t>Saldo:</a:t>
            </a:r>
            <a:r>
              <a:rPr lang="es-GT" sz="1400" dirty="0">
                <a:latin typeface="Arial" panose="020B0604020202020204" pitchFamily="34" charset="0"/>
                <a:cs typeface="Arial" panose="020B0604020202020204" pitchFamily="34" charset="0"/>
              </a:rPr>
              <a:t/>
            </a:r>
            <a:br>
              <a:rPr lang="es-GT" sz="1400" dirty="0">
                <a:latin typeface="Arial" panose="020B0604020202020204" pitchFamily="34" charset="0"/>
                <a:cs typeface="Arial" panose="020B0604020202020204" pitchFamily="34" charset="0"/>
              </a:rPr>
            </a:br>
            <a:endParaRPr lang="es-GT" sz="1400" b="1" dirty="0">
              <a:solidFill>
                <a:srgbClr val="0070C0"/>
              </a:solidFill>
              <a:latin typeface="Arial" panose="020B0604020202020204" pitchFamily="34" charset="0"/>
              <a:cs typeface="Arial" panose="020B0604020202020204" pitchFamily="34" charset="0"/>
            </a:endParaRPr>
          </a:p>
          <a:p>
            <a:pPr lvl="1"/>
            <a:endParaRPr lang="es-GT" sz="1100" dirty="0">
              <a:latin typeface="Arial" panose="020B0604020202020204" pitchFamily="34" charset="0"/>
              <a:cs typeface="Arial" panose="020B0604020202020204" pitchFamily="34" charset="0"/>
            </a:endParaRPr>
          </a:p>
        </p:txBody>
      </p:sp>
      <p:sp>
        <p:nvSpPr>
          <p:cNvPr id="14" name="Marcador de contenido 6">
            <a:extLst>
              <a:ext uri="{FF2B5EF4-FFF2-40B4-BE49-F238E27FC236}">
                <a16:creationId xmlns:a16="http://schemas.microsoft.com/office/drawing/2014/main" id="{A7FF1A2F-745D-4743-A6A2-84A34EECD569}"/>
              </a:ext>
            </a:extLst>
          </p:cNvPr>
          <p:cNvSpPr txBox="1">
            <a:spLocks/>
          </p:cNvSpPr>
          <p:nvPr/>
        </p:nvSpPr>
        <p:spPr>
          <a:xfrm>
            <a:off x="3332161" y="3789154"/>
            <a:ext cx="3569313" cy="268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200" b="1" dirty="0">
              <a:latin typeface="Arial" panose="020B0604020202020204" pitchFamily="34" charset="0"/>
              <a:cs typeface="Arial" panose="020B0604020202020204" pitchFamily="34" charset="0"/>
            </a:endParaRPr>
          </a:p>
          <a:p>
            <a:pPr marL="457200" lvl="1" indent="0" algn="r">
              <a:buNone/>
            </a:pPr>
            <a:r>
              <a:rPr lang="es-GT" sz="1500" b="1" dirty="0">
                <a:solidFill>
                  <a:srgbClr val="001E6C"/>
                </a:solidFill>
                <a:cs typeface="Arial" panose="020B0604020202020204" pitchFamily="34" charset="0"/>
              </a:rPr>
              <a:t>Q. </a:t>
            </a:r>
            <a:r>
              <a:rPr lang="es-GT" sz="1500" b="1" dirty="0" smtClean="0">
                <a:solidFill>
                  <a:srgbClr val="001E6C"/>
                </a:solidFill>
                <a:cs typeface="Arial" panose="020B0604020202020204" pitchFamily="34" charset="0"/>
              </a:rPr>
              <a:t> </a:t>
            </a:r>
            <a:r>
              <a:rPr lang="es-GT" sz="1500" b="1" dirty="0">
                <a:solidFill>
                  <a:srgbClr val="001E6C"/>
                </a:solidFill>
                <a:cs typeface="Arial" panose="020B0604020202020204" pitchFamily="34" charset="0"/>
              </a:rPr>
              <a:t>28,590,633.00</a:t>
            </a:r>
          </a:p>
          <a:p>
            <a:pPr marL="457200" lvl="1" indent="0" algn="r">
              <a:buNone/>
            </a:pPr>
            <a:endParaRPr lang="es-GT" sz="1500" b="1" dirty="0">
              <a:solidFill>
                <a:srgbClr val="001E6C"/>
              </a:solidFill>
              <a:cs typeface="Arial" panose="020B0604020202020204" pitchFamily="34" charset="0"/>
            </a:endParaRPr>
          </a:p>
          <a:p>
            <a:pPr marL="457200" lvl="1" indent="0" algn="r">
              <a:buNone/>
            </a:pPr>
            <a:endParaRPr lang="es-GT" sz="1500" b="1" dirty="0" smtClean="0">
              <a:solidFill>
                <a:srgbClr val="001E6C"/>
              </a:solidFill>
              <a:cs typeface="Arial" panose="020B0604020202020204" pitchFamily="34" charset="0"/>
            </a:endParaRPr>
          </a:p>
          <a:p>
            <a:pPr marL="457200" lvl="1" indent="0" algn="r">
              <a:buNone/>
            </a:pPr>
            <a:r>
              <a:rPr lang="es-GT" sz="1500" b="1" dirty="0" smtClean="0">
                <a:solidFill>
                  <a:srgbClr val="001E6C"/>
                </a:solidFill>
                <a:cs typeface="Arial" panose="020B0604020202020204" pitchFamily="34" charset="0"/>
              </a:rPr>
              <a:t>Q. 27,678,627.00 </a:t>
            </a:r>
            <a:endParaRPr lang="es-GT" sz="1500" b="1" dirty="0">
              <a:solidFill>
                <a:srgbClr val="001E6C"/>
              </a:solidFill>
              <a:cs typeface="Arial" panose="020B0604020202020204" pitchFamily="34" charset="0"/>
            </a:endParaRPr>
          </a:p>
          <a:p>
            <a:pPr marL="457200" lvl="1" indent="0" algn="r">
              <a:buNone/>
            </a:pPr>
            <a:endParaRPr lang="es-GT" sz="800" b="1" dirty="0" smtClean="0">
              <a:solidFill>
                <a:srgbClr val="001E6C"/>
              </a:solidFill>
              <a:cs typeface="Arial" panose="020B0604020202020204" pitchFamily="34" charset="0"/>
            </a:endParaRPr>
          </a:p>
          <a:p>
            <a:pPr marL="457200" lvl="1" indent="0" algn="r">
              <a:buNone/>
            </a:pPr>
            <a:endParaRPr lang="es-GT" sz="1500" b="1" dirty="0" smtClean="0">
              <a:solidFill>
                <a:srgbClr val="001E6C"/>
              </a:solidFill>
              <a:cs typeface="Arial" panose="020B0604020202020204" pitchFamily="34" charset="0"/>
            </a:endParaRPr>
          </a:p>
          <a:p>
            <a:pPr marL="457200" lvl="1" indent="0" algn="r">
              <a:buNone/>
            </a:pPr>
            <a:r>
              <a:rPr lang="es-GT" sz="1500" b="1" dirty="0">
                <a:solidFill>
                  <a:srgbClr val="001E6C"/>
                </a:solidFill>
                <a:cs typeface="Arial" panose="020B0604020202020204" pitchFamily="34" charset="0"/>
              </a:rPr>
              <a:t>Q. </a:t>
            </a:r>
            <a:r>
              <a:rPr lang="es-GT" sz="1500" b="1" dirty="0" smtClean="0">
                <a:solidFill>
                  <a:srgbClr val="001E6C"/>
                </a:solidFill>
                <a:cs typeface="Arial" panose="020B0604020202020204" pitchFamily="34" charset="0"/>
              </a:rPr>
              <a:t>912,006.00 </a:t>
            </a:r>
            <a:endParaRPr lang="es-GT" sz="1500" b="1" dirty="0">
              <a:solidFill>
                <a:srgbClr val="001E6C"/>
              </a:solidFill>
              <a:cs typeface="Arial" panose="020B0604020202020204" pitchFamily="34" charset="0"/>
            </a:endParaRPr>
          </a:p>
          <a:p>
            <a:pPr marL="457200" lvl="1" indent="0" algn="r">
              <a:buNone/>
            </a:pPr>
            <a:endParaRPr lang="es-GT" b="1" dirty="0">
              <a:solidFill>
                <a:srgbClr val="001E6C"/>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p:txBody>
      </p:sp>
      <p:sp>
        <p:nvSpPr>
          <p:cNvPr id="15"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1458076"/>
            <a:ext cx="3615329" cy="3964529"/>
          </a:xfrm>
          <a:pattFill prst="pct20">
            <a:fgClr>
              <a:schemeClr val="accent1"/>
            </a:fgClr>
            <a:bgClr>
              <a:schemeClr val="bg1"/>
            </a:bgClr>
          </a:pattFill>
        </p:spPr>
        <p:txBody>
          <a:bodyPr>
            <a:normAutofit/>
          </a:bodyPr>
          <a:lstStyle/>
          <a:p>
            <a:pPr marL="0" indent="0" algn="ctr">
              <a:buNone/>
            </a:pPr>
            <a:endParaRPr lang="es-GT" dirty="0" smtClean="0">
              <a:latin typeface="Montserrat" panose="00000500000000000000" pitchFamily="50" charset="0"/>
            </a:endParaRPr>
          </a:p>
          <a:p>
            <a:pPr marL="0" indent="0" algn="ctr">
              <a:buNone/>
            </a:pPr>
            <a:endParaRPr lang="es-GT" dirty="0">
              <a:latin typeface="Montserrat" panose="00000500000000000000" pitchFamily="50" charset="0"/>
            </a:endParaRPr>
          </a:p>
          <a:p>
            <a:pPr marL="0" indent="0" algn="ctr">
              <a:buNone/>
            </a:pPr>
            <a:r>
              <a:rPr lang="es-GT" sz="2400" dirty="0" smtClean="0">
                <a:solidFill>
                  <a:srgbClr val="002060"/>
                </a:solidFill>
                <a:latin typeface="Montserrat" panose="00000500000000000000" pitchFamily="50" charset="0"/>
              </a:rPr>
              <a:t>Este </a:t>
            </a:r>
            <a:r>
              <a:rPr lang="es-GT" sz="2400" dirty="0">
                <a:solidFill>
                  <a:srgbClr val="002060"/>
                </a:solidFill>
                <a:latin typeface="Montserrat" panose="00000500000000000000" pitchFamily="50" charset="0"/>
              </a:rPr>
              <a:t>rubro constituye el </a:t>
            </a:r>
            <a:r>
              <a:rPr lang="es-GT" sz="2400" b="1" dirty="0" smtClean="0">
                <a:solidFill>
                  <a:srgbClr val="002060"/>
                </a:solidFill>
                <a:latin typeface="Montserrat" panose="00000500000000000000" pitchFamily="50" charset="0"/>
              </a:rPr>
              <a:t>75</a:t>
            </a:r>
            <a:r>
              <a:rPr lang="es-GT" sz="2400" b="1" dirty="0">
                <a:solidFill>
                  <a:srgbClr val="002060"/>
                </a:solidFill>
                <a:latin typeface="Montserrat" panose="00000500000000000000" pitchFamily="50" charset="0"/>
              </a:rPr>
              <a:t>% </a:t>
            </a:r>
            <a:r>
              <a:rPr lang="es-GT" sz="2400" dirty="0">
                <a:solidFill>
                  <a:srgbClr val="002060"/>
                </a:solidFill>
                <a:latin typeface="Montserrat" panose="00000500000000000000" pitchFamily="50" charset="0"/>
              </a:rPr>
              <a:t>del total del presupuesto de “la institución”</a:t>
            </a:r>
            <a:br>
              <a:rPr lang="es-GT" sz="2400" dirty="0">
                <a:solidFill>
                  <a:srgbClr val="002060"/>
                </a:solidFill>
                <a:latin typeface="Montserrat" panose="00000500000000000000" pitchFamily="50" charset="0"/>
              </a:rPr>
            </a:br>
            <a:r>
              <a:rPr lang="es-GT" sz="2400" dirty="0">
                <a:latin typeface="Montserrat" panose="00000500000000000000" pitchFamily="50" charset="0"/>
              </a:rPr>
              <a:t/>
            </a:r>
            <a:br>
              <a:rPr lang="es-GT" sz="2400" dirty="0">
                <a:latin typeface="Montserrat" panose="00000500000000000000" pitchFamily="50" charset="0"/>
              </a:rPr>
            </a:br>
            <a:endParaRPr lang="es-GT" sz="2400" dirty="0">
              <a:latin typeface="Montserrat" panose="00000500000000000000" pitchFamily="50" charset="0"/>
            </a:endParaRPr>
          </a:p>
          <a:p>
            <a:pPr marL="0" indent="0">
              <a:buNone/>
            </a:pPr>
            <a:endParaRPr lang="es-GT" dirty="0"/>
          </a:p>
        </p:txBody>
      </p:sp>
    </p:spTree>
    <p:extLst>
      <p:ext uri="{BB962C8B-B14F-4D97-AF65-F5344CB8AC3E}">
        <p14:creationId xmlns:p14="http://schemas.microsoft.com/office/powerpoint/2010/main" val="224703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4F9E3B3-1FAE-2ADF-C4D7-AF8CB032ED78}"/>
              </a:ext>
            </a:extLst>
          </p:cNvPr>
          <p:cNvSpPr txBox="1"/>
          <p:nvPr/>
        </p:nvSpPr>
        <p:spPr>
          <a:xfrm>
            <a:off x="1598079" y="470156"/>
            <a:ext cx="8780611" cy="707886"/>
          </a:xfrm>
          <a:prstGeom prst="rect">
            <a:avLst/>
          </a:prstGeom>
          <a:noFill/>
        </p:spPr>
        <p:txBody>
          <a:bodyPr wrap="square" rtlCol="0">
            <a:spAutoFit/>
          </a:bodyPr>
          <a:lstStyle/>
          <a:p>
            <a:r>
              <a:rPr lang="es-419" sz="2000" dirty="0">
                <a:solidFill>
                  <a:srgbClr val="002060"/>
                </a:solidFill>
                <a:latin typeface="Montserrat" pitchFamily="2" charset="77"/>
              </a:rPr>
              <a:t>¿En qué invierte la </a:t>
            </a:r>
            <a:r>
              <a:rPr lang="es-GT" sz="2000" b="1" dirty="0">
                <a:solidFill>
                  <a:srgbClr val="002060"/>
                </a:solidFill>
                <a:latin typeface="Montserrat ExtraBold" pitchFamily="2" charset="77"/>
              </a:rPr>
              <a:t>Secretaría de Inteligencia Estratégica del Estado –</a:t>
            </a:r>
            <a:r>
              <a:rPr lang="es-GT" sz="2000" b="1" dirty="0" smtClean="0">
                <a:solidFill>
                  <a:srgbClr val="002060"/>
                </a:solidFill>
                <a:latin typeface="Montserrat ExtraBold" pitchFamily="2" charset="77"/>
              </a:rPr>
              <a:t>SIE-</a:t>
            </a:r>
            <a:r>
              <a:rPr lang="es-419" sz="2000" dirty="0" smtClean="0">
                <a:solidFill>
                  <a:srgbClr val="002060"/>
                </a:solidFill>
                <a:latin typeface="Montserrat" pitchFamily="2" charset="77"/>
              </a:rPr>
              <a:t>?</a:t>
            </a:r>
            <a:endParaRPr lang="es-419" sz="2000" dirty="0">
              <a:solidFill>
                <a:srgbClr val="002060"/>
              </a:solidFill>
              <a:latin typeface="Montserrat" pitchFamily="2" charset="77"/>
            </a:endParaRPr>
          </a:p>
        </p:txBody>
      </p:sp>
      <p:sp>
        <p:nvSpPr>
          <p:cNvPr id="8" name="CuadroTexto 7">
            <a:extLst>
              <a:ext uri="{FF2B5EF4-FFF2-40B4-BE49-F238E27FC236}">
                <a16:creationId xmlns:a16="http://schemas.microsoft.com/office/drawing/2014/main" id="{59AD204D-F932-C418-4497-BEA06E88D2C8}"/>
              </a:ext>
            </a:extLst>
          </p:cNvPr>
          <p:cNvSpPr txBox="1"/>
          <p:nvPr/>
        </p:nvSpPr>
        <p:spPr>
          <a:xfrm>
            <a:off x="671732" y="1458077"/>
            <a:ext cx="6795867" cy="1361911"/>
          </a:xfrm>
          <a:prstGeom prst="rect">
            <a:avLst/>
          </a:prstGeom>
          <a:noFill/>
        </p:spPr>
        <p:txBody>
          <a:bodyPr wrap="square" rtlCol="0">
            <a:spAutoFit/>
          </a:bodyPr>
          <a:lstStyle/>
          <a:p>
            <a:pPr algn="just">
              <a:lnSpc>
                <a:spcPct val="150000"/>
              </a:lnSpc>
            </a:pPr>
            <a:r>
              <a:rPr lang="es-419" sz="1100" dirty="0">
                <a:latin typeface="Montserrat" pitchFamily="2" charset="77"/>
              </a:rPr>
              <a:t>La Secretaría de Inteligencia Estratégica del Estado no ejecuta programas ni proyectos de inversión pública, sin embargo, se realizan compras de mobiliario, equipo y tecnología que se constituyen en herramientas útiles para ejecutar las acciones de producción de informes de inteligencia para la toma de decisiones, el fortalecimiento de la institución y la capacidad del personal. </a:t>
            </a:r>
          </a:p>
        </p:txBody>
      </p:sp>
      <p:sp>
        <p:nvSpPr>
          <p:cNvPr id="9" name="Rectángulo 8"/>
          <p:cNvSpPr/>
          <p:nvPr/>
        </p:nvSpPr>
        <p:spPr>
          <a:xfrm>
            <a:off x="742263" y="2951685"/>
            <a:ext cx="6725336" cy="30935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419" dirty="0" smtClean="0">
                <a:solidFill>
                  <a:srgbClr val="001E6C"/>
                </a:solidFill>
                <a:latin typeface="Montserrat" pitchFamily="2" charset="77"/>
              </a:rPr>
              <a:t>Monto </a:t>
            </a:r>
            <a:r>
              <a:rPr lang="es-419" dirty="0">
                <a:solidFill>
                  <a:srgbClr val="001E6C"/>
                </a:solidFill>
                <a:latin typeface="Montserrat" pitchFamily="2" charset="77"/>
              </a:rPr>
              <a:t>para inversión utilizado a la fecha</a:t>
            </a:r>
          </a:p>
          <a:p>
            <a:pPr lvl="0"/>
            <a:r>
              <a:rPr lang="es-419" b="1" dirty="0" smtClean="0">
                <a:solidFill>
                  <a:srgbClr val="001E6C"/>
                </a:solidFill>
                <a:latin typeface="Montserrat" pitchFamily="2" charset="77"/>
              </a:rPr>
              <a:t>Tercer </a:t>
            </a:r>
            <a:r>
              <a:rPr lang="es-419" b="1" dirty="0">
                <a:solidFill>
                  <a:srgbClr val="001E6C"/>
                </a:solidFill>
                <a:latin typeface="Montserrat" pitchFamily="2" charset="77"/>
              </a:rPr>
              <a:t>Cuatrimestre de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smtClean="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smtClean="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smtClean="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002E91"/>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GT" sz="1800" b="1" i="0" u="none" strike="noStrike" kern="1200" cap="none" spc="0" normalizeH="0" baseline="0" noProof="0" dirty="0">
              <a:ln>
                <a:noFill/>
              </a:ln>
              <a:solidFill>
                <a:srgbClr val="002E91"/>
              </a:solidFill>
              <a:effectLst/>
              <a:uLnTx/>
              <a:uFillTx/>
              <a:latin typeface="Montserrat" pitchFamily="2" charset="77"/>
              <a:ea typeface="+mn-ea"/>
              <a:cs typeface="+mn-cs"/>
            </a:endParaRPr>
          </a:p>
        </p:txBody>
      </p:sp>
      <p:sp>
        <p:nvSpPr>
          <p:cNvPr id="13" name="Marcador de contenido 6">
            <a:extLst>
              <a:ext uri="{FF2B5EF4-FFF2-40B4-BE49-F238E27FC236}">
                <a16:creationId xmlns:a16="http://schemas.microsoft.com/office/drawing/2014/main" id="{DE1E81AB-5FA8-4BD2-B982-A83C68EE5C08}"/>
              </a:ext>
            </a:extLst>
          </p:cNvPr>
          <p:cNvSpPr txBox="1">
            <a:spLocks/>
          </p:cNvSpPr>
          <p:nvPr/>
        </p:nvSpPr>
        <p:spPr>
          <a:xfrm>
            <a:off x="328171" y="3702242"/>
            <a:ext cx="3228942" cy="27696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prstClr val="black"/>
              </a:buClr>
              <a:buSzPts val="1800"/>
              <a:buFont typeface="Arial"/>
              <a:buNone/>
              <a:tabLst/>
              <a:defRPr/>
            </a:pPr>
            <a:endParaRPr kumimoji="0" lang="es-G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457200" marR="0" lvl="1" indent="0" algn="l" defTabSz="914400" rtl="0" eaLnBrk="1" fontAlgn="auto" latinLnBrk="0" hangingPunct="1">
              <a:lnSpc>
                <a:spcPct val="90000"/>
              </a:lnSpc>
              <a:spcBef>
                <a:spcPts val="500"/>
              </a:spcBef>
              <a:spcAft>
                <a:spcPts val="0"/>
              </a:spcAft>
              <a:buClr>
                <a:prstClr val="black"/>
              </a:buClr>
              <a:buSzPts val="1800"/>
              <a:buFont typeface="Arial"/>
              <a:buNone/>
              <a:tabLst/>
              <a:defRPr/>
            </a:pPr>
            <a:r>
              <a:rPr kumimoji="0" lang="es-GT" sz="14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t>Presupuesto vigente </a:t>
            </a:r>
            <a:r>
              <a:rPr kumimoji="0" lang="es-GT" sz="1400" b="1"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t>total:</a:t>
            </a:r>
          </a:p>
          <a:p>
            <a:pPr marL="457200" marR="0" lvl="1" indent="0" algn="l" defTabSz="914400" rtl="0" eaLnBrk="1" fontAlgn="auto" latinLnBrk="0" hangingPunct="1">
              <a:lnSpc>
                <a:spcPct val="90000"/>
              </a:lnSpc>
              <a:spcBef>
                <a:spcPts val="500"/>
              </a:spcBef>
              <a:spcAft>
                <a:spcPts val="0"/>
              </a:spcAft>
              <a:buClr>
                <a:prstClr val="black"/>
              </a:buClr>
              <a:buSzPts val="1800"/>
              <a:buFont typeface="Arial"/>
              <a:buNone/>
              <a:tabLst/>
              <a:defRPr/>
            </a:pPr>
            <a:endParaRPr kumimoji="0" lang="es-GT" sz="20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endParaRPr>
          </a:p>
          <a:p>
            <a:pPr marL="457200" marR="0" lvl="1" indent="0" algn="l" defTabSz="914400" rtl="0" eaLnBrk="1" fontAlgn="auto" latinLnBrk="0" hangingPunct="1">
              <a:lnSpc>
                <a:spcPct val="90000"/>
              </a:lnSpc>
              <a:spcBef>
                <a:spcPts val="500"/>
              </a:spcBef>
              <a:spcAft>
                <a:spcPts val="0"/>
              </a:spcAft>
              <a:buClr>
                <a:prstClr val="black"/>
              </a:buClr>
              <a:buSzPts val="1800"/>
              <a:buFont typeface="Arial"/>
              <a:buNone/>
              <a:tabLst/>
              <a:defRPr/>
            </a:pPr>
            <a:r>
              <a:rPr kumimoji="0" lang="es-GT" sz="14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t>Presupuesto </a:t>
            </a:r>
            <a:r>
              <a:rPr kumimoji="0" lang="es-GT" sz="1400" b="1"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t>ejecutado</a:t>
            </a:r>
            <a:r>
              <a:rPr kumimoji="0" lang="es-GT" sz="14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t> (utilizado):</a:t>
            </a:r>
            <a:br>
              <a:rPr kumimoji="0" lang="es-GT" sz="14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br>
            <a:endParaRPr kumimoji="0" lang="es-GT" sz="14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endParaRPr>
          </a:p>
          <a:p>
            <a:pPr marL="457200" marR="0" lvl="1" indent="0" algn="l" defTabSz="914400" rtl="0" eaLnBrk="1" fontAlgn="auto" latinLnBrk="0" hangingPunct="1">
              <a:lnSpc>
                <a:spcPct val="90000"/>
              </a:lnSpc>
              <a:spcBef>
                <a:spcPts val="500"/>
              </a:spcBef>
              <a:spcAft>
                <a:spcPts val="0"/>
              </a:spcAft>
              <a:buClr>
                <a:prstClr val="black"/>
              </a:buClr>
              <a:buSzPts val="1800"/>
              <a:buFont typeface="Arial"/>
              <a:buNone/>
              <a:tabLst/>
              <a:defRPr/>
            </a:pPr>
            <a:endParaRPr kumimoji="0" lang="es-GT" sz="300" b="0"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endParaRPr>
          </a:p>
          <a:p>
            <a:pPr marL="457200" marR="0" lvl="1" indent="0" algn="l" defTabSz="914400" rtl="0" eaLnBrk="1" fontAlgn="auto" latinLnBrk="0" hangingPunct="1">
              <a:lnSpc>
                <a:spcPct val="90000"/>
              </a:lnSpc>
              <a:spcBef>
                <a:spcPts val="500"/>
              </a:spcBef>
              <a:spcAft>
                <a:spcPts val="0"/>
              </a:spcAft>
              <a:buClr>
                <a:prstClr val="black"/>
              </a:buClr>
              <a:buSzPts val="1800"/>
              <a:buFont typeface="Arial"/>
              <a:buNone/>
              <a:tabLst/>
              <a:defRPr/>
            </a:pPr>
            <a:r>
              <a:rPr kumimoji="0" lang="es-GT" sz="1400" b="1" i="0" u="none" strike="noStrike" kern="1200" cap="none" spc="0" normalizeH="0" baseline="0" noProof="0" dirty="0">
                <a:ln>
                  <a:noFill/>
                </a:ln>
                <a:solidFill>
                  <a:prstClr val="black"/>
                </a:solidFill>
                <a:effectLst/>
                <a:uLnTx/>
                <a:uFillTx/>
                <a:latin typeface="Montserrat" panose="00000500000000000000" pitchFamily="50" charset="0"/>
                <a:cs typeface="Arial" panose="020B0604020202020204" pitchFamily="34" charset="0"/>
                <a:sym typeface="Calibri"/>
              </a:rPr>
              <a:t>Saldo:</a:t>
            </a:r>
            <a:r>
              <a:rPr kumimoji="0" lang="es-G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
            </a:r>
            <a:br>
              <a:rPr kumimoji="0" lang="es-GT"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br>
            <a:endParaRPr kumimoji="0" lang="es-GT" sz="1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endParaRPr>
          </a:p>
          <a:p>
            <a:pPr marL="914400" marR="0" lvl="1" indent="-342900" algn="l" defTabSz="914400" rtl="0" eaLnBrk="1" fontAlgn="auto" latinLnBrk="0" hangingPunct="1">
              <a:lnSpc>
                <a:spcPct val="90000"/>
              </a:lnSpc>
              <a:spcBef>
                <a:spcPts val="500"/>
              </a:spcBef>
              <a:spcAft>
                <a:spcPts val="0"/>
              </a:spcAft>
              <a:buClr>
                <a:prstClr val="black"/>
              </a:buClr>
              <a:buSzPts val="1800"/>
              <a:buFont typeface="Arial"/>
              <a:buChar char="•"/>
              <a:tabLst/>
              <a:defRPr/>
            </a:pPr>
            <a:endParaRPr kumimoji="0" lang="es-GT"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15"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1458076"/>
            <a:ext cx="3615329" cy="3964529"/>
          </a:xfrm>
          <a:pattFill prst="pct20">
            <a:fgClr>
              <a:schemeClr val="accent1"/>
            </a:fgClr>
            <a:bgClr>
              <a:schemeClr val="bg1"/>
            </a:bgClr>
          </a:pattFill>
        </p:spPr>
        <p:txBody>
          <a:bodyPr>
            <a:normAutofit/>
          </a:bodyPr>
          <a:lstStyle/>
          <a:p>
            <a:pPr marL="0" indent="0" algn="ctr">
              <a:buNone/>
            </a:pPr>
            <a:endParaRPr lang="es-GT" dirty="0" smtClean="0">
              <a:latin typeface="Montserrat" panose="00000500000000000000" pitchFamily="50" charset="0"/>
            </a:endParaRPr>
          </a:p>
          <a:p>
            <a:pPr marL="0" indent="0" algn="ctr">
              <a:buNone/>
            </a:pPr>
            <a:endParaRPr lang="es-GT" dirty="0">
              <a:latin typeface="Montserrat" panose="00000500000000000000" pitchFamily="50" charset="0"/>
            </a:endParaRPr>
          </a:p>
          <a:p>
            <a:pPr marL="0" indent="0" algn="ctr">
              <a:buNone/>
            </a:pPr>
            <a:r>
              <a:rPr lang="es-419" sz="2400" dirty="0">
                <a:solidFill>
                  <a:srgbClr val="001E6C"/>
                </a:solidFill>
                <a:latin typeface="Montserrat" panose="00000500000000000000" pitchFamily="50" charset="0"/>
              </a:rPr>
              <a:t>La inversión se utiliza principalmente para </a:t>
            </a:r>
          </a:p>
          <a:p>
            <a:pPr marL="0" indent="0" algn="ctr">
              <a:buNone/>
            </a:pPr>
            <a:r>
              <a:rPr lang="es-419" sz="2400" b="1" dirty="0">
                <a:solidFill>
                  <a:srgbClr val="001E6C"/>
                </a:solidFill>
                <a:latin typeface="Montserrat" panose="00000500000000000000" pitchFamily="50" charset="0"/>
              </a:rPr>
              <a:t>Equipamiento</a:t>
            </a:r>
            <a:r>
              <a:rPr lang="es-419" sz="2400" dirty="0">
                <a:solidFill>
                  <a:srgbClr val="001E6C"/>
                </a:solidFill>
                <a:latin typeface="Montserrat" panose="00000500000000000000" pitchFamily="50" charset="0"/>
              </a:rPr>
              <a:t> y representa el </a:t>
            </a:r>
            <a:r>
              <a:rPr lang="es-419" sz="2400" b="1" dirty="0">
                <a:solidFill>
                  <a:srgbClr val="001E6C"/>
                </a:solidFill>
                <a:latin typeface="Montserrat" panose="00000500000000000000" pitchFamily="50" charset="0"/>
              </a:rPr>
              <a:t>6</a:t>
            </a:r>
            <a:r>
              <a:rPr lang="es-419" sz="2400" b="1" dirty="0" smtClean="0">
                <a:solidFill>
                  <a:srgbClr val="001E6C"/>
                </a:solidFill>
                <a:latin typeface="Montserrat" panose="00000500000000000000" pitchFamily="50" charset="0"/>
              </a:rPr>
              <a:t>%</a:t>
            </a:r>
            <a:r>
              <a:rPr lang="es-419" sz="2400" dirty="0" smtClean="0">
                <a:solidFill>
                  <a:srgbClr val="001E6C"/>
                </a:solidFill>
                <a:latin typeface="Montserrat" panose="00000500000000000000" pitchFamily="50" charset="0"/>
              </a:rPr>
              <a:t> </a:t>
            </a:r>
            <a:r>
              <a:rPr lang="es-419" sz="2400" dirty="0">
                <a:solidFill>
                  <a:srgbClr val="001E6C"/>
                </a:solidFill>
                <a:latin typeface="Montserrat" panose="00000500000000000000" pitchFamily="50" charset="0"/>
              </a:rPr>
              <a:t>del presupuesto </a:t>
            </a:r>
            <a:r>
              <a:rPr lang="es-GT" sz="2400" dirty="0">
                <a:latin typeface="Montserrat" panose="00000500000000000000" pitchFamily="50" charset="0"/>
              </a:rPr>
              <a:t/>
            </a:r>
            <a:br>
              <a:rPr lang="es-GT" sz="2400" dirty="0">
                <a:latin typeface="Montserrat" panose="00000500000000000000" pitchFamily="50" charset="0"/>
              </a:rPr>
            </a:br>
            <a:endParaRPr lang="es-GT" sz="2400" dirty="0">
              <a:latin typeface="Montserrat" panose="00000500000000000000" pitchFamily="50" charset="0"/>
            </a:endParaRPr>
          </a:p>
          <a:p>
            <a:pPr marL="0" indent="0">
              <a:buNone/>
            </a:pPr>
            <a:endParaRPr lang="es-GT" dirty="0"/>
          </a:p>
        </p:txBody>
      </p:sp>
      <p:pic>
        <p:nvPicPr>
          <p:cNvPr id="10" name="Imagen 9"/>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671733" y="302152"/>
            <a:ext cx="926346" cy="926346"/>
          </a:xfrm>
          <a:prstGeom prst="rect">
            <a:avLst/>
          </a:prstGeom>
        </p:spPr>
      </p:pic>
      <p:sp>
        <p:nvSpPr>
          <p:cNvPr id="11" name="Marcador de contenido 6">
            <a:extLst>
              <a:ext uri="{FF2B5EF4-FFF2-40B4-BE49-F238E27FC236}">
                <a16:creationId xmlns:a16="http://schemas.microsoft.com/office/drawing/2014/main" id="{A7FF1A2F-745D-4743-A6A2-84A34EECD569}"/>
              </a:ext>
            </a:extLst>
          </p:cNvPr>
          <p:cNvSpPr txBox="1">
            <a:spLocks/>
          </p:cNvSpPr>
          <p:nvPr/>
        </p:nvSpPr>
        <p:spPr>
          <a:xfrm>
            <a:off x="3143020" y="3952344"/>
            <a:ext cx="3569313" cy="268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200" b="1" dirty="0">
              <a:latin typeface="Arial" panose="020B0604020202020204" pitchFamily="34" charset="0"/>
              <a:cs typeface="Arial" panose="020B0604020202020204" pitchFamily="34" charset="0"/>
            </a:endParaRPr>
          </a:p>
          <a:p>
            <a:pPr marL="457200" lvl="1" indent="0" algn="r">
              <a:buNone/>
            </a:pPr>
            <a:r>
              <a:rPr lang="es-GT" sz="1500" b="1" dirty="0" smtClean="0">
                <a:solidFill>
                  <a:srgbClr val="001E6C"/>
                </a:solidFill>
                <a:cs typeface="Arial" panose="020B0604020202020204" pitchFamily="34" charset="0"/>
              </a:rPr>
              <a:t>Q.  2,092,267.00 </a:t>
            </a:r>
            <a:endParaRPr lang="es-GT" sz="1500" b="1" dirty="0">
              <a:solidFill>
                <a:srgbClr val="001E6C"/>
              </a:solidFill>
              <a:cs typeface="Arial" panose="020B0604020202020204" pitchFamily="34" charset="0"/>
            </a:endParaRPr>
          </a:p>
          <a:p>
            <a:pPr marL="457200" lvl="1" indent="0" algn="r">
              <a:buNone/>
            </a:pPr>
            <a:endParaRPr lang="es-GT" sz="2000" b="1" dirty="0">
              <a:solidFill>
                <a:srgbClr val="001E6C"/>
              </a:solidFill>
              <a:cs typeface="Arial" panose="020B0604020202020204" pitchFamily="34" charset="0"/>
            </a:endParaRPr>
          </a:p>
          <a:p>
            <a:pPr marL="457200" lvl="1" indent="0" algn="r">
              <a:buNone/>
            </a:pPr>
            <a:r>
              <a:rPr lang="es-GT" sz="1500" b="1" dirty="0" smtClean="0">
                <a:solidFill>
                  <a:srgbClr val="001E6C"/>
                </a:solidFill>
                <a:cs typeface="Arial" panose="020B0604020202020204" pitchFamily="34" charset="0"/>
              </a:rPr>
              <a:t>Q.  1,834,651.00 </a:t>
            </a:r>
            <a:endParaRPr lang="es-GT" sz="1500" b="1" dirty="0">
              <a:solidFill>
                <a:srgbClr val="001E6C"/>
              </a:solidFill>
              <a:cs typeface="Arial" panose="020B0604020202020204" pitchFamily="34" charset="0"/>
            </a:endParaRPr>
          </a:p>
          <a:p>
            <a:pPr marL="457200" lvl="1" indent="0" algn="r">
              <a:buNone/>
            </a:pPr>
            <a:endParaRPr lang="es-GT" b="1" dirty="0" smtClean="0">
              <a:solidFill>
                <a:srgbClr val="001E6C"/>
              </a:solidFill>
              <a:cs typeface="Arial" panose="020B0604020202020204" pitchFamily="34" charset="0"/>
            </a:endParaRPr>
          </a:p>
          <a:p>
            <a:pPr marL="457200" lvl="1" indent="0" algn="r">
              <a:buNone/>
            </a:pPr>
            <a:r>
              <a:rPr lang="es-GT" sz="1500" b="1" dirty="0" smtClean="0">
                <a:solidFill>
                  <a:srgbClr val="001E6C"/>
                </a:solidFill>
                <a:cs typeface="Arial" panose="020B0604020202020204" pitchFamily="34" charset="0"/>
              </a:rPr>
              <a:t>Q. 257,616.00 </a:t>
            </a:r>
            <a:endParaRPr lang="es-GT" sz="1500" b="1" dirty="0">
              <a:solidFill>
                <a:srgbClr val="001E6C"/>
              </a:solidFill>
              <a:latin typeface="Arial" panose="020B0604020202020204" pitchFamily="34" charset="0"/>
              <a:cs typeface="Arial" panose="020B0604020202020204" pitchFamily="34" charset="0"/>
            </a:endParaRPr>
          </a:p>
          <a:p>
            <a:pPr marL="457200" lvl="1" indent="0" algn="r">
              <a:buNone/>
            </a:pPr>
            <a:endParaRPr lang="es-GT" sz="1500" b="1" dirty="0">
              <a:solidFill>
                <a:srgbClr val="001E6C"/>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9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799910" y="566431"/>
            <a:ext cx="992132" cy="992132"/>
          </a:xfrm>
          <a:prstGeom prst="rect">
            <a:avLst/>
          </a:prstGeom>
        </p:spPr>
      </p:pic>
      <p:sp>
        <p:nvSpPr>
          <p:cNvPr id="6" name="CuadroTexto 5">
            <a:extLst>
              <a:ext uri="{FF2B5EF4-FFF2-40B4-BE49-F238E27FC236}">
                <a16:creationId xmlns:a16="http://schemas.microsoft.com/office/drawing/2014/main" id="{34F9E3B3-1FAE-2ADF-C4D7-AF8CB032ED78}"/>
              </a:ext>
            </a:extLst>
          </p:cNvPr>
          <p:cNvSpPr txBox="1"/>
          <p:nvPr/>
        </p:nvSpPr>
        <p:spPr>
          <a:xfrm>
            <a:off x="1792042" y="708554"/>
            <a:ext cx="5994213" cy="707886"/>
          </a:xfrm>
          <a:prstGeom prst="rect">
            <a:avLst/>
          </a:prstGeom>
          <a:noFill/>
        </p:spPr>
        <p:txBody>
          <a:bodyPr wrap="square" rtlCol="0">
            <a:spAutoFit/>
          </a:bodyPr>
          <a:lstStyle/>
          <a:p>
            <a:r>
              <a:rPr lang="es-419" sz="2000" dirty="0">
                <a:solidFill>
                  <a:srgbClr val="002060"/>
                </a:solidFill>
                <a:latin typeface="Montserrat" pitchFamily="2" charset="77"/>
              </a:rPr>
              <a:t>¿Qué finalidades atiende la </a:t>
            </a:r>
            <a:r>
              <a:rPr lang="es-GT" sz="2000" b="1" dirty="0">
                <a:solidFill>
                  <a:srgbClr val="001E6C"/>
                </a:solidFill>
                <a:latin typeface="Montserrat ExtraBold" pitchFamily="2" charset="77"/>
              </a:rPr>
              <a:t>Secretaría de Inteligencia Estratégica del Estado –</a:t>
            </a:r>
            <a:r>
              <a:rPr lang="es-GT" sz="2000" b="1" dirty="0" smtClean="0">
                <a:solidFill>
                  <a:srgbClr val="001E6C"/>
                </a:solidFill>
                <a:latin typeface="Montserrat ExtraBold" pitchFamily="2" charset="77"/>
              </a:rPr>
              <a:t>SIE-</a:t>
            </a:r>
            <a:r>
              <a:rPr lang="es-419" sz="2000" dirty="0" smtClean="0">
                <a:solidFill>
                  <a:srgbClr val="002060"/>
                </a:solidFill>
                <a:latin typeface="Montserrat" pitchFamily="2" charset="77"/>
              </a:rPr>
              <a:t>?</a:t>
            </a:r>
            <a:endParaRPr lang="es-GT" sz="2000" b="1" dirty="0">
              <a:solidFill>
                <a:srgbClr val="002060"/>
              </a:solidFill>
              <a:latin typeface="Montserrat" pitchFamily="2" charset="77"/>
            </a:endParaRPr>
          </a:p>
        </p:txBody>
      </p:sp>
      <p:sp>
        <p:nvSpPr>
          <p:cNvPr id="10" name="CuadroTexto 9">
            <a:extLst>
              <a:ext uri="{FF2B5EF4-FFF2-40B4-BE49-F238E27FC236}">
                <a16:creationId xmlns:a16="http://schemas.microsoft.com/office/drawing/2014/main" id="{59AD204D-F932-C418-4497-BEA06E88D2C8}"/>
              </a:ext>
            </a:extLst>
          </p:cNvPr>
          <p:cNvSpPr txBox="1"/>
          <p:nvPr/>
        </p:nvSpPr>
        <p:spPr>
          <a:xfrm>
            <a:off x="799910" y="1846004"/>
            <a:ext cx="5675927" cy="1841081"/>
          </a:xfrm>
          <a:prstGeom prst="rect">
            <a:avLst/>
          </a:prstGeom>
          <a:noFill/>
        </p:spPr>
        <p:txBody>
          <a:bodyPr wrap="square" rtlCol="0">
            <a:spAutoFit/>
          </a:bodyPr>
          <a:lstStyle/>
          <a:p>
            <a:pPr algn="just">
              <a:lnSpc>
                <a:spcPct val="150000"/>
              </a:lnSpc>
            </a:pPr>
            <a:r>
              <a:rPr lang="es-419" sz="1100" dirty="0">
                <a:latin typeface="Montserrat" pitchFamily="2" charset="77"/>
              </a:rPr>
              <a:t>La finalidad y función del presupuesto de </a:t>
            </a:r>
            <a:r>
              <a:rPr lang="es-419" sz="1100" dirty="0" smtClean="0">
                <a:latin typeface="Montserrat" pitchFamily="2" charset="77"/>
              </a:rPr>
              <a:t>la Secretaría Inteligencia Estratégica del Estado </a:t>
            </a:r>
            <a:r>
              <a:rPr lang="es-419" sz="1100" dirty="0">
                <a:latin typeface="Montserrat" pitchFamily="2" charset="77"/>
              </a:rPr>
              <a:t>es utilizado para «orden público y seguridad ciudadana». </a:t>
            </a:r>
            <a:endParaRPr lang="es-419" sz="1100" dirty="0" smtClean="0">
              <a:latin typeface="Montserrat" pitchFamily="2" charset="77"/>
            </a:endParaRPr>
          </a:p>
          <a:p>
            <a:pPr algn="just">
              <a:lnSpc>
                <a:spcPct val="150000"/>
              </a:lnSpc>
            </a:pPr>
            <a:endParaRPr lang="es-419" sz="1100" dirty="0">
              <a:latin typeface="Montserrat" pitchFamily="2" charset="77"/>
            </a:endParaRPr>
          </a:p>
          <a:p>
            <a:pPr algn="just">
              <a:lnSpc>
                <a:spcPct val="150000"/>
              </a:lnSpc>
            </a:pPr>
            <a:r>
              <a:rPr lang="es-419" sz="1100" dirty="0" smtClean="0">
                <a:latin typeface="Montserrat" pitchFamily="2" charset="77"/>
              </a:rPr>
              <a:t>El </a:t>
            </a:r>
            <a:r>
              <a:rPr lang="es-419" sz="1100" dirty="0">
                <a:latin typeface="Montserrat" pitchFamily="2" charset="77"/>
              </a:rPr>
              <a:t>destino del presupuesto, por la naturaleza de la institución es para dar resultados en seguridad, como parte del Sistema Nacional de Seguridad, no obstante, la Inteligencia de Estado es un ámbito de funcionamiento de más amplia categoría que «orden público y seguridad ciudadana</a:t>
            </a:r>
            <a:r>
              <a:rPr lang="es-419" sz="1100" dirty="0" smtClean="0">
                <a:latin typeface="Montserrat" pitchFamily="2" charset="77"/>
              </a:rPr>
              <a:t>».</a:t>
            </a:r>
            <a:endParaRPr lang="es-419" sz="1100" dirty="0">
              <a:latin typeface="Montserrat" pitchFamily="2" charset="77"/>
            </a:endParaRPr>
          </a:p>
        </p:txBody>
      </p:sp>
      <p:graphicFrame>
        <p:nvGraphicFramePr>
          <p:cNvPr id="11" name="Gráfico 10">
            <a:extLst>
              <a:ext uri="{FF2B5EF4-FFF2-40B4-BE49-F238E27FC236}">
                <a16:creationId xmlns:a16="http://schemas.microsoft.com/office/drawing/2014/main" id="{BFB7B914-8B08-4C30-B9F3-FB1BEAA7D820}"/>
              </a:ext>
            </a:extLst>
          </p:cNvPr>
          <p:cNvGraphicFramePr>
            <a:graphicFrameLocks/>
          </p:cNvGraphicFramePr>
          <p:nvPr>
            <p:extLst>
              <p:ext uri="{D42A27DB-BD31-4B8C-83A1-F6EECF244321}">
                <p14:modId xmlns:p14="http://schemas.microsoft.com/office/powerpoint/2010/main" val="3630606330"/>
              </p:ext>
            </p:extLst>
          </p:nvPr>
        </p:nvGraphicFramePr>
        <p:xfrm>
          <a:off x="6791867" y="1606789"/>
          <a:ext cx="5400133" cy="3731303"/>
        </p:xfrm>
        <a:graphic>
          <a:graphicData uri="http://schemas.openxmlformats.org/drawingml/2006/chart">
            <c:chart xmlns:c="http://schemas.openxmlformats.org/drawingml/2006/chart" xmlns:r="http://schemas.openxmlformats.org/officeDocument/2006/relationships" r:id="rId6"/>
          </a:graphicData>
        </a:graphic>
      </p:graphicFrame>
      <p:sp>
        <p:nvSpPr>
          <p:cNvPr id="12" name="CuadroTexto 11">
            <a:extLst>
              <a:ext uri="{FF2B5EF4-FFF2-40B4-BE49-F238E27FC236}">
                <a16:creationId xmlns:a16="http://schemas.microsoft.com/office/drawing/2014/main" id="{37C970CC-6265-40F8-90A4-4FB421BD87B3}"/>
              </a:ext>
            </a:extLst>
          </p:cNvPr>
          <p:cNvSpPr txBox="1"/>
          <p:nvPr/>
        </p:nvSpPr>
        <p:spPr>
          <a:xfrm>
            <a:off x="9620110" y="947081"/>
            <a:ext cx="1997476" cy="230832"/>
          </a:xfrm>
          <a:prstGeom prst="rect">
            <a:avLst/>
          </a:prstGeom>
          <a:noFill/>
        </p:spPr>
        <p:txBody>
          <a:bodyPr wrap="square" rtlCol="0">
            <a:spAutoFit/>
          </a:bodyPr>
          <a:lstStyle/>
          <a:p>
            <a:r>
              <a:rPr lang="es-GT" sz="900" dirty="0"/>
              <a:t>* Cifras </a:t>
            </a:r>
            <a:r>
              <a:rPr lang="es-GT" sz="900" dirty="0" smtClean="0"/>
              <a:t>en millones de Quetzales</a:t>
            </a:r>
            <a:endParaRPr lang="es-GT" sz="900" dirty="0"/>
          </a:p>
        </p:txBody>
      </p:sp>
    </p:spTree>
    <p:extLst>
      <p:ext uri="{BB962C8B-B14F-4D97-AF65-F5344CB8AC3E}">
        <p14:creationId xmlns:p14="http://schemas.microsoft.com/office/powerpoint/2010/main" val="355384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857998" y="2457858"/>
            <a:ext cx="6382984"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4000" b="0" i="0" u="none" strike="noStrike" kern="1200" cap="none" spc="0" normalizeH="0" baseline="0" noProof="0" dirty="0" smtClean="0">
                <a:ln>
                  <a:noFill/>
                </a:ln>
                <a:solidFill>
                  <a:prstClr val="white"/>
                </a:solidFill>
                <a:effectLst/>
                <a:uLnTx/>
                <a:uFillTx/>
                <a:latin typeface="Montserrat" pitchFamily="2" charset="77"/>
                <a:ea typeface="+mn-ea"/>
                <a:cs typeface="+mn-cs"/>
              </a:rPr>
              <a:t>Principales logros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solidFill>
                  <a:prstClr val="white"/>
                </a:solidFill>
                <a:effectLst/>
                <a:uLnTx/>
                <a:uFillTx/>
                <a:latin typeface="Montserrat" pitchFamily="2" charset="77"/>
                <a:ea typeface="+mn-ea"/>
                <a:cs typeface="+mn-cs"/>
              </a:rPr>
              <a:t>Secretaría de Inteligencia</a:t>
            </a:r>
            <a:r>
              <a:rPr kumimoji="0" lang="es-MX" sz="3200" b="1" i="0" u="none" strike="noStrike" kern="1200" cap="none" spc="0" normalizeH="0" noProof="0" dirty="0" smtClean="0">
                <a:ln>
                  <a:noFill/>
                </a:ln>
                <a:solidFill>
                  <a:prstClr val="white"/>
                </a:solidFill>
                <a:effectLst/>
                <a:uLnTx/>
                <a:uFillTx/>
                <a:latin typeface="Montserrat" pitchFamily="2" charset="77"/>
                <a:ea typeface="+mn-ea"/>
                <a:cs typeface="+mn-cs"/>
              </a:rPr>
              <a:t> Estratégica del Estado -SIE-</a:t>
            </a:r>
            <a:endParaRPr kumimoji="0" lang="es-GT" sz="32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5400" b="1" i="0" u="none" strike="noStrike" kern="1200" cap="none" spc="0" normalizeH="0" baseline="0" noProof="0" dirty="0" smtClean="0">
                <a:ln>
                  <a:noFill/>
                </a:ln>
                <a:solidFill>
                  <a:srgbClr val="001E6C"/>
                </a:solidFill>
                <a:effectLst/>
                <a:uLnTx/>
                <a:uFillTx/>
                <a:latin typeface="Montserrat ExtraBold" pitchFamily="2" charset="77"/>
                <a:ea typeface="+mn-ea"/>
                <a:cs typeface="+mn-cs"/>
              </a:rPr>
              <a:t>3</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29060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85390" y="557978"/>
            <a:ext cx="968876" cy="968876"/>
          </a:xfrm>
          <a:prstGeom prst="rect">
            <a:avLst/>
          </a:prstGeom>
        </p:spPr>
      </p:pic>
      <p:sp>
        <p:nvSpPr>
          <p:cNvPr id="8" name="CuadroTexto 7">
            <a:extLst>
              <a:ext uri="{FF2B5EF4-FFF2-40B4-BE49-F238E27FC236}">
                <a16:creationId xmlns:a16="http://schemas.microsoft.com/office/drawing/2014/main" id="{34F9E3B3-1FAE-2ADF-C4D7-AF8CB032ED78}"/>
              </a:ext>
            </a:extLst>
          </p:cNvPr>
          <p:cNvSpPr txBox="1"/>
          <p:nvPr/>
        </p:nvSpPr>
        <p:spPr>
          <a:xfrm>
            <a:off x="1854265" y="688473"/>
            <a:ext cx="6901807" cy="707886"/>
          </a:xfrm>
          <a:prstGeom prst="rect">
            <a:avLst/>
          </a:prstGeom>
          <a:noFill/>
        </p:spPr>
        <p:txBody>
          <a:bodyPr wrap="square" rtlCol="0">
            <a:spAutoFit/>
          </a:bodyPr>
          <a:lstStyle/>
          <a:p>
            <a:r>
              <a:rPr lang="es-419" sz="2000" dirty="0" smtClean="0">
                <a:solidFill>
                  <a:srgbClr val="001E6C"/>
                </a:solidFill>
                <a:latin typeface="Montserrat" pitchFamily="2" charset="77"/>
              </a:rPr>
              <a:t>¿Cuáles son los principales logros de la </a:t>
            </a:r>
            <a:r>
              <a:rPr lang="es-GT" sz="2000" b="1" dirty="0">
                <a:solidFill>
                  <a:srgbClr val="001E6C"/>
                </a:solidFill>
                <a:latin typeface="Montserrat ExtraBold" pitchFamily="2" charset="77"/>
              </a:rPr>
              <a:t>Secretaría de Inteligencia Estratégica del Estado –</a:t>
            </a:r>
            <a:r>
              <a:rPr lang="es-GT" sz="2000" b="1" dirty="0" smtClean="0">
                <a:solidFill>
                  <a:srgbClr val="001E6C"/>
                </a:solidFill>
                <a:latin typeface="Montserrat ExtraBold" pitchFamily="2" charset="77"/>
              </a:rPr>
              <a:t>SIE-</a:t>
            </a:r>
            <a:r>
              <a:rPr lang="es-419" sz="2000" dirty="0" smtClean="0">
                <a:solidFill>
                  <a:srgbClr val="001E6C"/>
                </a:solidFill>
                <a:latin typeface="Montserrat" pitchFamily="2" charset="77"/>
              </a:rPr>
              <a:t>?</a:t>
            </a:r>
            <a:endParaRPr lang="es-GT" sz="2000" b="1" dirty="0">
              <a:solidFill>
                <a:srgbClr val="001E6C"/>
              </a:solidFill>
              <a:latin typeface="Montserrat" pitchFamily="2" charset="77"/>
            </a:endParaRPr>
          </a:p>
        </p:txBody>
      </p:sp>
      <p:sp>
        <p:nvSpPr>
          <p:cNvPr id="9" name="Rectángulo 8">
            <a:extLst>
              <a:ext uri="{FF2B5EF4-FFF2-40B4-BE49-F238E27FC236}">
                <a16:creationId xmlns:a16="http://schemas.microsoft.com/office/drawing/2014/main" id="{584B4B9C-41C9-B541-AE43-8B2C0A6B3451}"/>
              </a:ext>
            </a:extLst>
          </p:cNvPr>
          <p:cNvSpPr/>
          <p:nvPr/>
        </p:nvSpPr>
        <p:spPr>
          <a:xfrm>
            <a:off x="1065563" y="1828801"/>
            <a:ext cx="6707843" cy="4156364"/>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CuadroTexto 12">
            <a:extLst>
              <a:ext uri="{FF2B5EF4-FFF2-40B4-BE49-F238E27FC236}">
                <a16:creationId xmlns:a16="http://schemas.microsoft.com/office/drawing/2014/main" id="{27865904-F194-203A-6553-813C1280A0C7}"/>
              </a:ext>
            </a:extLst>
          </p:cNvPr>
          <p:cNvSpPr txBox="1"/>
          <p:nvPr/>
        </p:nvSpPr>
        <p:spPr>
          <a:xfrm>
            <a:off x="1854266" y="1959296"/>
            <a:ext cx="4900792" cy="3110660"/>
          </a:xfrm>
          <a:prstGeom prst="rect">
            <a:avLst/>
          </a:prstGeom>
          <a:noFill/>
        </p:spPr>
        <p:txBody>
          <a:bodyPr wrap="square" rtlCol="0">
            <a:spAutoFit/>
          </a:bodyPr>
          <a:lstStyle/>
          <a:p>
            <a:pPr algn="just">
              <a:lnSpc>
                <a:spcPct val="150000"/>
              </a:lnSpc>
            </a:pPr>
            <a:r>
              <a:rPr lang="es-419" sz="1100" b="1" dirty="0">
                <a:latin typeface="Montserrat" pitchFamily="2" charset="77"/>
              </a:rPr>
              <a:t>Aspectos presupuestarios</a:t>
            </a:r>
          </a:p>
          <a:p>
            <a:pPr algn="just">
              <a:lnSpc>
                <a:spcPct val="150000"/>
              </a:lnSpc>
            </a:pPr>
            <a:r>
              <a:rPr lang="es-419" sz="1100" dirty="0">
                <a:latin typeface="Montserrat" pitchFamily="2" charset="77"/>
              </a:rPr>
              <a:t>Presupuesto vigente: </a:t>
            </a:r>
            <a:r>
              <a:rPr lang="es-419" sz="1100" dirty="0" smtClean="0">
                <a:latin typeface="Montserrat" pitchFamily="2" charset="77"/>
              </a:rPr>
              <a:t>38.00</a:t>
            </a:r>
            <a:endParaRPr lang="es-419" sz="1100" dirty="0">
              <a:latin typeface="Montserrat" pitchFamily="2" charset="77"/>
            </a:endParaRPr>
          </a:p>
          <a:p>
            <a:pPr algn="just">
              <a:lnSpc>
                <a:spcPct val="150000"/>
              </a:lnSpc>
            </a:pPr>
            <a:r>
              <a:rPr lang="es-419" sz="1100" dirty="0">
                <a:latin typeface="Montserrat" pitchFamily="2" charset="77"/>
              </a:rPr>
              <a:t>Presupuesto ejecutado (utilizado</a:t>
            </a:r>
            <a:r>
              <a:rPr lang="es-419" sz="1100" dirty="0" smtClean="0">
                <a:latin typeface="Montserrat" pitchFamily="2" charset="77"/>
              </a:rPr>
              <a:t>):36.01</a:t>
            </a:r>
            <a:endParaRPr lang="es-419" sz="1100" dirty="0">
              <a:latin typeface="Montserrat" pitchFamily="2" charset="77"/>
            </a:endParaRPr>
          </a:p>
          <a:p>
            <a:pPr algn="just">
              <a:lnSpc>
                <a:spcPct val="150000"/>
              </a:lnSpc>
            </a:pPr>
            <a:r>
              <a:rPr lang="es-419" sz="1100" dirty="0">
                <a:latin typeface="Montserrat" pitchFamily="2" charset="77"/>
              </a:rPr>
              <a:t>Fuente de financiamiento: 11 (ingresos corrientes) </a:t>
            </a:r>
          </a:p>
          <a:p>
            <a:pPr algn="just">
              <a:lnSpc>
                <a:spcPct val="150000"/>
              </a:lnSpc>
            </a:pPr>
            <a:endParaRPr lang="es-419" sz="1100" dirty="0">
              <a:latin typeface="Montserrat" pitchFamily="2" charset="77"/>
            </a:endParaRPr>
          </a:p>
          <a:p>
            <a:pPr algn="just">
              <a:lnSpc>
                <a:spcPct val="150000"/>
              </a:lnSpc>
            </a:pPr>
            <a:r>
              <a:rPr lang="es-419" sz="1100" b="1" dirty="0">
                <a:latin typeface="Montserrat" pitchFamily="2" charset="77"/>
              </a:rPr>
              <a:t>Aspectos de planificación estatal</a:t>
            </a:r>
          </a:p>
          <a:p>
            <a:pPr algn="just">
              <a:lnSpc>
                <a:spcPct val="150000"/>
              </a:lnSpc>
            </a:pPr>
            <a:r>
              <a:rPr lang="es-419" sz="1100" dirty="0">
                <a:latin typeface="Montserrat" pitchFamily="2" charset="77"/>
              </a:rPr>
              <a:t>Programa: 62 (Acciones de Inteligencia Estratégica) </a:t>
            </a:r>
          </a:p>
          <a:p>
            <a:pPr algn="just">
              <a:lnSpc>
                <a:spcPct val="150000"/>
              </a:lnSpc>
            </a:pPr>
            <a:r>
              <a:rPr lang="es-419" sz="1100" dirty="0">
                <a:latin typeface="Montserrat" pitchFamily="2" charset="77"/>
              </a:rPr>
              <a:t>Meta: </a:t>
            </a:r>
            <a:r>
              <a:rPr lang="es-419" sz="1100" dirty="0" smtClean="0">
                <a:latin typeface="Montserrat" pitchFamily="2" charset="77"/>
              </a:rPr>
              <a:t>442 </a:t>
            </a:r>
            <a:r>
              <a:rPr lang="es-419" sz="1100" dirty="0">
                <a:latin typeface="Montserrat" pitchFamily="2" charset="77"/>
              </a:rPr>
              <a:t>Documentos</a:t>
            </a:r>
          </a:p>
          <a:p>
            <a:pPr algn="just">
              <a:lnSpc>
                <a:spcPct val="150000"/>
              </a:lnSpc>
            </a:pPr>
            <a:r>
              <a:rPr lang="es-419" sz="1100" dirty="0">
                <a:latin typeface="Montserrat" pitchFamily="2" charset="77"/>
              </a:rPr>
              <a:t>Población beneficiada: Presidente de la República y Consejo Nacional de Seguridad</a:t>
            </a:r>
          </a:p>
          <a:p>
            <a:pPr algn="just">
              <a:lnSpc>
                <a:spcPct val="150000"/>
              </a:lnSpc>
            </a:pPr>
            <a:r>
              <a:rPr lang="es-419" sz="1100" dirty="0">
                <a:latin typeface="Montserrat" pitchFamily="2" charset="77"/>
              </a:rPr>
              <a:t>Ubicación geográfica: Nacional </a:t>
            </a:r>
          </a:p>
          <a:p>
            <a:pPr algn="just">
              <a:lnSpc>
                <a:spcPct val="150000"/>
              </a:lnSpc>
            </a:pPr>
            <a:r>
              <a:rPr lang="es-419" sz="1100" dirty="0">
                <a:latin typeface="Montserrat" pitchFamily="2" charset="77"/>
              </a:rPr>
              <a:t>Plazo de ejecución: Anual </a:t>
            </a:r>
          </a:p>
        </p:txBody>
      </p:sp>
      <p:pic>
        <p:nvPicPr>
          <p:cNvPr id="14" name="Imagen 13">
            <a:extLst>
              <a:ext uri="{FF2B5EF4-FFF2-40B4-BE49-F238E27FC236}">
                <a16:creationId xmlns:a16="http://schemas.microsoft.com/office/drawing/2014/main" id="{4F729553-563E-5A57-84D0-5D524873A641}"/>
              </a:ext>
            </a:extLst>
          </p:cNvPr>
          <p:cNvPicPr>
            <a:picLocks noChangeAspect="1"/>
          </p:cNvPicPr>
          <p:nvPr/>
        </p:nvPicPr>
        <p:blipFill>
          <a:blip r:embed="rId6"/>
          <a:stretch>
            <a:fillRect/>
          </a:stretch>
        </p:blipFill>
        <p:spPr>
          <a:xfrm>
            <a:off x="7011841" y="1828801"/>
            <a:ext cx="3584093" cy="3584093"/>
          </a:xfrm>
          <a:prstGeom prst="rect">
            <a:avLst/>
          </a:prstGeom>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7269" y="2004229"/>
            <a:ext cx="3233236" cy="3233236"/>
          </a:xfrm>
          <a:prstGeom prst="rect">
            <a:avLst/>
          </a:prstGeom>
        </p:spPr>
      </p:pic>
    </p:spTree>
    <p:extLst>
      <p:ext uri="{BB962C8B-B14F-4D97-AF65-F5344CB8AC3E}">
        <p14:creationId xmlns:p14="http://schemas.microsoft.com/office/powerpoint/2010/main" val="335783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96227" y="682668"/>
            <a:ext cx="968876" cy="968876"/>
          </a:xfrm>
          <a:prstGeom prst="rect">
            <a:avLst/>
          </a:prstGeom>
        </p:spPr>
      </p:pic>
      <p:sp>
        <p:nvSpPr>
          <p:cNvPr id="11" name="CuadroTexto 10">
            <a:extLst>
              <a:ext uri="{FF2B5EF4-FFF2-40B4-BE49-F238E27FC236}">
                <a16:creationId xmlns:a16="http://schemas.microsoft.com/office/drawing/2014/main" id="{34F9E3B3-1FAE-2ADF-C4D7-AF8CB032ED78}"/>
              </a:ext>
            </a:extLst>
          </p:cNvPr>
          <p:cNvSpPr txBox="1"/>
          <p:nvPr/>
        </p:nvSpPr>
        <p:spPr>
          <a:xfrm>
            <a:off x="2138406" y="813163"/>
            <a:ext cx="5919140" cy="707886"/>
          </a:xfrm>
          <a:prstGeom prst="rect">
            <a:avLst/>
          </a:prstGeom>
          <a:noFill/>
        </p:spPr>
        <p:txBody>
          <a:bodyPr wrap="square" rtlCol="0">
            <a:spAutoFit/>
          </a:bodyPr>
          <a:lstStyle/>
          <a:p>
            <a:r>
              <a:rPr lang="es-GT" sz="2000" dirty="0" smtClean="0">
                <a:solidFill>
                  <a:srgbClr val="001E6C"/>
                </a:solidFill>
                <a:latin typeface="Montserrat" pitchFamily="2" charset="77"/>
              </a:rPr>
              <a:t>Principales logros y resultados</a:t>
            </a:r>
            <a:endParaRPr lang="es-GT" sz="2000" b="1" dirty="0">
              <a:solidFill>
                <a:srgbClr val="001E6C"/>
              </a:solidFill>
              <a:latin typeface="Montserrat" pitchFamily="2" charset="77"/>
            </a:endParaRPr>
          </a:p>
          <a:p>
            <a:r>
              <a:rPr lang="es-419" sz="2000" b="1" dirty="0" smtClean="0">
                <a:solidFill>
                  <a:srgbClr val="001E6C"/>
                </a:solidFill>
                <a:latin typeface="Montserrat" pitchFamily="2" charset="77"/>
              </a:rPr>
              <a:t>Tercer Cuatrimestre de 2022</a:t>
            </a:r>
            <a:endParaRPr lang="es-GT" sz="2000" b="1" dirty="0">
              <a:solidFill>
                <a:srgbClr val="001E6C"/>
              </a:solidFill>
              <a:latin typeface="Montserrat" pitchFamily="2" charset="77"/>
            </a:endParaRPr>
          </a:p>
        </p:txBody>
      </p:sp>
      <p:sp>
        <p:nvSpPr>
          <p:cNvPr id="12" name="CuadroTexto 11">
            <a:extLst>
              <a:ext uri="{FF2B5EF4-FFF2-40B4-BE49-F238E27FC236}">
                <a16:creationId xmlns:a16="http://schemas.microsoft.com/office/drawing/2014/main" id="{59AD204D-F932-C418-4497-BEA06E88D2C8}"/>
              </a:ext>
            </a:extLst>
          </p:cNvPr>
          <p:cNvSpPr txBox="1"/>
          <p:nvPr/>
        </p:nvSpPr>
        <p:spPr>
          <a:xfrm>
            <a:off x="1107208" y="2030086"/>
            <a:ext cx="6120134" cy="854080"/>
          </a:xfrm>
          <a:prstGeom prst="rect">
            <a:avLst/>
          </a:prstGeom>
          <a:noFill/>
        </p:spPr>
        <p:txBody>
          <a:bodyPr wrap="square" rtlCol="0">
            <a:spAutoFit/>
          </a:bodyPr>
          <a:lstStyle/>
          <a:p>
            <a:pPr algn="just">
              <a:lnSpc>
                <a:spcPct val="150000"/>
              </a:lnSpc>
            </a:pPr>
            <a:r>
              <a:rPr lang="es-419" sz="1100" dirty="0">
                <a:latin typeface="Montserrat" pitchFamily="2" charset="77"/>
              </a:rPr>
              <a:t>Para el año 2022 se programó la elaboración de </a:t>
            </a:r>
            <a:r>
              <a:rPr lang="es-419" sz="1100" dirty="0" smtClean="0">
                <a:latin typeface="Montserrat" pitchFamily="2" charset="77"/>
              </a:rPr>
              <a:t>442  </a:t>
            </a:r>
            <a:r>
              <a:rPr lang="es-419" sz="1100" dirty="0">
                <a:latin typeface="Montserrat" pitchFamily="2" charset="77"/>
              </a:rPr>
              <a:t>informes de inteligencia </a:t>
            </a:r>
            <a:r>
              <a:rPr lang="es-419" sz="1100" dirty="0" smtClean="0">
                <a:latin typeface="Montserrat" pitchFamily="2" charset="77"/>
              </a:rPr>
              <a:t>dirigidos al </a:t>
            </a:r>
            <a:r>
              <a:rPr lang="es-419" sz="1100" dirty="0">
                <a:latin typeface="Montserrat" pitchFamily="2" charset="77"/>
              </a:rPr>
              <a:t>Presidente de la República </a:t>
            </a:r>
            <a:r>
              <a:rPr lang="es-419" sz="1100" dirty="0" smtClean="0">
                <a:latin typeface="Montserrat" pitchFamily="2" charset="77"/>
              </a:rPr>
              <a:t>y </a:t>
            </a:r>
            <a:r>
              <a:rPr lang="es-419" sz="1100" dirty="0">
                <a:latin typeface="Montserrat" pitchFamily="2" charset="77"/>
              </a:rPr>
              <a:t>Consejo Nacional de </a:t>
            </a:r>
            <a:r>
              <a:rPr lang="es-419" sz="1100" dirty="0" smtClean="0">
                <a:latin typeface="Montserrat" pitchFamily="2" charset="77"/>
              </a:rPr>
              <a:t>Seguridad. En el tercer cuatrimestre –de septiembre a diciembre-,  </a:t>
            </a:r>
            <a:r>
              <a:rPr lang="es-419" sz="1100" dirty="0">
                <a:latin typeface="Montserrat" pitchFamily="2" charset="77"/>
              </a:rPr>
              <a:t>se elaboraron </a:t>
            </a:r>
            <a:r>
              <a:rPr lang="es-419" sz="1100" dirty="0" smtClean="0">
                <a:latin typeface="Montserrat" pitchFamily="2" charset="77"/>
              </a:rPr>
              <a:t>145. </a:t>
            </a:r>
            <a:endParaRPr lang="es-419" sz="1100" dirty="0">
              <a:latin typeface="Montserrat" pitchFamily="2" charset="77"/>
            </a:endParaRPr>
          </a:p>
        </p:txBody>
      </p:sp>
      <p:sp>
        <p:nvSpPr>
          <p:cNvPr id="16" name="CuadroTexto 15">
            <a:extLst>
              <a:ext uri="{FF2B5EF4-FFF2-40B4-BE49-F238E27FC236}">
                <a16:creationId xmlns:a16="http://schemas.microsoft.com/office/drawing/2014/main" id="{59AD204D-F932-C418-4497-BEA06E88D2C8}"/>
              </a:ext>
            </a:extLst>
          </p:cNvPr>
          <p:cNvSpPr txBox="1"/>
          <p:nvPr/>
        </p:nvSpPr>
        <p:spPr>
          <a:xfrm>
            <a:off x="1107208" y="3466629"/>
            <a:ext cx="6120134" cy="1361911"/>
          </a:xfrm>
          <a:prstGeom prst="rect">
            <a:avLst/>
          </a:prstGeom>
          <a:noFill/>
        </p:spPr>
        <p:txBody>
          <a:bodyPr wrap="square" rtlCol="0">
            <a:spAutoFit/>
          </a:bodyPr>
          <a:lstStyle/>
          <a:p>
            <a:pPr algn="just">
              <a:lnSpc>
                <a:spcPct val="150000"/>
              </a:lnSpc>
            </a:pPr>
            <a:r>
              <a:rPr lang="es-419" sz="1100" dirty="0">
                <a:latin typeface="Montserrat" pitchFamily="2" charset="77"/>
              </a:rPr>
              <a:t>Así mismo, </a:t>
            </a:r>
            <a:r>
              <a:rPr lang="es-419" sz="1100" dirty="0" smtClean="0">
                <a:latin typeface="Montserrat" pitchFamily="2" charset="77"/>
              </a:rPr>
              <a:t>se elaboraron productos de inteligencia internos </a:t>
            </a:r>
            <a:r>
              <a:rPr lang="es-419" sz="1100" dirty="0">
                <a:latin typeface="Montserrat" pitchFamily="2" charset="77"/>
              </a:rPr>
              <a:t>generados como aporte a los productos </a:t>
            </a:r>
            <a:r>
              <a:rPr lang="es-419" sz="1100" dirty="0" smtClean="0">
                <a:latin typeface="Montserrat" pitchFamily="2" charset="77"/>
              </a:rPr>
              <a:t>finales, programándose anualmente la cantidad de 3,375 informes; finalizando de enero a diciembre con 3,566 aportes de inteligencia, superando la meta programada en el 2022.</a:t>
            </a:r>
          </a:p>
          <a:p>
            <a:pPr algn="just">
              <a:lnSpc>
                <a:spcPct val="150000"/>
              </a:lnSpc>
            </a:pPr>
            <a:r>
              <a:rPr lang="es-419" sz="1100" dirty="0" smtClean="0">
                <a:latin typeface="Montserrat" pitchFamily="2" charset="77"/>
              </a:rPr>
              <a:t> </a:t>
            </a:r>
            <a:endParaRPr lang="es-419" sz="1100" dirty="0">
              <a:latin typeface="Montserrat" pitchFamily="2" charset="77"/>
            </a:endParaRPr>
          </a:p>
        </p:txBody>
      </p:sp>
      <p:sp>
        <p:nvSpPr>
          <p:cNvPr id="17"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192982"/>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graphicFrame>
        <p:nvGraphicFramePr>
          <p:cNvPr id="18" name="Gráfico 17"/>
          <p:cNvGraphicFramePr>
            <a:graphicFrameLocks/>
          </p:cNvGraphicFramePr>
          <p:nvPr>
            <p:extLst>
              <p:ext uri="{D42A27DB-BD31-4B8C-83A1-F6EECF244321}">
                <p14:modId xmlns:p14="http://schemas.microsoft.com/office/powerpoint/2010/main" val="2276530294"/>
              </p:ext>
            </p:extLst>
          </p:nvPr>
        </p:nvGraphicFramePr>
        <p:xfrm>
          <a:off x="8182465" y="682668"/>
          <a:ext cx="3987673" cy="24237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áfico 18"/>
          <p:cNvGraphicFramePr>
            <a:graphicFrameLocks noChangeAspect="1"/>
          </p:cNvGraphicFramePr>
          <p:nvPr>
            <p:extLst>
              <p:ext uri="{D42A27DB-BD31-4B8C-83A1-F6EECF244321}">
                <p14:modId xmlns:p14="http://schemas.microsoft.com/office/powerpoint/2010/main" val="236080823"/>
              </p:ext>
            </p:extLst>
          </p:nvPr>
        </p:nvGraphicFramePr>
        <p:xfrm>
          <a:off x="8182465" y="3741299"/>
          <a:ext cx="3898944" cy="2458889"/>
        </p:xfrm>
        <a:graphic>
          <a:graphicData uri="http://schemas.openxmlformats.org/drawingml/2006/chart">
            <c:chart xmlns:c="http://schemas.openxmlformats.org/drawingml/2006/chart" xmlns:r="http://schemas.openxmlformats.org/officeDocument/2006/relationships" r:id="rId7"/>
          </a:graphicData>
        </a:graphic>
      </p:graphicFrame>
      <p:sp>
        <p:nvSpPr>
          <p:cNvPr id="20" name="Rectángulo 19"/>
          <p:cNvSpPr/>
          <p:nvPr/>
        </p:nvSpPr>
        <p:spPr>
          <a:xfrm>
            <a:off x="8182465" y="697584"/>
            <a:ext cx="3811571" cy="405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1E6C"/>
                </a:solidFill>
                <a:latin typeface="Montserrat" panose="00000500000000000000" pitchFamily="50" charset="0"/>
              </a:rPr>
              <a:t>Productos finales</a:t>
            </a:r>
            <a:endParaRPr lang="es-GT" b="1" dirty="0">
              <a:solidFill>
                <a:srgbClr val="001E6C"/>
              </a:solidFill>
              <a:latin typeface="Montserrat" panose="00000500000000000000" pitchFamily="50" charset="0"/>
            </a:endParaRPr>
          </a:p>
        </p:txBody>
      </p:sp>
      <p:sp>
        <p:nvSpPr>
          <p:cNvPr id="21" name="Rectángulo 20"/>
          <p:cNvSpPr/>
          <p:nvPr/>
        </p:nvSpPr>
        <p:spPr>
          <a:xfrm>
            <a:off x="8182465" y="3264035"/>
            <a:ext cx="3811571" cy="405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1E6C"/>
                </a:solidFill>
                <a:latin typeface="Montserrat" panose="00000500000000000000" pitchFamily="50" charset="0"/>
              </a:rPr>
              <a:t>Productos intermedios</a:t>
            </a:r>
            <a:endParaRPr lang="es-GT" b="1" dirty="0">
              <a:solidFill>
                <a:srgbClr val="001E6C"/>
              </a:solidFill>
              <a:latin typeface="Montserrat" panose="00000500000000000000" pitchFamily="50" charset="0"/>
            </a:endParaRPr>
          </a:p>
        </p:txBody>
      </p:sp>
    </p:spTree>
    <p:extLst>
      <p:ext uri="{BB962C8B-B14F-4D97-AF65-F5344CB8AC3E}">
        <p14:creationId xmlns:p14="http://schemas.microsoft.com/office/powerpoint/2010/main" val="261790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1238081" y="775855"/>
            <a:ext cx="1020210" cy="991040"/>
          </a:xfrm>
          <a:prstGeom prst="rect">
            <a:avLst/>
          </a:prstGeom>
        </p:spPr>
      </p:pic>
      <p:sp>
        <p:nvSpPr>
          <p:cNvPr id="14" name="CuadroTexto 13">
            <a:extLst>
              <a:ext uri="{FF2B5EF4-FFF2-40B4-BE49-F238E27FC236}">
                <a16:creationId xmlns:a16="http://schemas.microsoft.com/office/drawing/2014/main" id="{34F9E3B3-1FAE-2ADF-C4D7-AF8CB032ED78}"/>
              </a:ext>
            </a:extLst>
          </p:cNvPr>
          <p:cNvSpPr txBox="1"/>
          <p:nvPr/>
        </p:nvSpPr>
        <p:spPr>
          <a:xfrm>
            <a:off x="2360079" y="917432"/>
            <a:ext cx="5919140" cy="707886"/>
          </a:xfrm>
          <a:prstGeom prst="rect">
            <a:avLst/>
          </a:prstGeom>
          <a:noFill/>
        </p:spPr>
        <p:txBody>
          <a:bodyPr wrap="square" rtlCol="0">
            <a:spAutoFit/>
          </a:bodyPr>
          <a:lstStyle/>
          <a:p>
            <a:r>
              <a:rPr lang="es-GT" sz="2000" dirty="0" smtClean="0">
                <a:solidFill>
                  <a:srgbClr val="001E6C"/>
                </a:solidFill>
                <a:latin typeface="Montserrat" pitchFamily="2" charset="77"/>
              </a:rPr>
              <a:t>Consolidación de logros y resultados</a:t>
            </a:r>
            <a:endParaRPr lang="es-GT" sz="2000" b="1" dirty="0">
              <a:solidFill>
                <a:srgbClr val="001E6C"/>
              </a:solidFill>
              <a:latin typeface="Montserrat" pitchFamily="2" charset="77"/>
            </a:endParaRPr>
          </a:p>
          <a:p>
            <a:r>
              <a:rPr lang="es-419" sz="2000" b="1" dirty="0" smtClean="0">
                <a:solidFill>
                  <a:srgbClr val="001E6C"/>
                </a:solidFill>
                <a:latin typeface="Montserrat" pitchFamily="2" charset="77"/>
              </a:rPr>
              <a:t>Tercer Cuatrimestre de 2022</a:t>
            </a:r>
            <a:endParaRPr lang="es-GT" sz="2000" b="1" dirty="0">
              <a:solidFill>
                <a:srgbClr val="001E6C"/>
              </a:solidFill>
              <a:latin typeface="Montserrat" pitchFamily="2" charset="77"/>
            </a:endParaRPr>
          </a:p>
        </p:txBody>
      </p:sp>
      <p:graphicFrame>
        <p:nvGraphicFramePr>
          <p:cNvPr id="15" name="Tabla 14"/>
          <p:cNvGraphicFramePr>
            <a:graphicFrameLocks noGrp="1"/>
          </p:cNvGraphicFramePr>
          <p:nvPr>
            <p:extLst>
              <p:ext uri="{D42A27DB-BD31-4B8C-83A1-F6EECF244321}">
                <p14:modId xmlns:p14="http://schemas.microsoft.com/office/powerpoint/2010/main" val="2983162629"/>
              </p:ext>
            </p:extLst>
          </p:nvPr>
        </p:nvGraphicFramePr>
        <p:xfrm>
          <a:off x="858982" y="2144212"/>
          <a:ext cx="10446327" cy="3448515"/>
        </p:xfrm>
        <a:graphic>
          <a:graphicData uri="http://schemas.openxmlformats.org/drawingml/2006/table">
            <a:tbl>
              <a:tblPr firstRow="1" firstCol="1" bandRow="1">
                <a:tableStyleId>{5C22544A-7EE6-4342-B048-85BDC9FD1C3A}</a:tableStyleId>
              </a:tblPr>
              <a:tblGrid>
                <a:gridCol w="3809483">
                  <a:extLst>
                    <a:ext uri="{9D8B030D-6E8A-4147-A177-3AD203B41FA5}">
                      <a16:colId xmlns:a16="http://schemas.microsoft.com/office/drawing/2014/main" val="3781150893"/>
                    </a:ext>
                  </a:extLst>
                </a:gridCol>
                <a:gridCol w="2556509">
                  <a:extLst>
                    <a:ext uri="{9D8B030D-6E8A-4147-A177-3AD203B41FA5}">
                      <a16:colId xmlns:a16="http://schemas.microsoft.com/office/drawing/2014/main" val="1984989870"/>
                    </a:ext>
                  </a:extLst>
                </a:gridCol>
                <a:gridCol w="1677680">
                  <a:extLst>
                    <a:ext uri="{9D8B030D-6E8A-4147-A177-3AD203B41FA5}">
                      <a16:colId xmlns:a16="http://schemas.microsoft.com/office/drawing/2014/main" val="1029097803"/>
                    </a:ext>
                  </a:extLst>
                </a:gridCol>
                <a:gridCol w="1508451">
                  <a:extLst>
                    <a:ext uri="{9D8B030D-6E8A-4147-A177-3AD203B41FA5}">
                      <a16:colId xmlns:a16="http://schemas.microsoft.com/office/drawing/2014/main" val="3332859571"/>
                    </a:ext>
                  </a:extLst>
                </a:gridCol>
                <a:gridCol w="894204">
                  <a:extLst>
                    <a:ext uri="{9D8B030D-6E8A-4147-A177-3AD203B41FA5}">
                      <a16:colId xmlns:a16="http://schemas.microsoft.com/office/drawing/2014/main" val="34283298"/>
                    </a:ext>
                  </a:extLst>
                </a:gridCol>
              </a:tblGrid>
              <a:tr h="1237598">
                <a:tc>
                  <a:txBody>
                    <a:bodyPr/>
                    <a:lstStyle/>
                    <a:p>
                      <a:pPr algn="ctr">
                        <a:spcAft>
                          <a:spcPts val="0"/>
                        </a:spcAft>
                      </a:pPr>
                      <a:r>
                        <a:rPr lang="es-GT" sz="1400" dirty="0">
                          <a:effectLst/>
                          <a:latin typeface="Montserrat" panose="00000500000000000000" pitchFamily="2" charset="0"/>
                        </a:rPr>
                        <a:t>Producto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spcAft>
                          <a:spcPts val="0"/>
                        </a:spcAft>
                      </a:pPr>
                      <a:r>
                        <a:rPr lang="es-GT" sz="1400" dirty="0">
                          <a:effectLst/>
                          <a:latin typeface="Montserrat" panose="00000500000000000000" pitchFamily="2" charset="0"/>
                        </a:rPr>
                        <a:t>Unidad de medida</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spcAft>
                          <a:spcPts val="0"/>
                        </a:spcAft>
                      </a:pPr>
                      <a:r>
                        <a:rPr lang="es-GT" sz="1400" dirty="0">
                          <a:effectLst/>
                          <a:latin typeface="Montserrat" panose="00000500000000000000" pitchFamily="2" charset="0"/>
                        </a:rPr>
                        <a:t>Meta Cuatrimestral Programada</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spcAft>
                          <a:spcPts val="0"/>
                        </a:spcAft>
                      </a:pPr>
                      <a:r>
                        <a:rPr lang="es-GT" sz="1400" dirty="0">
                          <a:effectLst/>
                          <a:latin typeface="Montserrat" panose="00000500000000000000" pitchFamily="2" charset="0"/>
                        </a:rPr>
                        <a:t>Meta cuatrimestral ejecutada</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spcAft>
                          <a:spcPts val="0"/>
                        </a:spcAft>
                      </a:pPr>
                      <a:r>
                        <a:rPr lang="es-GT" sz="1400" dirty="0">
                          <a:effectLst/>
                          <a:latin typeface="Montserrat" panose="00000500000000000000" pitchFamily="2" charset="0"/>
                        </a:rPr>
                        <a:t>%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50000"/>
                      </a:schemeClr>
                    </a:solidFill>
                  </a:tcPr>
                </a:tc>
                <a:extLst>
                  <a:ext uri="{0D108BD9-81ED-4DB2-BD59-A6C34878D82A}">
                    <a16:rowId xmlns:a16="http://schemas.microsoft.com/office/drawing/2014/main" val="3123249543"/>
                  </a:ext>
                </a:extLst>
              </a:tr>
              <a:tr h="354520">
                <a:tc>
                  <a:txBody>
                    <a:bodyPr/>
                    <a:lstStyle/>
                    <a:p>
                      <a:pPr algn="l">
                        <a:spcAft>
                          <a:spcPts val="0"/>
                        </a:spcAft>
                      </a:pPr>
                      <a:r>
                        <a:rPr lang="es-GT" sz="1400" b="0" dirty="0">
                          <a:solidFill>
                            <a:schemeClr val="bg1"/>
                          </a:solidFill>
                          <a:effectLst/>
                          <a:latin typeface="Montserrat" panose="00000500000000000000" pitchFamily="2" charset="0"/>
                        </a:rPr>
                        <a:t>Informes de inteligencia</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dirty="0">
                          <a:effectLst/>
                          <a:latin typeface="Montserrat" panose="00000500000000000000" pitchFamily="2" charset="0"/>
                        </a:rPr>
                        <a:t>Documentos</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smtClean="0">
                          <a:effectLst/>
                          <a:latin typeface="Montserrat" panose="00000500000000000000" pitchFamily="2" charset="0"/>
                        </a:rPr>
                        <a:t>143</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smtClean="0">
                          <a:effectLst/>
                          <a:latin typeface="Montserrat" panose="00000500000000000000" pitchFamily="2" charset="0"/>
                        </a:rPr>
                        <a:t>143</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a:effectLst/>
                          <a:latin typeface="Montserrat" panose="00000500000000000000" pitchFamily="2" charset="0"/>
                        </a:rPr>
                        <a:t>100%</a:t>
                      </a:r>
                      <a:endParaRPr lang="es-419" sz="140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32639643"/>
                  </a:ext>
                </a:extLst>
              </a:tr>
              <a:tr h="618799">
                <a:tc>
                  <a:txBody>
                    <a:bodyPr/>
                    <a:lstStyle/>
                    <a:p>
                      <a:pPr algn="l">
                        <a:spcAft>
                          <a:spcPts val="0"/>
                        </a:spcAft>
                      </a:pPr>
                      <a:r>
                        <a:rPr lang="es-GT" sz="1400" b="0" dirty="0">
                          <a:solidFill>
                            <a:schemeClr val="bg1"/>
                          </a:solidFill>
                          <a:effectLst/>
                          <a:latin typeface="Montserrat" panose="00000500000000000000" pitchFamily="2" charset="0"/>
                        </a:rPr>
                        <a:t>Seguimiento a la Agenda Nacional de Riesgos y Amenazas </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dirty="0">
                          <a:effectLst/>
                          <a:latin typeface="Montserrat" panose="00000500000000000000" pitchFamily="2" charset="0"/>
                        </a:rPr>
                        <a:t>Documentos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100%</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13840531"/>
                  </a:ext>
                </a:extLst>
              </a:tr>
              <a:tr h="618799">
                <a:tc>
                  <a:txBody>
                    <a:bodyPr/>
                    <a:lstStyle/>
                    <a:p>
                      <a:pPr algn="l">
                        <a:spcAft>
                          <a:spcPts val="0"/>
                        </a:spcAft>
                      </a:pPr>
                      <a:r>
                        <a:rPr lang="es-GT" sz="1400" b="0" dirty="0">
                          <a:solidFill>
                            <a:schemeClr val="bg1"/>
                          </a:solidFill>
                          <a:effectLst/>
                          <a:latin typeface="Montserrat" panose="00000500000000000000" pitchFamily="2" charset="0"/>
                        </a:rPr>
                        <a:t>Seguimiento al Plan Nacional de Inteligencia </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dirty="0">
                          <a:effectLst/>
                          <a:latin typeface="Montserrat" panose="00000500000000000000" pitchFamily="2" charset="0"/>
                        </a:rPr>
                        <a:t>Documentos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100%</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28945917"/>
                  </a:ext>
                </a:extLst>
              </a:tr>
              <a:tr h="618799">
                <a:tc>
                  <a:txBody>
                    <a:bodyPr/>
                    <a:lstStyle/>
                    <a:p>
                      <a:pPr algn="l">
                        <a:spcAft>
                          <a:spcPts val="0"/>
                        </a:spcAft>
                      </a:pPr>
                      <a:r>
                        <a:rPr lang="es-GT"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Reuniones </a:t>
                      </a:r>
                      <a:r>
                        <a:rPr lang="es-GT" sz="1400" b="0" dirty="0" smtClean="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del </a:t>
                      </a:r>
                      <a:r>
                        <a:rPr lang="es-GT"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Sistema Nacional de </a:t>
                      </a:r>
                      <a:r>
                        <a:rPr lang="es-GT" sz="1400" b="0" dirty="0" smtClean="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Inteligencia </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Evento</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4</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b="0" dirty="0" smtClean="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7</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100%</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99739720"/>
                  </a:ext>
                </a:extLst>
              </a:tr>
            </a:tbl>
          </a:graphicData>
        </a:graphic>
      </p:graphicFrame>
    </p:spTree>
    <p:extLst>
      <p:ext uri="{BB962C8B-B14F-4D97-AF65-F5344CB8AC3E}">
        <p14:creationId xmlns:p14="http://schemas.microsoft.com/office/powerpoint/2010/main" val="279380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340750"/>
            <a:ext cx="4500748" cy="2554545"/>
          </a:xfrm>
          <a:prstGeom prst="rect">
            <a:avLst/>
          </a:prstGeom>
          <a:noFill/>
        </p:spPr>
        <p:txBody>
          <a:bodyPr wrap="square" rtlCol="0">
            <a:spAutoFit/>
          </a:bodyPr>
          <a:lstStyle/>
          <a:p>
            <a:r>
              <a:rPr lang="es-GT" sz="4000" dirty="0" smtClean="0">
                <a:solidFill>
                  <a:schemeClr val="bg1"/>
                </a:solidFill>
                <a:latin typeface="Montserrat" pitchFamily="2" charset="77"/>
              </a:rPr>
              <a:t>Introducción</a:t>
            </a:r>
          </a:p>
          <a:p>
            <a:r>
              <a:rPr lang="es-419" sz="4000" b="1" dirty="0">
                <a:solidFill>
                  <a:schemeClr val="bg1"/>
                </a:solidFill>
                <a:latin typeface="Montserrat" pitchFamily="2" charset="77"/>
              </a:rPr>
              <a:t>Funciones y objetivos de la entidad</a:t>
            </a:r>
            <a:endParaRPr lang="es-GT" sz="4000" b="1" dirty="0">
              <a:solidFill>
                <a:schemeClr val="bg1"/>
              </a:solidFill>
              <a:latin typeface="Montserrat" pitchFamily="2" charset="77"/>
            </a:endParaRP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5400" b="1" dirty="0">
                <a:solidFill>
                  <a:srgbClr val="001E6C"/>
                </a:solidFill>
                <a:latin typeface="Montserrat ExtraBold" pitchFamily="2" charset="77"/>
              </a:rPr>
              <a:t>1</a:t>
            </a:r>
          </a:p>
        </p:txBody>
      </p:sp>
    </p:spTree>
    <p:extLst>
      <p:ext uri="{BB962C8B-B14F-4D97-AF65-F5344CB8AC3E}">
        <p14:creationId xmlns:p14="http://schemas.microsoft.com/office/powerpoint/2010/main" val="368400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857998" y="1760476"/>
            <a:ext cx="6092038"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4000" b="0" i="0" u="none" strike="noStrike" kern="1200" cap="none" spc="0" normalizeH="0" baseline="0" noProof="0" dirty="0" smtClean="0">
                <a:ln>
                  <a:noFill/>
                </a:ln>
                <a:solidFill>
                  <a:prstClr val="white"/>
                </a:solidFill>
                <a:effectLst/>
                <a:uLnTx/>
                <a:uFillTx/>
                <a:latin typeface="Montserrat" pitchFamily="2" charset="77"/>
                <a:ea typeface="+mn-ea"/>
                <a:cs typeface="+mn-cs"/>
              </a:rPr>
              <a:t>Conclusiones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solidFill>
                  <a:prstClr val="white"/>
                </a:solidFill>
                <a:effectLst/>
                <a:uLnTx/>
                <a:uFillTx/>
                <a:latin typeface="Montserrat" pitchFamily="2" charset="77"/>
                <a:ea typeface="+mn-ea"/>
                <a:cs typeface="+mn-cs"/>
              </a:rPr>
              <a:t>Tendencia</a:t>
            </a:r>
            <a:r>
              <a:rPr kumimoji="0" lang="es-MX" sz="3200" b="1" i="0" u="none" strike="noStrike" kern="1200" cap="none" spc="0" normalizeH="0" noProof="0" dirty="0" smtClean="0">
                <a:ln>
                  <a:noFill/>
                </a:ln>
                <a:solidFill>
                  <a:prstClr val="white"/>
                </a:solidFill>
                <a:effectLst/>
                <a:uLnTx/>
                <a:uFillTx/>
                <a:latin typeface="Montserrat" pitchFamily="2" charset="77"/>
                <a:ea typeface="+mn-ea"/>
                <a:cs typeface="+mn-cs"/>
              </a:rPr>
              <a:t> y desafíos de la </a:t>
            </a:r>
            <a:r>
              <a:rPr kumimoji="0" lang="es-MX" sz="3200" b="1" i="0" u="none" strike="noStrike" kern="1200" cap="none" spc="0" normalizeH="0" baseline="0" noProof="0" dirty="0" smtClean="0">
                <a:ln>
                  <a:noFill/>
                </a:ln>
                <a:solidFill>
                  <a:prstClr val="white"/>
                </a:solidFill>
                <a:effectLst/>
                <a:uLnTx/>
                <a:uFillTx/>
                <a:latin typeface="Montserrat" pitchFamily="2" charset="77"/>
                <a:ea typeface="+mn-ea"/>
                <a:cs typeface="+mn-cs"/>
              </a:rPr>
              <a:t>Secretaría de Inteligencia Estratégica del Estado -SIE-</a:t>
            </a:r>
            <a:endParaRPr kumimoji="0" lang="es-GT" sz="32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7" name="Elipse 6">
            <a:extLst>
              <a:ext uri="{FF2B5EF4-FFF2-40B4-BE49-F238E27FC236}">
                <a16:creationId xmlns:a16="http://schemas.microsoft.com/office/drawing/2014/main" id="{CAD103A4-3EDE-631B-A7DD-8A5E10EFEAB6}"/>
              </a:ext>
            </a:extLst>
          </p:cNvPr>
          <p:cNvSpPr/>
          <p:nvPr/>
        </p:nvSpPr>
        <p:spPr>
          <a:xfrm>
            <a:off x="865349" y="1968660"/>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5400" b="1" i="0" u="none" strike="noStrike" kern="1200" cap="none" spc="0" normalizeH="0" baseline="0" noProof="0" dirty="0" smtClean="0">
                <a:ln>
                  <a:noFill/>
                </a:ln>
                <a:solidFill>
                  <a:srgbClr val="001E6C"/>
                </a:solidFill>
                <a:effectLst/>
                <a:uLnTx/>
                <a:uFillTx/>
                <a:latin typeface="Montserrat ExtraBold" pitchFamily="2" charset="77"/>
                <a:ea typeface="+mn-ea"/>
                <a:cs typeface="+mn-cs"/>
              </a:rPr>
              <a:t>4</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149288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871681" y="797003"/>
            <a:ext cx="6665192" cy="1015663"/>
          </a:xfrm>
          <a:prstGeom prst="rect">
            <a:avLst/>
          </a:prstGeom>
          <a:noFill/>
        </p:spPr>
        <p:txBody>
          <a:bodyPr wrap="square" rtlCol="0">
            <a:spAutoFit/>
          </a:bodyPr>
          <a:lstStyle/>
          <a:p>
            <a:pPr lvl="0"/>
            <a:r>
              <a:rPr lang="es-419" sz="2000" dirty="0">
                <a:solidFill>
                  <a:srgbClr val="001E6C"/>
                </a:solidFill>
                <a:latin typeface="Montserrat" pitchFamily="2" charset="77"/>
              </a:rPr>
              <a:t>¿Qué tendencia muestra </a:t>
            </a:r>
            <a:r>
              <a:rPr lang="es-419" sz="2000" dirty="0" smtClean="0">
                <a:solidFill>
                  <a:srgbClr val="001E6C"/>
                </a:solidFill>
                <a:latin typeface="Montserrat" pitchFamily="2" charset="77"/>
              </a:rPr>
              <a:t>la </a:t>
            </a:r>
            <a:r>
              <a:rPr lang="es-419" sz="2000" b="1" dirty="0" smtClean="0">
                <a:solidFill>
                  <a:srgbClr val="001E6C"/>
                </a:solidFill>
                <a:latin typeface="Montserrat" pitchFamily="2" charset="77"/>
              </a:rPr>
              <a:t>Secretaría </a:t>
            </a:r>
            <a:r>
              <a:rPr lang="es-419" sz="2000" b="1" dirty="0">
                <a:solidFill>
                  <a:srgbClr val="001E6C"/>
                </a:solidFill>
                <a:latin typeface="Montserrat" pitchFamily="2" charset="77"/>
              </a:rPr>
              <a:t>de Inteligencia Estratégica del Estado -</a:t>
            </a:r>
            <a:r>
              <a:rPr lang="es-419" sz="2000" b="1" dirty="0" smtClean="0">
                <a:solidFill>
                  <a:srgbClr val="001E6C"/>
                </a:solidFill>
                <a:latin typeface="Montserrat" pitchFamily="2" charset="77"/>
              </a:rPr>
              <a:t>SIE-, </a:t>
            </a:r>
            <a:r>
              <a:rPr lang="es-419" sz="2000" dirty="0" smtClean="0">
                <a:solidFill>
                  <a:srgbClr val="001E6C"/>
                </a:solidFill>
                <a:latin typeface="Montserrat" pitchFamily="2" charset="77"/>
              </a:rPr>
              <a:t>en </a:t>
            </a:r>
            <a:r>
              <a:rPr lang="es-419" sz="2000" dirty="0">
                <a:solidFill>
                  <a:srgbClr val="001E6C"/>
                </a:solidFill>
                <a:latin typeface="Montserrat" pitchFamily="2" charset="77"/>
              </a:rPr>
              <a:t>el uso de los recursos públicos?</a:t>
            </a:r>
          </a:p>
        </p:txBody>
      </p:sp>
      <p:sp>
        <p:nvSpPr>
          <p:cNvPr id="17"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192982"/>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13" name="CuadroTexto 12">
            <a:extLst>
              <a:ext uri="{FF2B5EF4-FFF2-40B4-BE49-F238E27FC236}">
                <a16:creationId xmlns:a16="http://schemas.microsoft.com/office/drawing/2014/main" id="{59AD204D-F932-C418-4497-BEA06E88D2C8}"/>
              </a:ext>
            </a:extLst>
          </p:cNvPr>
          <p:cNvSpPr txBox="1"/>
          <p:nvPr/>
        </p:nvSpPr>
        <p:spPr>
          <a:xfrm>
            <a:off x="871681" y="2048992"/>
            <a:ext cx="6734464" cy="1869743"/>
          </a:xfrm>
          <a:prstGeom prst="rect">
            <a:avLst/>
          </a:prstGeom>
          <a:noFill/>
        </p:spPr>
        <p:txBody>
          <a:bodyPr wrap="square" rtlCol="0">
            <a:spAutoFit/>
          </a:bodyPr>
          <a:lstStyle/>
          <a:p>
            <a:pPr algn="just">
              <a:lnSpc>
                <a:spcPct val="150000"/>
              </a:lnSpc>
            </a:pPr>
            <a:r>
              <a:rPr lang="es-419" sz="1100" dirty="0">
                <a:latin typeface="Montserrat" pitchFamily="2" charset="77"/>
              </a:rPr>
              <a:t>Los datos obtenidos durante el periodo reportado permiten establecer que la ejecución del presupuesto se caracterizó principalmente por la mejora continua, realizando una serie de actividades de actualización en búsqueda de la eficiencia administrativa.</a:t>
            </a:r>
          </a:p>
          <a:p>
            <a:pPr algn="just">
              <a:lnSpc>
                <a:spcPct val="150000"/>
              </a:lnSpc>
            </a:pPr>
            <a:endParaRPr lang="es-419" sz="1100" dirty="0" smtClean="0">
              <a:latin typeface="Montserrat" pitchFamily="2" charset="77"/>
            </a:endParaRPr>
          </a:p>
          <a:p>
            <a:pPr algn="just">
              <a:lnSpc>
                <a:spcPct val="150000"/>
              </a:lnSpc>
            </a:pPr>
            <a:r>
              <a:rPr lang="es-419" sz="1100" dirty="0" smtClean="0">
                <a:latin typeface="Montserrat" pitchFamily="2" charset="77"/>
              </a:rPr>
              <a:t>El </a:t>
            </a:r>
            <a:r>
              <a:rPr lang="es-419" sz="1100" dirty="0">
                <a:latin typeface="Montserrat" pitchFamily="2" charset="77"/>
              </a:rPr>
              <a:t>trabajo coordinado con el Sistema Nacional de Inteligencia se mantiene, lo que permite contar con una buena sinergia y mejores productos de inteligencia; dando cumplimiento al objetivo de la política de gobierno «Un Sistema de Inteligencia Reformado».</a:t>
            </a:r>
          </a:p>
        </p:txBody>
      </p:sp>
      <p:sp>
        <p:nvSpPr>
          <p:cNvPr id="14" name="Rectángulo 13">
            <a:extLst>
              <a:ext uri="{FF2B5EF4-FFF2-40B4-BE49-F238E27FC236}">
                <a16:creationId xmlns:a16="http://schemas.microsoft.com/office/drawing/2014/main" id="{584B4B9C-41C9-B541-AE43-8B2C0A6B3451}"/>
              </a:ext>
            </a:extLst>
          </p:cNvPr>
          <p:cNvSpPr/>
          <p:nvPr/>
        </p:nvSpPr>
        <p:spPr>
          <a:xfrm>
            <a:off x="940953" y="4174044"/>
            <a:ext cx="6595920" cy="16029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solidFill>
                  <a:srgbClr val="001E6C"/>
                </a:solidFill>
                <a:latin typeface="Montserrat" panose="00000500000000000000" pitchFamily="2" charset="0"/>
              </a:rPr>
              <a:t>La principal </a:t>
            </a:r>
            <a:r>
              <a:rPr lang="es-419" sz="1200" b="1" dirty="0">
                <a:solidFill>
                  <a:srgbClr val="001E6C"/>
                </a:solidFill>
                <a:latin typeface="Montserrat" panose="00000500000000000000" pitchFamily="2" charset="0"/>
              </a:rPr>
              <a:t>finalidad que se atiende es orden público y seguridad ciudadana con un 100% del presupuesto total de </a:t>
            </a:r>
            <a:r>
              <a:rPr lang="es-419" sz="1200" b="1" dirty="0" smtClean="0">
                <a:solidFill>
                  <a:srgbClr val="001E6C"/>
                </a:solidFill>
                <a:latin typeface="Montserrat" panose="00000500000000000000" pitchFamily="2" charset="0"/>
              </a:rPr>
              <a:t>la Secretaría de Inteligencia Estratégica del Estado. </a:t>
            </a:r>
          </a:p>
          <a:p>
            <a:pPr algn="ctr"/>
            <a:endParaRPr lang="es-419" sz="1200" b="1" dirty="0">
              <a:solidFill>
                <a:srgbClr val="001E6C"/>
              </a:solidFill>
              <a:latin typeface="Montserrat" panose="00000500000000000000" pitchFamily="2" charset="0"/>
            </a:endParaRPr>
          </a:p>
          <a:p>
            <a:pPr algn="ctr"/>
            <a:r>
              <a:rPr lang="es-419" sz="1200" dirty="0" smtClean="0">
                <a:solidFill>
                  <a:srgbClr val="001E6C"/>
                </a:solidFill>
                <a:latin typeface="Montserrat" panose="00000500000000000000" pitchFamily="2" charset="0"/>
              </a:rPr>
              <a:t>En </a:t>
            </a:r>
            <a:r>
              <a:rPr lang="es-419" sz="1200" dirty="0">
                <a:solidFill>
                  <a:srgbClr val="001E6C"/>
                </a:solidFill>
                <a:latin typeface="Montserrat" panose="00000500000000000000" pitchFamily="2" charset="0"/>
              </a:rPr>
              <a:t>el año 2022 </a:t>
            </a:r>
            <a:r>
              <a:rPr lang="es-419" sz="1200" b="1" dirty="0">
                <a:solidFill>
                  <a:srgbClr val="001E6C"/>
                </a:solidFill>
                <a:latin typeface="Montserrat" panose="00000500000000000000" pitchFamily="2" charset="0"/>
              </a:rPr>
              <a:t>se espera que continuar con la coordinación eficiente del Sistema Nacional de Inteligencia, para que el </a:t>
            </a:r>
            <a:r>
              <a:rPr lang="es-419" sz="1200" b="1" dirty="0" smtClean="0">
                <a:solidFill>
                  <a:srgbClr val="001E6C"/>
                </a:solidFill>
                <a:latin typeface="Montserrat" panose="00000500000000000000" pitchFamily="2" charset="0"/>
              </a:rPr>
              <a:t>Presidente de la República </a:t>
            </a:r>
            <a:r>
              <a:rPr lang="es-419" sz="1200" b="1" dirty="0">
                <a:solidFill>
                  <a:srgbClr val="001E6C"/>
                </a:solidFill>
                <a:latin typeface="Montserrat" panose="00000500000000000000" pitchFamily="2" charset="0"/>
              </a:rPr>
              <a:t>y Consejo Nacional de Seguridad </a:t>
            </a:r>
            <a:r>
              <a:rPr lang="es-419" sz="1200" dirty="0">
                <a:solidFill>
                  <a:srgbClr val="001E6C"/>
                </a:solidFill>
                <a:latin typeface="Montserrat" panose="00000500000000000000" pitchFamily="2" charset="0"/>
              </a:rPr>
              <a:t>cuenten con información oportuna para la toma </a:t>
            </a:r>
            <a:r>
              <a:rPr lang="es-419" sz="1200" dirty="0" smtClean="0">
                <a:solidFill>
                  <a:srgbClr val="001E6C"/>
                </a:solidFill>
                <a:latin typeface="Montserrat" panose="00000500000000000000" pitchFamily="2" charset="0"/>
              </a:rPr>
              <a:t> de </a:t>
            </a:r>
            <a:r>
              <a:rPr lang="es-419" sz="1200" dirty="0">
                <a:solidFill>
                  <a:srgbClr val="001E6C"/>
                </a:solidFill>
                <a:latin typeface="Montserrat" panose="00000500000000000000" pitchFamily="2" charset="0"/>
              </a:rPr>
              <a:t>decisiones.</a:t>
            </a:r>
          </a:p>
        </p:txBody>
      </p:sp>
    </p:spTree>
    <p:extLst>
      <p:ext uri="{BB962C8B-B14F-4D97-AF65-F5344CB8AC3E}">
        <p14:creationId xmlns:p14="http://schemas.microsoft.com/office/powerpoint/2010/main" val="235845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871681" y="859509"/>
            <a:ext cx="5919140" cy="707886"/>
          </a:xfrm>
          <a:prstGeom prst="rect">
            <a:avLst/>
          </a:prstGeom>
          <a:noFill/>
        </p:spPr>
        <p:txBody>
          <a:bodyPr wrap="square" rtlCol="0">
            <a:spAutoFit/>
          </a:bodyPr>
          <a:lstStyle/>
          <a:p>
            <a:pPr lvl="0"/>
            <a:r>
              <a:rPr lang="es-419" sz="2000" dirty="0" smtClean="0">
                <a:solidFill>
                  <a:srgbClr val="001E6C"/>
                </a:solidFill>
                <a:latin typeface="Montserrat" pitchFamily="2" charset="77"/>
              </a:rPr>
              <a:t>¿</a:t>
            </a:r>
            <a:r>
              <a:rPr lang="es-419" sz="2000" dirty="0">
                <a:solidFill>
                  <a:srgbClr val="001E6C"/>
                </a:solidFill>
                <a:latin typeface="Montserrat" pitchFamily="2" charset="77"/>
              </a:rPr>
              <a:t>Qué </a:t>
            </a:r>
            <a:r>
              <a:rPr lang="es-419" sz="2000" b="1" dirty="0">
                <a:solidFill>
                  <a:srgbClr val="001E6C"/>
                </a:solidFill>
                <a:latin typeface="Montserrat" pitchFamily="2" charset="77"/>
              </a:rPr>
              <a:t>resultados</a:t>
            </a:r>
            <a:r>
              <a:rPr lang="es-419" sz="2000" dirty="0">
                <a:solidFill>
                  <a:srgbClr val="001E6C"/>
                </a:solidFill>
                <a:latin typeface="Montserrat" pitchFamily="2" charset="77"/>
              </a:rPr>
              <a:t> se obtuvieron en el marco de la </a:t>
            </a:r>
            <a:r>
              <a:rPr lang="es-419" sz="2000" b="1" dirty="0">
                <a:solidFill>
                  <a:srgbClr val="001E6C"/>
                </a:solidFill>
                <a:latin typeface="Montserrat" pitchFamily="2" charset="77"/>
              </a:rPr>
              <a:t>Política General de Gobierno -PGG-</a:t>
            </a:r>
            <a:r>
              <a:rPr lang="es-419" sz="2000" dirty="0">
                <a:solidFill>
                  <a:srgbClr val="001E6C"/>
                </a:solidFill>
                <a:latin typeface="Montserrat" pitchFamily="2" charset="77"/>
              </a:rPr>
              <a:t>?</a:t>
            </a:r>
            <a:endParaRPr kumimoji="0" lang="es-419" sz="2000" b="0" i="0" u="none" strike="noStrike" kern="1200" cap="none" spc="0" normalizeH="0" baseline="0" noProof="0" dirty="0">
              <a:ln>
                <a:noFill/>
              </a:ln>
              <a:solidFill>
                <a:srgbClr val="001E6C"/>
              </a:solidFill>
              <a:effectLst/>
              <a:uLnTx/>
              <a:uFillTx/>
              <a:latin typeface="Montserrat" pitchFamily="2" charset="77"/>
              <a:ea typeface="+mn-ea"/>
              <a:cs typeface="+mn-cs"/>
            </a:endParaRPr>
          </a:p>
        </p:txBody>
      </p:sp>
      <p:sp>
        <p:nvSpPr>
          <p:cNvPr id="17"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192982"/>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7" name="CuadroTexto 6">
            <a:extLst>
              <a:ext uri="{FF2B5EF4-FFF2-40B4-BE49-F238E27FC236}">
                <a16:creationId xmlns:a16="http://schemas.microsoft.com/office/drawing/2014/main" id="{59AD204D-F932-C418-4497-BEA06E88D2C8}"/>
              </a:ext>
            </a:extLst>
          </p:cNvPr>
          <p:cNvSpPr txBox="1"/>
          <p:nvPr/>
        </p:nvSpPr>
        <p:spPr>
          <a:xfrm>
            <a:off x="871681" y="1864714"/>
            <a:ext cx="6120134" cy="2377574"/>
          </a:xfrm>
          <a:prstGeom prst="rect">
            <a:avLst/>
          </a:prstGeom>
          <a:noFill/>
        </p:spPr>
        <p:txBody>
          <a:bodyPr wrap="square" rtlCol="0">
            <a:spAutoFit/>
          </a:bodyPr>
          <a:lstStyle/>
          <a:p>
            <a:pPr algn="just">
              <a:lnSpc>
                <a:spcPct val="150000"/>
              </a:lnSpc>
            </a:pPr>
            <a:r>
              <a:rPr lang="es-419" sz="1100" dirty="0">
                <a:latin typeface="Montserrat" pitchFamily="2" charset="77"/>
              </a:rPr>
              <a:t>La Política General de Gobierno (PGG) es el plan de acción del Gobierno de Guatemala, en donde se plasman los objetivos estratégicos y los lineamientos de las políticas públicas.</a:t>
            </a:r>
          </a:p>
          <a:p>
            <a:pPr algn="just">
              <a:lnSpc>
                <a:spcPct val="150000"/>
              </a:lnSpc>
            </a:pPr>
            <a:endParaRPr lang="es-419" sz="1100" dirty="0">
              <a:latin typeface="Montserrat" pitchFamily="2" charset="77"/>
            </a:endParaRPr>
          </a:p>
          <a:p>
            <a:pPr algn="just">
              <a:lnSpc>
                <a:spcPct val="150000"/>
              </a:lnSpc>
            </a:pPr>
            <a:r>
              <a:rPr lang="es-419" sz="1100" dirty="0">
                <a:latin typeface="Montserrat" pitchFamily="2" charset="77"/>
              </a:rPr>
              <a:t>La Secretaría de Inteligencia Estratégica del Estado, durante el cuatrimestre reportado colaboró con el cumplimiento de la </a:t>
            </a:r>
            <a:r>
              <a:rPr lang="es-419" sz="1100" dirty="0" smtClean="0">
                <a:latin typeface="Montserrat" pitchFamily="2" charset="77"/>
              </a:rPr>
              <a:t>Política General de Gobierno </a:t>
            </a:r>
            <a:r>
              <a:rPr lang="es-419" sz="1100" dirty="0">
                <a:latin typeface="Montserrat" pitchFamily="2" charset="77"/>
              </a:rPr>
              <a:t>mediante la cantidad de informes entregados, relacionados con el monitoreo de riesgos, amenazas y vulnerabilidades que atenten contra la seguridad de la nación y la coordinación del Sistema Nacional de </a:t>
            </a:r>
            <a:r>
              <a:rPr lang="es-419" sz="1100" dirty="0" smtClean="0">
                <a:latin typeface="Montserrat" pitchFamily="2" charset="77"/>
              </a:rPr>
              <a:t>Seguridad.</a:t>
            </a:r>
            <a:endParaRPr lang="es-419" sz="1100" dirty="0">
              <a:latin typeface="Montserrat" pitchFamily="2" charset="77"/>
            </a:endParaRPr>
          </a:p>
        </p:txBody>
      </p:sp>
      <p:sp>
        <p:nvSpPr>
          <p:cNvPr id="8" name="Rectángulo 7">
            <a:extLst>
              <a:ext uri="{FF2B5EF4-FFF2-40B4-BE49-F238E27FC236}">
                <a16:creationId xmlns:a16="http://schemas.microsoft.com/office/drawing/2014/main" id="{584B4B9C-41C9-B541-AE43-8B2C0A6B3451}"/>
              </a:ext>
            </a:extLst>
          </p:cNvPr>
          <p:cNvSpPr/>
          <p:nvPr/>
        </p:nvSpPr>
        <p:spPr>
          <a:xfrm>
            <a:off x="871680" y="4446830"/>
            <a:ext cx="6120135" cy="106770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b="1" dirty="0">
                <a:solidFill>
                  <a:srgbClr val="001E6C"/>
                </a:solidFill>
                <a:latin typeface="Montserrat" panose="00000500000000000000" pitchFamily="2" charset="0"/>
              </a:rPr>
              <a:t>Se contribuyó con el pilar de Gobernabilidad y seguridad en desarrollo, alcanzando un </a:t>
            </a:r>
            <a:r>
              <a:rPr lang="es-419" sz="1200" b="1" dirty="0" smtClean="0">
                <a:solidFill>
                  <a:srgbClr val="001E6C"/>
                </a:solidFill>
                <a:latin typeface="Montserrat" panose="00000500000000000000" pitchFamily="2" charset="0"/>
              </a:rPr>
              <a:t>92.7% </a:t>
            </a:r>
            <a:r>
              <a:rPr lang="es-419" sz="1200" dirty="0">
                <a:solidFill>
                  <a:srgbClr val="001E6C"/>
                </a:solidFill>
                <a:latin typeface="Montserrat" panose="00000500000000000000" pitchFamily="2" charset="0"/>
              </a:rPr>
              <a:t>de avance a la meta Sistema de Inteligencia Reformado.</a:t>
            </a:r>
          </a:p>
        </p:txBody>
      </p:sp>
    </p:spTree>
    <p:extLst>
      <p:ext uri="{BB962C8B-B14F-4D97-AF65-F5344CB8AC3E}">
        <p14:creationId xmlns:p14="http://schemas.microsoft.com/office/powerpoint/2010/main" val="238795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871681" y="869108"/>
            <a:ext cx="5919140" cy="707886"/>
          </a:xfrm>
          <a:prstGeom prst="rect">
            <a:avLst/>
          </a:prstGeom>
          <a:noFill/>
        </p:spPr>
        <p:txBody>
          <a:bodyPr wrap="square" rtlCol="0">
            <a:spAutoFit/>
          </a:bodyPr>
          <a:lstStyle/>
          <a:p>
            <a:r>
              <a:rPr lang="es-419" sz="2000" dirty="0">
                <a:solidFill>
                  <a:srgbClr val="001E6C"/>
                </a:solidFill>
                <a:latin typeface="Montserrat" pitchFamily="2" charset="77"/>
              </a:rPr>
              <a:t>¿Qué medidas de transparencia se han aplicado?</a:t>
            </a:r>
            <a:endParaRPr lang="es-GT" sz="2000" dirty="0">
              <a:solidFill>
                <a:srgbClr val="001E6C"/>
              </a:solidFill>
              <a:latin typeface="Montserrat" pitchFamily="2" charset="77"/>
            </a:endParaRPr>
          </a:p>
        </p:txBody>
      </p:sp>
      <p:sp>
        <p:nvSpPr>
          <p:cNvPr id="17"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192982"/>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7" name="CuadroTexto 6">
            <a:extLst>
              <a:ext uri="{FF2B5EF4-FFF2-40B4-BE49-F238E27FC236}">
                <a16:creationId xmlns:a16="http://schemas.microsoft.com/office/drawing/2014/main" id="{59AD204D-F932-C418-4497-BEA06E88D2C8}"/>
              </a:ext>
            </a:extLst>
          </p:cNvPr>
          <p:cNvSpPr txBox="1"/>
          <p:nvPr/>
        </p:nvSpPr>
        <p:spPr>
          <a:xfrm>
            <a:off x="871681" y="1864714"/>
            <a:ext cx="6120134" cy="3000821"/>
          </a:xfrm>
          <a:prstGeom prst="rect">
            <a:avLst/>
          </a:prstGeom>
          <a:noFill/>
        </p:spPr>
        <p:txBody>
          <a:bodyPr wrap="square" rtlCol="0">
            <a:spAutoFit/>
          </a:bodyPr>
          <a:lstStyle/>
          <a:p>
            <a:pPr algn="just">
              <a:lnSpc>
                <a:spcPct val="150000"/>
              </a:lnSpc>
            </a:pPr>
            <a:r>
              <a:rPr lang="es-419" sz="1100" dirty="0">
                <a:latin typeface="Montserrat" pitchFamily="2" charset="77"/>
              </a:rPr>
              <a:t>Para garantizar el uso adecuado del dinero público y el avance en el cumplimiento de los objetivos de Estado, la Secretaría de Inteligencia Estratégica del Estado ha adoptado como medidas de transparencia: </a:t>
            </a:r>
            <a:endParaRPr lang="es-419" sz="1100" dirty="0" smtClean="0">
              <a:latin typeface="Montserrat" pitchFamily="2" charset="77"/>
            </a:endParaRPr>
          </a:p>
          <a:p>
            <a:pPr algn="just">
              <a:lnSpc>
                <a:spcPct val="150000"/>
              </a:lnSpc>
            </a:pPr>
            <a:endParaRPr lang="es-419" sz="500" dirty="0" smtClean="0">
              <a:latin typeface="Montserrat" pitchFamily="2" charset="77"/>
            </a:endParaRPr>
          </a:p>
          <a:p>
            <a:pPr marL="228600" indent="-228600" algn="just">
              <a:lnSpc>
                <a:spcPct val="150000"/>
              </a:lnSpc>
              <a:buAutoNum type="alphaLcParenR"/>
            </a:pPr>
            <a:r>
              <a:rPr lang="es-419" sz="1100" dirty="0">
                <a:latin typeface="Montserrat" pitchFamily="2" charset="77"/>
              </a:rPr>
              <a:t>C</a:t>
            </a:r>
            <a:r>
              <a:rPr lang="es-419" sz="1100" dirty="0" smtClean="0">
                <a:latin typeface="Montserrat" pitchFamily="2" charset="77"/>
              </a:rPr>
              <a:t>onformación </a:t>
            </a:r>
            <a:r>
              <a:rPr lang="es-419" sz="1100" dirty="0">
                <a:latin typeface="Montserrat" pitchFamily="2" charset="77"/>
              </a:rPr>
              <a:t>del comité de Datos </a:t>
            </a:r>
            <a:r>
              <a:rPr lang="es-419" sz="1100" dirty="0" smtClean="0">
                <a:latin typeface="Montserrat" pitchFamily="2" charset="77"/>
              </a:rPr>
              <a:t>Abiertos;</a:t>
            </a:r>
          </a:p>
          <a:p>
            <a:pPr marL="228600" indent="-228600" algn="just">
              <a:lnSpc>
                <a:spcPct val="150000"/>
              </a:lnSpc>
              <a:buAutoNum type="alphaLcParenR"/>
            </a:pPr>
            <a:r>
              <a:rPr lang="es-419" sz="1100" dirty="0" smtClean="0">
                <a:latin typeface="Montserrat" pitchFamily="2" charset="77"/>
              </a:rPr>
              <a:t>Simplificación de 31 procesos internos en cumplimiento a la Ley de  </a:t>
            </a:r>
            <a:r>
              <a:rPr lang="es-419" sz="1100" dirty="0">
                <a:latin typeface="Montserrat" pitchFamily="2" charset="77"/>
              </a:rPr>
              <a:t>Simplificación </a:t>
            </a:r>
            <a:r>
              <a:rPr lang="es-419" sz="1100" dirty="0" smtClean="0">
                <a:latin typeface="Montserrat" pitchFamily="2" charset="77"/>
              </a:rPr>
              <a:t>de Requisitos y </a:t>
            </a:r>
            <a:r>
              <a:rPr lang="es-419" sz="1100" dirty="0">
                <a:latin typeface="Montserrat" pitchFamily="2" charset="77"/>
              </a:rPr>
              <a:t>Trámites </a:t>
            </a:r>
            <a:r>
              <a:rPr lang="es-419" sz="1100" dirty="0" smtClean="0">
                <a:latin typeface="Montserrat" pitchFamily="2" charset="77"/>
              </a:rPr>
              <a:t>Administrativos;</a:t>
            </a:r>
          </a:p>
          <a:p>
            <a:pPr marL="228600" indent="-228600" algn="just">
              <a:lnSpc>
                <a:spcPct val="150000"/>
              </a:lnSpc>
              <a:buAutoNum type="alphaLcParenR"/>
            </a:pPr>
            <a:r>
              <a:rPr lang="es-419" sz="1100" dirty="0" smtClean="0">
                <a:latin typeface="Montserrat" pitchFamily="2" charset="77"/>
              </a:rPr>
              <a:t>Oportuna respuesta a solicitudes de Información Pública emitidas por la ciudadanía;</a:t>
            </a:r>
          </a:p>
          <a:p>
            <a:pPr marL="228600" indent="-228600" algn="just">
              <a:lnSpc>
                <a:spcPct val="150000"/>
              </a:lnSpc>
              <a:buAutoNum type="alphaLcParenR"/>
            </a:pPr>
            <a:r>
              <a:rPr lang="es-419" sz="1100" dirty="0" smtClean="0">
                <a:latin typeface="Montserrat" pitchFamily="2" charset="77"/>
              </a:rPr>
              <a:t> </a:t>
            </a:r>
            <a:r>
              <a:rPr lang="es-419" sz="1100" dirty="0" smtClean="0">
                <a:latin typeface="Montserrat" pitchFamily="2" charset="77"/>
              </a:rPr>
              <a:t>P</a:t>
            </a:r>
            <a:r>
              <a:rPr lang="es-419" sz="1100" dirty="0" smtClean="0">
                <a:latin typeface="Montserrat" pitchFamily="2" charset="77"/>
              </a:rPr>
              <a:t>rogramación </a:t>
            </a:r>
            <a:r>
              <a:rPr lang="es-419" sz="1100" dirty="0">
                <a:latin typeface="Montserrat" pitchFamily="2" charset="77"/>
              </a:rPr>
              <a:t>de diversos controles internos </a:t>
            </a:r>
            <a:r>
              <a:rPr lang="es-419" sz="1100" dirty="0" smtClean="0">
                <a:latin typeface="Montserrat" pitchFamily="2" charset="77"/>
              </a:rPr>
              <a:t>que se están implementando para reducir posibles riesgos que puedan ser una amenaza a los procedimientos de la Secretaría.</a:t>
            </a:r>
            <a:endParaRPr lang="es-419" sz="1100" dirty="0">
              <a:latin typeface="Montserrat" pitchFamily="2" charset="77"/>
            </a:endParaRPr>
          </a:p>
        </p:txBody>
      </p:sp>
    </p:spTree>
    <p:extLst>
      <p:ext uri="{BB962C8B-B14F-4D97-AF65-F5344CB8AC3E}">
        <p14:creationId xmlns:p14="http://schemas.microsoft.com/office/powerpoint/2010/main" val="90580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192982"/>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170" y="1233797"/>
            <a:ext cx="3103084" cy="3103084"/>
          </a:xfrm>
          <a:prstGeom prst="rect">
            <a:avLst/>
          </a:prstGeom>
        </p:spPr>
      </p:pic>
      <p:sp>
        <p:nvSpPr>
          <p:cNvPr id="9" name="Rectángulo 8">
            <a:extLst>
              <a:ext uri="{FF2B5EF4-FFF2-40B4-BE49-F238E27FC236}">
                <a16:creationId xmlns:a16="http://schemas.microsoft.com/office/drawing/2014/main" id="{584B4B9C-41C9-B541-AE43-8B2C0A6B3451}"/>
              </a:ext>
            </a:extLst>
          </p:cNvPr>
          <p:cNvSpPr/>
          <p:nvPr/>
        </p:nvSpPr>
        <p:spPr>
          <a:xfrm>
            <a:off x="762000" y="914400"/>
            <a:ext cx="6852255" cy="464127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CuadroTexto 9">
            <a:extLst>
              <a:ext uri="{FF2B5EF4-FFF2-40B4-BE49-F238E27FC236}">
                <a16:creationId xmlns:a16="http://schemas.microsoft.com/office/drawing/2014/main" id="{27865904-F194-203A-6553-813C1280A0C7}"/>
              </a:ext>
            </a:extLst>
          </p:cNvPr>
          <p:cNvSpPr txBox="1"/>
          <p:nvPr/>
        </p:nvSpPr>
        <p:spPr>
          <a:xfrm>
            <a:off x="1704110" y="2406356"/>
            <a:ext cx="5088236" cy="3139321"/>
          </a:xfrm>
          <a:prstGeom prst="rect">
            <a:avLst/>
          </a:prstGeom>
          <a:noFill/>
        </p:spPr>
        <p:txBody>
          <a:bodyPr wrap="square" rtlCol="0">
            <a:spAutoFit/>
          </a:bodyPr>
          <a:lstStyle/>
          <a:p>
            <a:pPr algn="ctr">
              <a:lnSpc>
                <a:spcPct val="150000"/>
              </a:lnSpc>
            </a:pPr>
            <a:r>
              <a:rPr lang="es-419" sz="1100" dirty="0">
                <a:latin typeface="Montserrat" pitchFamily="2" charset="77"/>
              </a:rPr>
              <a:t>Los principales desafíos </a:t>
            </a:r>
            <a:r>
              <a:rPr lang="es-419" sz="1100" dirty="0" smtClean="0">
                <a:latin typeface="Montserrat" pitchFamily="2" charset="77"/>
              </a:rPr>
              <a:t>de la </a:t>
            </a:r>
            <a:r>
              <a:rPr lang="es-419" sz="1100" dirty="0">
                <a:latin typeface="Montserrat" pitchFamily="2" charset="77"/>
              </a:rPr>
              <a:t>Secretaría de Inteligencia Estratégica del Estado </a:t>
            </a:r>
            <a:r>
              <a:rPr lang="es-419" sz="1100" dirty="0" smtClean="0">
                <a:latin typeface="Montserrat" pitchFamily="2" charset="77"/>
              </a:rPr>
              <a:t>es continuar con el fortalecimiento de  los lazos de coordinación y cooperación con el Sistema Nacional de Inteligencia; así como las agencias homologas internacionales.</a:t>
            </a:r>
          </a:p>
          <a:p>
            <a:pPr>
              <a:lnSpc>
                <a:spcPct val="150000"/>
              </a:lnSpc>
            </a:pPr>
            <a:endParaRPr lang="es-MX" sz="1100" dirty="0" smtClean="0">
              <a:latin typeface="Montserrat" pitchFamily="2" charset="77"/>
            </a:endParaRPr>
          </a:p>
          <a:p>
            <a:pPr>
              <a:lnSpc>
                <a:spcPct val="150000"/>
              </a:lnSpc>
            </a:pPr>
            <a:endParaRPr lang="es-MX" sz="1100" dirty="0">
              <a:latin typeface="Montserrat" pitchFamily="2" charset="77"/>
            </a:endParaRPr>
          </a:p>
          <a:p>
            <a:pPr algn="ctr">
              <a:lnSpc>
                <a:spcPct val="150000"/>
              </a:lnSpc>
            </a:pPr>
            <a:r>
              <a:rPr lang="es-419" sz="1100" dirty="0" smtClean="0">
                <a:solidFill>
                  <a:srgbClr val="001E6C"/>
                </a:solidFill>
                <a:latin typeface="Montserrat" pitchFamily="2" charset="77"/>
              </a:rPr>
              <a:t>Las </a:t>
            </a:r>
            <a:r>
              <a:rPr lang="es-419" sz="1100" dirty="0">
                <a:solidFill>
                  <a:srgbClr val="001E6C"/>
                </a:solidFill>
                <a:latin typeface="Montserrat" pitchFamily="2" charset="77"/>
              </a:rPr>
              <a:t>acciones inmediatas a seguir son </a:t>
            </a:r>
            <a:r>
              <a:rPr lang="es-419" sz="1100" b="1" dirty="0" smtClean="0">
                <a:solidFill>
                  <a:srgbClr val="001E6C"/>
                </a:solidFill>
                <a:latin typeface="Montserrat" pitchFamily="2" charset="77"/>
              </a:rPr>
              <a:t>dar seguimiento a protocolos, planes que responden al fortalecimiento y coordinación del Ámbito de Inteligencia de Estado.</a:t>
            </a:r>
            <a:endParaRPr lang="es-419" sz="1100" b="1" dirty="0">
              <a:solidFill>
                <a:srgbClr val="001E6C"/>
              </a:solidFill>
              <a:latin typeface="Montserrat" pitchFamily="2" charset="77"/>
            </a:endParaRPr>
          </a:p>
          <a:p>
            <a:pPr>
              <a:lnSpc>
                <a:spcPct val="150000"/>
              </a:lnSpc>
            </a:pPr>
            <a:endParaRPr lang="es-MX" sz="1100" dirty="0">
              <a:solidFill>
                <a:srgbClr val="001E6C"/>
              </a:solidFill>
              <a:latin typeface="Montserrat" pitchFamily="2" charset="77"/>
            </a:endParaRPr>
          </a:p>
          <a:p>
            <a:pPr>
              <a:lnSpc>
                <a:spcPct val="150000"/>
              </a:lnSpc>
            </a:pPr>
            <a:endParaRPr lang="es-MX" sz="1100" dirty="0" smtClean="0">
              <a:latin typeface="Montserrat" pitchFamily="2" charset="77"/>
            </a:endParaRPr>
          </a:p>
          <a:p>
            <a:pPr>
              <a:lnSpc>
                <a:spcPct val="150000"/>
              </a:lnSpc>
            </a:pPr>
            <a:endParaRPr lang="es-419" sz="1100" dirty="0">
              <a:latin typeface="Montserrat" pitchFamily="2" charset="77"/>
            </a:endParaRPr>
          </a:p>
        </p:txBody>
      </p:sp>
      <p:sp>
        <p:nvSpPr>
          <p:cNvPr id="12" name="CuadroTexto 11">
            <a:extLst>
              <a:ext uri="{FF2B5EF4-FFF2-40B4-BE49-F238E27FC236}">
                <a16:creationId xmlns:a16="http://schemas.microsoft.com/office/drawing/2014/main" id="{34F9E3B3-1FAE-2ADF-C4D7-AF8CB032ED78}"/>
              </a:ext>
            </a:extLst>
          </p:cNvPr>
          <p:cNvSpPr txBox="1"/>
          <p:nvPr/>
        </p:nvSpPr>
        <p:spPr>
          <a:xfrm>
            <a:off x="1583908" y="1460323"/>
            <a:ext cx="5208438" cy="400110"/>
          </a:xfrm>
          <a:prstGeom prst="rect">
            <a:avLst/>
          </a:prstGeom>
          <a:noFill/>
        </p:spPr>
        <p:txBody>
          <a:bodyPr wrap="square" rtlCol="0">
            <a:spAutoFit/>
          </a:bodyPr>
          <a:lstStyle/>
          <a:p>
            <a:r>
              <a:rPr lang="es-419" sz="2000" dirty="0" smtClean="0">
                <a:solidFill>
                  <a:srgbClr val="001E6C"/>
                </a:solidFill>
                <a:latin typeface="Montserrat" pitchFamily="2" charset="77"/>
              </a:rPr>
              <a:t>¿Qué desafíos se esperan para el 2023?</a:t>
            </a:r>
            <a:endParaRPr lang="es-419" sz="2000" dirty="0">
              <a:solidFill>
                <a:srgbClr val="001E6C"/>
              </a:solidFill>
              <a:latin typeface="Montserrat" pitchFamily="2" charset="77"/>
            </a:endParaRPr>
          </a:p>
        </p:txBody>
      </p:sp>
    </p:spTree>
    <p:extLst>
      <p:ext uri="{BB962C8B-B14F-4D97-AF65-F5344CB8AC3E}">
        <p14:creationId xmlns:p14="http://schemas.microsoft.com/office/powerpoint/2010/main" val="1448565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262234-FCDC-5A90-A9F9-57310FE6B821}"/>
              </a:ext>
            </a:extLst>
          </p:cNvPr>
          <p:cNvPicPr>
            <a:picLocks noChangeAspect="1"/>
          </p:cNvPicPr>
          <p:nvPr/>
        </p:nvPicPr>
        <p:blipFill>
          <a:blip r:embed="rId3"/>
          <a:stretch>
            <a:fillRect/>
          </a:stretch>
        </p:blipFill>
        <p:spPr>
          <a:xfrm>
            <a:off x="4951538" y="3886015"/>
            <a:ext cx="1206240" cy="479279"/>
          </a:xfrm>
          <a:prstGeom prst="rect">
            <a:avLst/>
          </a:prstGeom>
        </p:spPr>
      </p:pic>
      <p:sp>
        <p:nvSpPr>
          <p:cNvPr id="5" name="CuadroTexto 4">
            <a:extLst>
              <a:ext uri="{FF2B5EF4-FFF2-40B4-BE49-F238E27FC236}">
                <a16:creationId xmlns:a16="http://schemas.microsoft.com/office/drawing/2014/main" id="{77437D56-EFF2-582F-E431-E465CCE4D442}"/>
              </a:ext>
            </a:extLst>
          </p:cNvPr>
          <p:cNvSpPr txBox="1"/>
          <p:nvPr/>
        </p:nvSpPr>
        <p:spPr>
          <a:xfrm>
            <a:off x="6190829" y="3936678"/>
            <a:ext cx="1651687" cy="369332"/>
          </a:xfrm>
          <a:prstGeom prst="rect">
            <a:avLst/>
          </a:prstGeom>
          <a:noFill/>
        </p:spPr>
        <p:txBody>
          <a:bodyPr wrap="square" rtlCol="0">
            <a:spAutoFit/>
          </a:bodyPr>
          <a:lstStyle/>
          <a:p>
            <a:r>
              <a:rPr lang="es-GT" sz="600" b="1" dirty="0">
                <a:solidFill>
                  <a:srgbClr val="10304B"/>
                </a:solidFill>
                <a:latin typeface="Montserrat SemiBold" pitchFamily="2" charset="77"/>
              </a:rPr>
              <a:t>NOMBRE </a:t>
            </a:r>
          </a:p>
          <a:p>
            <a:r>
              <a:rPr lang="es-GT" sz="600" b="1" dirty="0">
                <a:solidFill>
                  <a:srgbClr val="10304B"/>
                </a:solidFill>
                <a:latin typeface="Montserrat SemiBold" pitchFamily="2" charset="77"/>
              </a:rPr>
              <a:t>DE LA </a:t>
            </a:r>
          </a:p>
          <a:p>
            <a:r>
              <a:rPr lang="es-GT" sz="600" b="1" dirty="0">
                <a:solidFill>
                  <a:srgbClr val="10304B"/>
                </a:solidFill>
                <a:latin typeface="Montserrat SemiBold" pitchFamily="2" charset="77"/>
              </a:rPr>
              <a:t>INSTITUCIÓN</a:t>
            </a:r>
          </a:p>
        </p:txBody>
      </p:sp>
    </p:spTree>
    <p:extLst>
      <p:ext uri="{BB962C8B-B14F-4D97-AF65-F5344CB8AC3E}">
        <p14:creationId xmlns:p14="http://schemas.microsoft.com/office/powerpoint/2010/main" val="146442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696DCD-B51B-B691-DAAF-10128BC45AC4}"/>
              </a:ext>
            </a:extLst>
          </p:cNvPr>
          <p:cNvSpPr txBox="1"/>
          <p:nvPr/>
        </p:nvSpPr>
        <p:spPr>
          <a:xfrm>
            <a:off x="2153394" y="574201"/>
            <a:ext cx="8001987" cy="707886"/>
          </a:xfrm>
          <a:prstGeom prst="rect">
            <a:avLst/>
          </a:prstGeom>
          <a:noFill/>
        </p:spPr>
        <p:txBody>
          <a:bodyPr wrap="square" rtlCol="0">
            <a:spAutoFit/>
          </a:bodyPr>
          <a:lstStyle/>
          <a:p>
            <a:r>
              <a:rPr lang="es-GT" sz="2000" dirty="0" smtClean="0">
                <a:solidFill>
                  <a:srgbClr val="001E6C"/>
                </a:solidFill>
                <a:latin typeface="Montserrat" pitchFamily="2" charset="77"/>
              </a:rPr>
              <a:t>Principales funciones</a:t>
            </a:r>
          </a:p>
          <a:p>
            <a:r>
              <a:rPr lang="es-GT" sz="2000" b="1" dirty="0" smtClean="0">
                <a:solidFill>
                  <a:srgbClr val="001E6C"/>
                </a:solidFill>
                <a:latin typeface="Montserrat ExtraBold" pitchFamily="2" charset="77"/>
              </a:rPr>
              <a:t>Secretaría de Inteligencia del Estado -SIE-</a:t>
            </a:r>
            <a:endParaRPr lang="es-GT" sz="2000" b="1" dirty="0">
              <a:solidFill>
                <a:srgbClr val="001E6C"/>
              </a:solidFill>
              <a:latin typeface="Montserrat ExtraBold" pitchFamily="2" charset="77"/>
            </a:endParaRPr>
          </a:p>
        </p:txBody>
      </p:sp>
      <p:sp>
        <p:nvSpPr>
          <p:cNvPr id="11" name="CuadroTexto 10">
            <a:extLst>
              <a:ext uri="{FF2B5EF4-FFF2-40B4-BE49-F238E27FC236}">
                <a16:creationId xmlns:a16="http://schemas.microsoft.com/office/drawing/2014/main" id="{A73010C5-04AB-7076-E3F7-C5E6D111B319}"/>
              </a:ext>
            </a:extLst>
          </p:cNvPr>
          <p:cNvSpPr txBox="1"/>
          <p:nvPr/>
        </p:nvSpPr>
        <p:spPr>
          <a:xfrm>
            <a:off x="884464" y="1606284"/>
            <a:ext cx="4994240" cy="1615827"/>
          </a:xfrm>
          <a:prstGeom prst="rect">
            <a:avLst/>
          </a:prstGeom>
          <a:noFill/>
        </p:spPr>
        <p:txBody>
          <a:bodyPr wrap="square" rtlCol="0">
            <a:spAutoFit/>
          </a:bodyPr>
          <a:lstStyle/>
          <a:p>
            <a:pPr algn="just">
              <a:lnSpc>
                <a:spcPct val="150000"/>
              </a:lnSpc>
            </a:pPr>
            <a:r>
              <a:rPr lang="es-419" sz="1100" dirty="0">
                <a:latin typeface="Montserrat" pitchFamily="2" charset="77"/>
              </a:rPr>
              <a:t>Las funciones de la Secretaría de Inteligencia Estratégica del Estado </a:t>
            </a:r>
            <a:r>
              <a:rPr lang="es-419" sz="1100" dirty="0" smtClean="0">
                <a:latin typeface="Montserrat" pitchFamily="2" charset="77"/>
              </a:rPr>
              <a:t>-SIE- </a:t>
            </a:r>
            <a:r>
              <a:rPr lang="es-419" sz="1100" dirty="0">
                <a:latin typeface="Montserrat" pitchFamily="2" charset="77"/>
              </a:rPr>
              <a:t>se encuentran delimitadas en artículo 13 de la Ley del Organismo Ejecutivo, Decreto 114-97 del Congreso de la República de Guatemala y sus reformas y 27 de la Ley Marco del Sistema Nacional de Seguridad, Decreto 18-2008 del Congreso de la República de Guatemala.</a:t>
            </a:r>
            <a:endParaRPr lang="es-GT" sz="1100" dirty="0">
              <a:latin typeface="Montserrat" pitchFamily="2" charset="77"/>
            </a:endParaRPr>
          </a:p>
        </p:txBody>
      </p:sp>
      <p:sp>
        <p:nvSpPr>
          <p:cNvPr id="12" name="CuadroTexto 11">
            <a:extLst>
              <a:ext uri="{FF2B5EF4-FFF2-40B4-BE49-F238E27FC236}">
                <a16:creationId xmlns:a16="http://schemas.microsoft.com/office/drawing/2014/main" id="{76DFDB85-8F6D-CC44-7271-0E53284AD93C}"/>
              </a:ext>
            </a:extLst>
          </p:cNvPr>
          <p:cNvSpPr txBox="1"/>
          <p:nvPr/>
        </p:nvSpPr>
        <p:spPr>
          <a:xfrm>
            <a:off x="884464" y="3330100"/>
            <a:ext cx="4994240" cy="1361911"/>
          </a:xfrm>
          <a:prstGeom prst="rect">
            <a:avLst/>
          </a:prstGeom>
          <a:noFill/>
        </p:spPr>
        <p:txBody>
          <a:bodyPr wrap="square" rtlCol="0">
            <a:spAutoFit/>
          </a:bodyPr>
          <a:lstStyle/>
          <a:p>
            <a:pPr algn="just">
              <a:lnSpc>
                <a:spcPct val="150000"/>
              </a:lnSpc>
            </a:pPr>
            <a:r>
              <a:rPr lang="es-419" sz="1100" dirty="0">
                <a:latin typeface="Montserrat" pitchFamily="2" charset="77"/>
              </a:rPr>
              <a:t>En relación a su mandato, la SIE </a:t>
            </a:r>
            <a:r>
              <a:rPr lang="es-419" sz="1100" dirty="0" smtClean="0">
                <a:latin typeface="Montserrat" pitchFamily="2" charset="77"/>
              </a:rPr>
              <a:t>cumple </a:t>
            </a:r>
            <a:r>
              <a:rPr lang="es-419" sz="1100" dirty="0">
                <a:latin typeface="Montserrat" pitchFamily="2" charset="77"/>
              </a:rPr>
              <a:t>dos roles sustantivos: el de Coordinador del Sistema Nacional de Inteligencia y el de institución que a su vez produce inteligencia en los campos estratégicos, interactuando bajo mecanismos de cooperación, colaboración y coordinación.  </a:t>
            </a:r>
            <a:endParaRPr lang="es-GT" sz="1100" dirty="0">
              <a:latin typeface="Montserrat" pitchFamily="2" charset="77"/>
            </a:endParaRPr>
          </a:p>
        </p:txBody>
      </p:sp>
      <p:sp>
        <p:nvSpPr>
          <p:cNvPr id="13" name="CuadroTexto 12">
            <a:extLst>
              <a:ext uri="{FF2B5EF4-FFF2-40B4-BE49-F238E27FC236}">
                <a16:creationId xmlns:a16="http://schemas.microsoft.com/office/drawing/2014/main" id="{ABE6FD51-5573-DBFB-B0F0-A14897DA0FC4}"/>
              </a:ext>
            </a:extLst>
          </p:cNvPr>
          <p:cNvSpPr txBox="1"/>
          <p:nvPr/>
        </p:nvSpPr>
        <p:spPr>
          <a:xfrm>
            <a:off x="6154387" y="1605441"/>
            <a:ext cx="4994240" cy="1361911"/>
          </a:xfrm>
          <a:prstGeom prst="rect">
            <a:avLst/>
          </a:prstGeom>
          <a:noFill/>
        </p:spPr>
        <p:txBody>
          <a:bodyPr wrap="square" rtlCol="0">
            <a:spAutoFit/>
          </a:bodyPr>
          <a:lstStyle/>
          <a:p>
            <a:pPr algn="just">
              <a:lnSpc>
                <a:spcPct val="150000"/>
              </a:lnSpc>
            </a:pPr>
            <a:r>
              <a:rPr lang="es-419" sz="1100" dirty="0">
                <a:latin typeface="Montserrat" pitchFamily="2" charset="77"/>
              </a:rPr>
              <a:t>Los </a:t>
            </a:r>
            <a:r>
              <a:rPr lang="es-419" sz="1100" dirty="0" smtClean="0">
                <a:latin typeface="Montserrat" pitchFamily="2" charset="77"/>
              </a:rPr>
              <a:t>informes de inteligencia </a:t>
            </a:r>
            <a:r>
              <a:rPr lang="es-419" sz="1100" dirty="0">
                <a:latin typeface="Montserrat" pitchFamily="2" charset="77"/>
              </a:rPr>
              <a:t>que se generan son entregados al Presidente de la República y al Consejo Nacional de Seguridad proporcionándoles información útil que contribuye para </a:t>
            </a:r>
            <a:r>
              <a:rPr lang="es-419" sz="1100" dirty="0" smtClean="0">
                <a:latin typeface="Montserrat" pitchFamily="2" charset="77"/>
              </a:rPr>
              <a:t>la toma de decisiones con el objetivo de </a:t>
            </a:r>
            <a:r>
              <a:rPr lang="es-419" sz="1100" dirty="0">
                <a:latin typeface="Montserrat" pitchFamily="2" charset="77"/>
              </a:rPr>
              <a:t>prevenir situaciones de riesgos y amenazas que afecten a la seguridad de la nación.</a:t>
            </a:r>
            <a:endParaRPr lang="es-GT" sz="1100" dirty="0">
              <a:latin typeface="Montserrat" pitchFamily="2" charset="77"/>
            </a:endParaRPr>
          </a:p>
        </p:txBody>
      </p:sp>
      <p:sp>
        <p:nvSpPr>
          <p:cNvPr id="6" name="Elipse 5">
            <a:extLst>
              <a:ext uri="{FF2B5EF4-FFF2-40B4-BE49-F238E27FC236}">
                <a16:creationId xmlns:a16="http://schemas.microsoft.com/office/drawing/2014/main" id="{F9200ACC-851F-1A44-9CBF-602EF0FE6A41}"/>
              </a:ext>
            </a:extLst>
          </p:cNvPr>
          <p:cNvSpPr/>
          <p:nvPr/>
        </p:nvSpPr>
        <p:spPr>
          <a:xfrm>
            <a:off x="884464" y="461000"/>
            <a:ext cx="969050" cy="969050"/>
          </a:xfrm>
          <a:prstGeom prst="ellipse">
            <a:avLst/>
          </a:prstGeom>
          <a:solidFill>
            <a:srgbClr val="001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600" b="1" dirty="0">
                <a:latin typeface="Montserrat ExtraBold" pitchFamily="2" charset="77"/>
              </a:rPr>
              <a:t>1</a:t>
            </a:r>
          </a:p>
        </p:txBody>
      </p:sp>
      <p:sp>
        <p:nvSpPr>
          <p:cNvPr id="9" name="CuadroTexto 8">
            <a:extLst>
              <a:ext uri="{FF2B5EF4-FFF2-40B4-BE49-F238E27FC236}">
                <a16:creationId xmlns:a16="http://schemas.microsoft.com/office/drawing/2014/main" id="{ABE6FD51-5573-DBFB-B0F0-A14897DA0FC4}"/>
              </a:ext>
            </a:extLst>
          </p:cNvPr>
          <p:cNvSpPr txBox="1"/>
          <p:nvPr/>
        </p:nvSpPr>
        <p:spPr>
          <a:xfrm>
            <a:off x="884464" y="4739251"/>
            <a:ext cx="4994240" cy="1615827"/>
          </a:xfrm>
          <a:prstGeom prst="rect">
            <a:avLst/>
          </a:prstGeom>
          <a:noFill/>
        </p:spPr>
        <p:txBody>
          <a:bodyPr wrap="square" rtlCol="0">
            <a:spAutoFit/>
          </a:bodyPr>
          <a:lstStyle/>
          <a:p>
            <a:pPr algn="just">
              <a:lnSpc>
                <a:spcPct val="150000"/>
              </a:lnSpc>
            </a:pPr>
            <a:r>
              <a:rPr lang="es-419" sz="1100" dirty="0" smtClean="0">
                <a:latin typeface="Montserrat" pitchFamily="2" charset="77"/>
              </a:rPr>
              <a:t>A nivel estratégico, proporciona la información </a:t>
            </a:r>
            <a:r>
              <a:rPr lang="es-419" sz="1100" dirty="0">
                <a:latin typeface="Montserrat" pitchFamily="2" charset="77"/>
              </a:rPr>
              <a:t>nacional e internacional a las instituciones que conforman la estructura del Sistema Nacional de </a:t>
            </a:r>
            <a:r>
              <a:rPr lang="es-419" sz="1100" dirty="0" smtClean="0">
                <a:latin typeface="Montserrat" pitchFamily="2" charset="77"/>
              </a:rPr>
              <a:t>Seguridad; encontrándose en constante relación </a:t>
            </a:r>
            <a:r>
              <a:rPr lang="es-419" sz="1100" dirty="0">
                <a:latin typeface="Montserrat" pitchFamily="2" charset="77"/>
              </a:rPr>
              <a:t>de </a:t>
            </a:r>
            <a:r>
              <a:rPr lang="es-419" sz="1100" dirty="0" smtClean="0">
                <a:latin typeface="Montserrat" pitchFamily="2" charset="77"/>
              </a:rPr>
              <a:t>cooperación y </a:t>
            </a:r>
            <a:r>
              <a:rPr lang="es-419" sz="1100" dirty="0">
                <a:latin typeface="Montserrat" pitchFamily="2" charset="77"/>
              </a:rPr>
              <a:t>colaboración con otros servicios de inteligencia a nivel nacional e internacional.</a:t>
            </a:r>
          </a:p>
          <a:p>
            <a:pPr algn="just">
              <a:lnSpc>
                <a:spcPct val="150000"/>
              </a:lnSpc>
            </a:pPr>
            <a:endParaRPr lang="es-GT" sz="1100" dirty="0">
              <a:latin typeface="Montserrat" pitchFamily="2" charset="77"/>
            </a:endParaRPr>
          </a:p>
        </p:txBody>
      </p:sp>
      <p:sp>
        <p:nvSpPr>
          <p:cNvPr id="10" name="CuadroTexto 9">
            <a:extLst>
              <a:ext uri="{FF2B5EF4-FFF2-40B4-BE49-F238E27FC236}">
                <a16:creationId xmlns:a16="http://schemas.microsoft.com/office/drawing/2014/main" id="{A73010C5-04AB-7076-E3F7-C5E6D111B319}"/>
              </a:ext>
            </a:extLst>
          </p:cNvPr>
          <p:cNvSpPr txBox="1"/>
          <p:nvPr/>
        </p:nvSpPr>
        <p:spPr>
          <a:xfrm>
            <a:off x="6262255" y="3344856"/>
            <a:ext cx="4886372" cy="2631490"/>
          </a:xfrm>
          <a:prstGeom prst="rect">
            <a:avLst/>
          </a:prstGeom>
          <a:noFill/>
        </p:spPr>
        <p:txBody>
          <a:bodyPr wrap="square" rtlCol="0">
            <a:spAutoFit/>
          </a:bodyPr>
          <a:lstStyle/>
          <a:p>
            <a:pPr algn="just">
              <a:lnSpc>
                <a:spcPct val="150000"/>
              </a:lnSpc>
            </a:pPr>
            <a:r>
              <a:rPr lang="es-419" sz="1100" dirty="0" smtClean="0">
                <a:latin typeface="Montserrat" pitchFamily="2" charset="77"/>
              </a:rPr>
              <a:t>A nivel interno, la Secretaría de Inteligencia Estratégica del Estado –SIE-, desarrolla </a:t>
            </a:r>
            <a:r>
              <a:rPr lang="es-419" sz="1100" dirty="0">
                <a:latin typeface="Montserrat" pitchFamily="2" charset="77"/>
              </a:rPr>
              <a:t>y </a:t>
            </a:r>
            <a:r>
              <a:rPr lang="es-419" sz="1100" dirty="0" smtClean="0">
                <a:latin typeface="Montserrat" pitchFamily="2" charset="77"/>
              </a:rPr>
              <a:t>aplica </a:t>
            </a:r>
            <a:r>
              <a:rPr lang="es-419" sz="1100" dirty="0">
                <a:latin typeface="Montserrat" pitchFamily="2" charset="77"/>
              </a:rPr>
              <a:t>procedimientos oportunos de reclutamiento, selección, evaluación y promoción de personal </a:t>
            </a:r>
            <a:r>
              <a:rPr lang="es-419" sz="1100" dirty="0" smtClean="0">
                <a:latin typeface="Montserrat" pitchFamily="2" charset="77"/>
              </a:rPr>
              <a:t>con el propósito que el personal no solamente cumpla profesionalmente el perfil, sino también, sean personas con altos estándares de confiabilidad para el manejo de información de la inteligencia de Estado. Además, la Secretaría de Inteligencia Estratégica del Estado esta comprometida con fortalecer y </a:t>
            </a:r>
            <a:r>
              <a:rPr lang="es-419" sz="1100" dirty="0">
                <a:latin typeface="Montserrat" pitchFamily="2" charset="77"/>
              </a:rPr>
              <a:t>establecer la carrera profesional y </a:t>
            </a:r>
            <a:r>
              <a:rPr lang="es-419" sz="1100" dirty="0" smtClean="0">
                <a:latin typeface="Montserrat" pitchFamily="2" charset="77"/>
              </a:rPr>
              <a:t>administrativa de los servidores públicos que la integran.</a:t>
            </a:r>
            <a:endParaRPr lang="es-419" sz="1100" dirty="0">
              <a:latin typeface="Montserrat" pitchFamily="2" charset="77"/>
            </a:endParaRPr>
          </a:p>
        </p:txBody>
      </p:sp>
    </p:spTree>
    <p:extLst>
      <p:ext uri="{BB962C8B-B14F-4D97-AF65-F5344CB8AC3E}">
        <p14:creationId xmlns:p14="http://schemas.microsoft.com/office/powerpoint/2010/main" val="162289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Imagen 13"/>
          <p:cNvPicPr/>
          <p:nvPr/>
        </p:nvPicPr>
        <p:blipFill>
          <a:blip r:embed="rId4" cstate="print">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525194" y="1517275"/>
            <a:ext cx="1246505" cy="1246505"/>
          </a:xfrm>
          <a:prstGeom prst="rect">
            <a:avLst/>
          </a:prstGeom>
        </p:spPr>
      </p:pic>
      <p:pic>
        <p:nvPicPr>
          <p:cNvPr id="15" name="Imagen 14"/>
          <p:cNvPicPr/>
          <p:nvPr/>
        </p:nvPicPr>
        <p:blipFill>
          <a:blip r:embed="rId6" cstate="print">
            <a:extLst>
              <a:ext uri="{BEBA8EAE-BF5A-486C-A8C5-ECC9F3942E4B}">
                <a14:imgProps xmlns:a14="http://schemas.microsoft.com/office/drawing/2010/main">
                  <a14:imgLayer r:embed="rId7">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85219" y="1517275"/>
            <a:ext cx="1246505" cy="1246505"/>
          </a:xfrm>
          <a:prstGeom prst="rect">
            <a:avLst/>
          </a:prstGeom>
        </p:spPr>
      </p:pic>
      <p:sp>
        <p:nvSpPr>
          <p:cNvPr id="16" name="CuadroTexto 15">
            <a:extLst>
              <a:ext uri="{FF2B5EF4-FFF2-40B4-BE49-F238E27FC236}">
                <a16:creationId xmlns:a16="http://schemas.microsoft.com/office/drawing/2014/main" id="{BDC669E7-8FE6-4C71-C26F-0D37B6E9B3F4}"/>
              </a:ext>
            </a:extLst>
          </p:cNvPr>
          <p:cNvSpPr txBox="1"/>
          <p:nvPr/>
        </p:nvSpPr>
        <p:spPr>
          <a:xfrm>
            <a:off x="387926" y="3015523"/>
            <a:ext cx="5708074" cy="1785104"/>
          </a:xfrm>
          <a:prstGeom prst="rect">
            <a:avLst/>
          </a:prstGeom>
          <a:noFill/>
        </p:spPr>
        <p:txBody>
          <a:bodyPr wrap="square" rtlCol="0">
            <a:spAutoFit/>
          </a:bodyPr>
          <a:lstStyle/>
          <a:p>
            <a:pPr algn="ctr"/>
            <a:r>
              <a:rPr lang="es-GT" sz="2000" b="1" dirty="0" smtClean="0">
                <a:solidFill>
                  <a:srgbClr val="001E6C"/>
                </a:solidFill>
                <a:latin typeface="Montserrat" pitchFamily="2" charset="77"/>
              </a:rPr>
              <a:t>Misión</a:t>
            </a:r>
          </a:p>
          <a:p>
            <a:pPr algn="ctr"/>
            <a:r>
              <a:rPr lang="es-419" dirty="0" smtClean="0">
                <a:solidFill>
                  <a:srgbClr val="001E6C"/>
                </a:solidFill>
                <a:latin typeface="Montserrat" pitchFamily="2" charset="77"/>
              </a:rPr>
              <a:t>Somos </a:t>
            </a:r>
            <a:r>
              <a:rPr lang="es-419" dirty="0">
                <a:solidFill>
                  <a:srgbClr val="001E6C"/>
                </a:solidFill>
                <a:latin typeface="Montserrat" pitchFamily="2" charset="77"/>
              </a:rPr>
              <a:t>la institución civil responsable de producir inteligencia estratégica, para identificar y prevenir riesgos, amenazas y vulnerabilidades que afecten la consecución de los objetivos nacionales.</a:t>
            </a:r>
            <a:endParaRPr lang="es-GT" dirty="0">
              <a:solidFill>
                <a:srgbClr val="001E6C"/>
              </a:solidFill>
              <a:latin typeface="Montserrat" pitchFamily="2" charset="77"/>
            </a:endParaRPr>
          </a:p>
        </p:txBody>
      </p:sp>
      <p:sp>
        <p:nvSpPr>
          <p:cNvPr id="17" name="CuadroTexto 16">
            <a:extLst>
              <a:ext uri="{FF2B5EF4-FFF2-40B4-BE49-F238E27FC236}">
                <a16:creationId xmlns:a16="http://schemas.microsoft.com/office/drawing/2014/main" id="{EF3ACA7A-CB59-F828-4DFF-31861694FE2B}"/>
              </a:ext>
            </a:extLst>
          </p:cNvPr>
          <p:cNvSpPr txBox="1"/>
          <p:nvPr/>
        </p:nvSpPr>
        <p:spPr>
          <a:xfrm>
            <a:off x="6345380" y="3015523"/>
            <a:ext cx="5375564" cy="1508105"/>
          </a:xfrm>
          <a:prstGeom prst="rect">
            <a:avLst/>
          </a:prstGeom>
          <a:noFill/>
        </p:spPr>
        <p:txBody>
          <a:bodyPr wrap="square" rtlCol="0">
            <a:spAutoFit/>
          </a:bodyPr>
          <a:lstStyle/>
          <a:p>
            <a:pPr algn="ctr"/>
            <a:r>
              <a:rPr lang="es-GT" sz="2000" b="1" dirty="0" smtClean="0">
                <a:solidFill>
                  <a:srgbClr val="001E6C"/>
                </a:solidFill>
                <a:latin typeface="Montserrat" pitchFamily="2" charset="77"/>
              </a:rPr>
              <a:t>Visión</a:t>
            </a:r>
          </a:p>
          <a:p>
            <a:pPr algn="ctr"/>
            <a:r>
              <a:rPr lang="es-419" dirty="0">
                <a:solidFill>
                  <a:srgbClr val="001E6C"/>
                </a:solidFill>
                <a:latin typeface="Montserrat" panose="00000500000000000000" pitchFamily="2" charset="0"/>
              </a:rPr>
              <a:t>Ser la institución de inteligencia estratégica confiable e innovadora, integrada por personal especializado, reconocida a nivel nacional y con incidencia regional.</a:t>
            </a:r>
            <a:endParaRPr lang="es-GT" dirty="0" smtClean="0">
              <a:solidFill>
                <a:srgbClr val="001E6C"/>
              </a:solidFill>
              <a:latin typeface="Montserrat" panose="00000500000000000000" pitchFamily="2" charset="0"/>
            </a:endParaRPr>
          </a:p>
        </p:txBody>
      </p:sp>
    </p:spTree>
    <p:extLst>
      <p:ext uri="{BB962C8B-B14F-4D97-AF65-F5344CB8AC3E}">
        <p14:creationId xmlns:p14="http://schemas.microsoft.com/office/powerpoint/2010/main" val="60110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7BEF8B-D4EE-9144-7339-9102DF008E3F}"/>
              </a:ext>
            </a:extLst>
          </p:cNvPr>
          <p:cNvSpPr txBox="1"/>
          <p:nvPr/>
        </p:nvSpPr>
        <p:spPr>
          <a:xfrm>
            <a:off x="932788" y="906338"/>
            <a:ext cx="4441787" cy="707886"/>
          </a:xfrm>
          <a:prstGeom prst="rect">
            <a:avLst/>
          </a:prstGeom>
          <a:noFill/>
        </p:spPr>
        <p:txBody>
          <a:bodyPr wrap="square" rtlCol="0">
            <a:spAutoFit/>
          </a:bodyPr>
          <a:lstStyle/>
          <a:p>
            <a:r>
              <a:rPr lang="es-GT" sz="2000" dirty="0" smtClean="0">
                <a:solidFill>
                  <a:srgbClr val="001E6C"/>
                </a:solidFill>
                <a:latin typeface="Montserrat" pitchFamily="2" charset="77"/>
              </a:rPr>
              <a:t>Objetivos Operativos</a:t>
            </a:r>
          </a:p>
          <a:p>
            <a:r>
              <a:rPr lang="es-GT" sz="2000" b="1" dirty="0" smtClean="0">
                <a:solidFill>
                  <a:srgbClr val="001E6C"/>
                </a:solidFill>
                <a:latin typeface="Montserrat ExtraBold" pitchFamily="2" charset="77"/>
              </a:rPr>
              <a:t>Producción de Inteligencia</a:t>
            </a:r>
            <a:endParaRPr lang="es-GT" sz="2000" b="1" dirty="0">
              <a:solidFill>
                <a:srgbClr val="001E6C"/>
              </a:solidFill>
              <a:latin typeface="Montserrat ExtraBold" pitchFamily="2" charset="77"/>
            </a:endParaRPr>
          </a:p>
        </p:txBody>
      </p:sp>
      <p:sp>
        <p:nvSpPr>
          <p:cNvPr id="16" name="CuadroTexto 15">
            <a:extLst>
              <a:ext uri="{FF2B5EF4-FFF2-40B4-BE49-F238E27FC236}">
                <a16:creationId xmlns:a16="http://schemas.microsoft.com/office/drawing/2014/main" id="{A73010C5-04AB-7076-E3F7-C5E6D111B319}"/>
              </a:ext>
            </a:extLst>
          </p:cNvPr>
          <p:cNvSpPr txBox="1"/>
          <p:nvPr/>
        </p:nvSpPr>
        <p:spPr>
          <a:xfrm>
            <a:off x="1719266" y="2343989"/>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Producir </a:t>
            </a:r>
            <a:r>
              <a:rPr lang="es-419" sz="1100" dirty="0">
                <a:latin typeface="Montserrat" pitchFamily="2" charset="77"/>
              </a:rPr>
              <a:t>inteligencia que cumpla con las expectativas de los usuarios. </a:t>
            </a:r>
          </a:p>
        </p:txBody>
      </p:sp>
      <p:sp>
        <p:nvSpPr>
          <p:cNvPr id="17" name="CuadroTexto 16">
            <a:extLst>
              <a:ext uri="{FF2B5EF4-FFF2-40B4-BE49-F238E27FC236}">
                <a16:creationId xmlns:a16="http://schemas.microsoft.com/office/drawing/2014/main" id="{76DFDB85-8F6D-CC44-7271-0E53284AD93C}"/>
              </a:ext>
            </a:extLst>
          </p:cNvPr>
          <p:cNvSpPr txBox="1"/>
          <p:nvPr/>
        </p:nvSpPr>
        <p:spPr>
          <a:xfrm>
            <a:off x="1719265" y="3486681"/>
            <a:ext cx="4308231" cy="854080"/>
          </a:xfrm>
          <a:prstGeom prst="rect">
            <a:avLst/>
          </a:prstGeom>
          <a:noFill/>
        </p:spPr>
        <p:txBody>
          <a:bodyPr wrap="square" rtlCol="0">
            <a:spAutoFit/>
          </a:bodyPr>
          <a:lstStyle/>
          <a:p>
            <a:pPr algn="just">
              <a:lnSpc>
                <a:spcPct val="150000"/>
              </a:lnSpc>
            </a:pPr>
            <a:r>
              <a:rPr lang="es-419" sz="1100" dirty="0" smtClean="0">
                <a:latin typeface="Montserrat" pitchFamily="2" charset="77"/>
              </a:rPr>
              <a:t>Respaldar </a:t>
            </a:r>
            <a:r>
              <a:rPr lang="es-419" sz="1100" dirty="0">
                <a:latin typeface="Montserrat" pitchFamily="2" charset="77"/>
              </a:rPr>
              <a:t>la toma de decisiones de alto nivel, con informes de inteligencia generados por la </a:t>
            </a:r>
            <a:r>
              <a:rPr lang="es-419" sz="1100" dirty="0" smtClean="0">
                <a:latin typeface="Montserrat" pitchFamily="2" charset="77"/>
              </a:rPr>
              <a:t>Secretaría de Inteligencia Estratégica del Estado.</a:t>
            </a:r>
            <a:endParaRPr lang="es-GT" sz="1100" dirty="0">
              <a:latin typeface="Montserrat" pitchFamily="2" charset="77"/>
            </a:endParaRPr>
          </a:p>
        </p:txBody>
      </p:sp>
      <p:sp>
        <p:nvSpPr>
          <p:cNvPr id="18" name="CuadroTexto 17">
            <a:extLst>
              <a:ext uri="{FF2B5EF4-FFF2-40B4-BE49-F238E27FC236}">
                <a16:creationId xmlns:a16="http://schemas.microsoft.com/office/drawing/2014/main" id="{ABE6FD51-5573-DBFB-B0F0-A14897DA0FC4}"/>
              </a:ext>
            </a:extLst>
          </p:cNvPr>
          <p:cNvSpPr txBox="1"/>
          <p:nvPr/>
        </p:nvSpPr>
        <p:spPr>
          <a:xfrm>
            <a:off x="7108208" y="3458020"/>
            <a:ext cx="4308231" cy="600164"/>
          </a:xfrm>
          <a:prstGeom prst="rect">
            <a:avLst/>
          </a:prstGeom>
          <a:noFill/>
        </p:spPr>
        <p:txBody>
          <a:bodyPr wrap="square" rtlCol="0">
            <a:spAutoFit/>
          </a:bodyPr>
          <a:lstStyle/>
          <a:p>
            <a:pPr algn="just">
              <a:lnSpc>
                <a:spcPct val="150000"/>
              </a:lnSpc>
            </a:pPr>
            <a:r>
              <a:rPr lang="es-419" sz="1100" dirty="0" smtClean="0">
                <a:latin typeface="Montserrat" pitchFamily="2" charset="77"/>
              </a:rPr>
              <a:t>Coordinar </a:t>
            </a:r>
            <a:r>
              <a:rPr lang="es-419" sz="1100" dirty="0">
                <a:latin typeface="Montserrat" pitchFamily="2" charset="77"/>
              </a:rPr>
              <a:t>efectivamente el Sistema Nacional de Inteligencia para la producción de inteligencia. </a:t>
            </a:r>
            <a:endParaRPr lang="es-GT" sz="1100" dirty="0">
              <a:latin typeface="Montserrat" pitchFamily="2" charset="77"/>
            </a:endParaRPr>
          </a:p>
        </p:txBody>
      </p:sp>
      <p:sp>
        <p:nvSpPr>
          <p:cNvPr id="19" name="CuadroTexto 18">
            <a:extLst>
              <a:ext uri="{FF2B5EF4-FFF2-40B4-BE49-F238E27FC236}">
                <a16:creationId xmlns:a16="http://schemas.microsoft.com/office/drawing/2014/main" id="{4F016888-31B0-6BD7-6BC2-F6A83F7A01D2}"/>
              </a:ext>
            </a:extLst>
          </p:cNvPr>
          <p:cNvSpPr txBox="1"/>
          <p:nvPr/>
        </p:nvSpPr>
        <p:spPr>
          <a:xfrm>
            <a:off x="7108208" y="4602528"/>
            <a:ext cx="4308231" cy="346249"/>
          </a:xfrm>
          <a:prstGeom prst="rect">
            <a:avLst/>
          </a:prstGeom>
          <a:noFill/>
        </p:spPr>
        <p:txBody>
          <a:bodyPr wrap="square" rtlCol="0">
            <a:spAutoFit/>
          </a:bodyPr>
          <a:lstStyle/>
          <a:p>
            <a:pPr algn="just">
              <a:lnSpc>
                <a:spcPct val="150000"/>
              </a:lnSpc>
            </a:pPr>
            <a:r>
              <a:rPr lang="es-419" sz="1100" dirty="0" smtClean="0">
                <a:latin typeface="Montserrat" pitchFamily="2" charset="77"/>
              </a:rPr>
              <a:t>Lograr </a:t>
            </a:r>
            <a:r>
              <a:rPr lang="es-419" sz="1100" dirty="0">
                <a:latin typeface="Montserrat" pitchFamily="2" charset="77"/>
              </a:rPr>
              <a:t>la eficiencia en las operaciones administrativas.</a:t>
            </a:r>
            <a:endParaRPr lang="es-GT" sz="1100" dirty="0">
              <a:latin typeface="Montserrat" pitchFamily="2" charset="77"/>
            </a:endParaRPr>
          </a:p>
        </p:txBody>
      </p:sp>
      <p:sp>
        <p:nvSpPr>
          <p:cNvPr id="22" name="CuadroTexto 21">
            <a:extLst>
              <a:ext uri="{FF2B5EF4-FFF2-40B4-BE49-F238E27FC236}">
                <a16:creationId xmlns:a16="http://schemas.microsoft.com/office/drawing/2014/main" id="{ABE6FD51-5573-DBFB-B0F0-A14897DA0FC4}"/>
              </a:ext>
            </a:extLst>
          </p:cNvPr>
          <p:cNvSpPr txBox="1"/>
          <p:nvPr/>
        </p:nvSpPr>
        <p:spPr>
          <a:xfrm>
            <a:off x="1753923" y="4629373"/>
            <a:ext cx="4308231" cy="854080"/>
          </a:xfrm>
          <a:prstGeom prst="rect">
            <a:avLst/>
          </a:prstGeom>
          <a:noFill/>
        </p:spPr>
        <p:txBody>
          <a:bodyPr wrap="square" rtlCol="0">
            <a:spAutoFit/>
          </a:bodyPr>
          <a:lstStyle/>
          <a:p>
            <a:pPr algn="just">
              <a:lnSpc>
                <a:spcPct val="150000"/>
              </a:lnSpc>
            </a:pPr>
            <a:r>
              <a:rPr lang="es-419" sz="1100" dirty="0" smtClean="0">
                <a:latin typeface="Montserrat" pitchFamily="2" charset="77"/>
              </a:rPr>
              <a:t>Prevenir </a:t>
            </a:r>
            <a:r>
              <a:rPr lang="es-419" sz="1100" dirty="0">
                <a:latin typeface="Montserrat" pitchFamily="2" charset="77"/>
              </a:rPr>
              <a:t>de forma estratégica riesgos y amenazas a la seguridad de la nación, mediante la generación de productos de inteligencia </a:t>
            </a:r>
            <a:r>
              <a:rPr lang="es-419" sz="1100" dirty="0" smtClean="0">
                <a:latin typeface="Montserrat" pitchFamily="2" charset="77"/>
              </a:rPr>
              <a:t>estratégica, </a:t>
            </a:r>
            <a:r>
              <a:rPr lang="es-419" sz="1100" dirty="0">
                <a:latin typeface="Montserrat" pitchFamily="2" charset="77"/>
              </a:rPr>
              <a:t>útiles y oportunos. </a:t>
            </a:r>
            <a:endParaRPr lang="es-GT" sz="1100" dirty="0">
              <a:latin typeface="Montserrat" pitchFamily="2" charset="77"/>
            </a:endParaRPr>
          </a:p>
        </p:txBody>
      </p:sp>
      <p:sp>
        <p:nvSpPr>
          <p:cNvPr id="23" name="Rectángulo 22"/>
          <p:cNvSpPr/>
          <p:nvPr/>
        </p:nvSpPr>
        <p:spPr>
          <a:xfrm>
            <a:off x="7218218" y="2329658"/>
            <a:ext cx="4198221" cy="825419"/>
          </a:xfrm>
          <a:prstGeom prst="rect">
            <a:avLst/>
          </a:prstGeom>
        </p:spPr>
        <p:txBody>
          <a:bodyPr wrap="square">
            <a:spAutoFit/>
          </a:bodyPr>
          <a:lstStyle/>
          <a:p>
            <a:pPr lvl="0" algn="just">
              <a:lnSpc>
                <a:spcPct val="150000"/>
              </a:lnSpc>
              <a:spcAft>
                <a:spcPts val="0"/>
              </a:spcAft>
              <a:buClr>
                <a:srgbClr val="178CC5"/>
              </a:buClr>
              <a:buSzPts val="1600"/>
            </a:pPr>
            <a:r>
              <a:rPr lang="es-GT"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Alcanzar el reconocimiento por parte de la población y usuarios en cuanto al servicio de inteligencia estratégica y su importancia para la seguridad de la nación. </a:t>
            </a:r>
            <a:endPar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endParaRPr>
          </a:p>
        </p:txBody>
      </p:sp>
      <p:pic>
        <p:nvPicPr>
          <p:cNvPr id="25" name="Imagen 24"/>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932788" y="2261286"/>
            <a:ext cx="659257" cy="659257"/>
          </a:xfrm>
          <a:prstGeom prst="rect">
            <a:avLst/>
          </a:prstGeom>
        </p:spPr>
      </p:pic>
      <p:pic>
        <p:nvPicPr>
          <p:cNvPr id="26" name="Imagen 25"/>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949645" y="3497522"/>
            <a:ext cx="627199" cy="627199"/>
          </a:xfrm>
          <a:prstGeom prst="rect">
            <a:avLst/>
          </a:prstGeom>
        </p:spPr>
      </p:pic>
      <p:pic>
        <p:nvPicPr>
          <p:cNvPr id="27" name="Imagen 26"/>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6484346" y="3431933"/>
            <a:ext cx="626251" cy="626251"/>
          </a:xfrm>
          <a:prstGeom prst="rect">
            <a:avLst/>
          </a:prstGeom>
        </p:spPr>
      </p:pic>
      <p:pic>
        <p:nvPicPr>
          <p:cNvPr id="28" name="Imagen 27"/>
          <p:cNvPicPr>
            <a:picLocks noChangeAspect="1"/>
          </p:cNvPicPr>
          <p:nvPr/>
        </p:nvPicPr>
        <p:blipFill>
          <a:blip r:embed="rId10">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tretch>
            <a:fillRect/>
          </a:stretch>
        </p:blipFill>
        <p:spPr>
          <a:xfrm>
            <a:off x="949645" y="4701700"/>
            <a:ext cx="627199" cy="627199"/>
          </a:xfrm>
          <a:prstGeom prst="rect">
            <a:avLst/>
          </a:prstGeom>
        </p:spPr>
      </p:pic>
      <p:pic>
        <p:nvPicPr>
          <p:cNvPr id="29" name="Imagen 28"/>
          <p:cNvPicPr>
            <a:picLocks noChangeAspect="1"/>
          </p:cNvPicPr>
          <p:nvPr/>
        </p:nvPicPr>
        <p:blipFill>
          <a:blip r:embed="rId12">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val="0"/>
              </a:ext>
            </a:extLst>
          </a:blip>
          <a:stretch>
            <a:fillRect/>
          </a:stretch>
        </p:blipFill>
        <p:spPr>
          <a:xfrm>
            <a:off x="6450357" y="4434625"/>
            <a:ext cx="658881" cy="658881"/>
          </a:xfrm>
          <a:prstGeom prst="rect">
            <a:avLst/>
          </a:prstGeom>
        </p:spPr>
      </p:pic>
      <p:pic>
        <p:nvPicPr>
          <p:cNvPr id="30" name="Imagen 29"/>
          <p:cNvPicPr>
            <a:picLocks noChangeAspect="1"/>
          </p:cNvPicPr>
          <p:nvPr/>
        </p:nvPicPr>
        <p:blipFill>
          <a:blip r:embed="rId14">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tretch>
            <a:fillRect/>
          </a:stretch>
        </p:blipFill>
        <p:spPr>
          <a:xfrm>
            <a:off x="6484346" y="2416198"/>
            <a:ext cx="652338" cy="652338"/>
          </a:xfrm>
          <a:prstGeom prst="rect">
            <a:avLst/>
          </a:prstGeom>
        </p:spPr>
      </p:pic>
    </p:spTree>
    <p:extLst>
      <p:ext uri="{BB962C8B-B14F-4D97-AF65-F5344CB8AC3E}">
        <p14:creationId xmlns:p14="http://schemas.microsoft.com/office/powerpoint/2010/main" val="323714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A73010C5-04AB-7076-E3F7-C5E6D111B319}"/>
              </a:ext>
            </a:extLst>
          </p:cNvPr>
          <p:cNvSpPr txBox="1"/>
          <p:nvPr/>
        </p:nvSpPr>
        <p:spPr>
          <a:xfrm>
            <a:off x="1719266" y="2343989"/>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Consolidar </a:t>
            </a:r>
            <a:r>
              <a:rPr lang="es-419" sz="1100" dirty="0">
                <a:latin typeface="Montserrat" pitchFamily="2" charset="77"/>
              </a:rPr>
              <a:t>la comunicación y cooperación continua en temas de interés común.</a:t>
            </a:r>
          </a:p>
        </p:txBody>
      </p:sp>
      <p:sp>
        <p:nvSpPr>
          <p:cNvPr id="21" name="CuadroTexto 20">
            <a:extLst>
              <a:ext uri="{FF2B5EF4-FFF2-40B4-BE49-F238E27FC236}">
                <a16:creationId xmlns:a16="http://schemas.microsoft.com/office/drawing/2014/main" id="{76DFDB85-8F6D-CC44-7271-0E53284AD93C}"/>
              </a:ext>
            </a:extLst>
          </p:cNvPr>
          <p:cNvSpPr txBox="1"/>
          <p:nvPr/>
        </p:nvSpPr>
        <p:spPr>
          <a:xfrm>
            <a:off x="1719265" y="3486681"/>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Consolidarse </a:t>
            </a:r>
            <a:r>
              <a:rPr lang="es-419" sz="1100" dirty="0">
                <a:latin typeface="Montserrat" pitchFamily="2" charset="77"/>
              </a:rPr>
              <a:t>como un referente de información estratégica para el país y la región. </a:t>
            </a:r>
            <a:endParaRPr lang="es-GT" sz="1100" dirty="0">
              <a:latin typeface="Montserrat" pitchFamily="2" charset="77"/>
            </a:endParaRPr>
          </a:p>
        </p:txBody>
      </p:sp>
      <p:sp>
        <p:nvSpPr>
          <p:cNvPr id="24" name="CuadroTexto 23">
            <a:extLst>
              <a:ext uri="{FF2B5EF4-FFF2-40B4-BE49-F238E27FC236}">
                <a16:creationId xmlns:a16="http://schemas.microsoft.com/office/drawing/2014/main" id="{ABE6FD51-5573-DBFB-B0F0-A14897DA0FC4}"/>
              </a:ext>
            </a:extLst>
          </p:cNvPr>
          <p:cNvSpPr txBox="1"/>
          <p:nvPr/>
        </p:nvSpPr>
        <p:spPr>
          <a:xfrm>
            <a:off x="7108208" y="3458020"/>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Construir </a:t>
            </a:r>
            <a:r>
              <a:rPr lang="es-419" sz="1100" dirty="0">
                <a:latin typeface="Montserrat" pitchFamily="2" charset="77"/>
              </a:rPr>
              <a:t>relaciones útiles con la comunidad de inteligencia. </a:t>
            </a:r>
            <a:endParaRPr lang="es-GT" sz="1100" dirty="0">
              <a:latin typeface="Montserrat" pitchFamily="2" charset="77"/>
            </a:endParaRPr>
          </a:p>
        </p:txBody>
      </p:sp>
      <p:sp>
        <p:nvSpPr>
          <p:cNvPr id="31" name="CuadroTexto 30">
            <a:extLst>
              <a:ext uri="{FF2B5EF4-FFF2-40B4-BE49-F238E27FC236}">
                <a16:creationId xmlns:a16="http://schemas.microsoft.com/office/drawing/2014/main" id="{ABE6FD51-5573-DBFB-B0F0-A14897DA0FC4}"/>
              </a:ext>
            </a:extLst>
          </p:cNvPr>
          <p:cNvSpPr txBox="1"/>
          <p:nvPr/>
        </p:nvSpPr>
        <p:spPr>
          <a:xfrm>
            <a:off x="1719266" y="4626297"/>
            <a:ext cx="4308231" cy="346249"/>
          </a:xfrm>
          <a:prstGeom prst="rect">
            <a:avLst/>
          </a:prstGeom>
          <a:noFill/>
        </p:spPr>
        <p:txBody>
          <a:bodyPr wrap="square" rtlCol="0">
            <a:spAutoFit/>
          </a:bodyPr>
          <a:lstStyle/>
          <a:p>
            <a:pPr algn="just">
              <a:lnSpc>
                <a:spcPct val="150000"/>
              </a:lnSpc>
            </a:pPr>
            <a:r>
              <a:rPr lang="es-419" sz="1100" dirty="0" smtClean="0">
                <a:latin typeface="Montserrat" pitchFamily="2" charset="77"/>
              </a:rPr>
              <a:t>Contribuir </a:t>
            </a:r>
            <a:r>
              <a:rPr lang="es-419" sz="1100" dirty="0">
                <a:latin typeface="Montserrat" pitchFamily="2" charset="77"/>
              </a:rPr>
              <a:t>a reducir riesgos y amenazas a nivel regional.</a:t>
            </a:r>
            <a:endParaRPr lang="es-GT" sz="1100" dirty="0">
              <a:latin typeface="Montserrat" pitchFamily="2" charset="77"/>
            </a:endParaRPr>
          </a:p>
        </p:txBody>
      </p:sp>
      <p:sp>
        <p:nvSpPr>
          <p:cNvPr id="32" name="Rectángulo 31"/>
          <p:cNvSpPr/>
          <p:nvPr/>
        </p:nvSpPr>
        <p:spPr>
          <a:xfrm>
            <a:off x="7218218" y="2329658"/>
            <a:ext cx="4198221" cy="571503"/>
          </a:xfrm>
          <a:prstGeom prst="rect">
            <a:avLst/>
          </a:prstGeom>
        </p:spPr>
        <p:txBody>
          <a:bodyPr wrap="square">
            <a:spAutoFit/>
          </a:bodyPr>
          <a:lstStyle/>
          <a:p>
            <a:pPr lvl="0" algn="just">
              <a:lnSpc>
                <a:spcPct val="150000"/>
              </a:lnSpc>
              <a:spcAft>
                <a:spcPts val="0"/>
              </a:spcAft>
              <a:buClr>
                <a:srgbClr val="178CC5"/>
              </a:buClr>
              <a:buSzPts val="1600"/>
            </a:pPr>
            <a:r>
              <a:rPr lang="es-419" sz="1100" dirty="0" smtClean="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Desarrollar </a:t>
            </a:r>
            <a:r>
              <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buenas prácticas en el intercambio de información</a:t>
            </a:r>
            <a:r>
              <a:rPr lang="es-GT" sz="1100" dirty="0" smtClean="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 </a:t>
            </a:r>
            <a:endPar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endParaRPr>
          </a:p>
        </p:txBody>
      </p:sp>
      <p:pic>
        <p:nvPicPr>
          <p:cNvPr id="33" name="Imagen 32"/>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004992" y="4489247"/>
            <a:ext cx="642046" cy="620347"/>
          </a:xfrm>
          <a:prstGeom prst="rect">
            <a:avLst/>
          </a:prstGeom>
        </p:spPr>
      </p:pic>
      <p:pic>
        <p:nvPicPr>
          <p:cNvPr id="34" name="Imagen 33"/>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994700" y="3461560"/>
            <a:ext cx="652338" cy="652338"/>
          </a:xfrm>
          <a:prstGeom prst="rect">
            <a:avLst/>
          </a:prstGeom>
        </p:spPr>
      </p:pic>
      <p:pic>
        <p:nvPicPr>
          <p:cNvPr id="35" name="Imagen 34"/>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1032218" y="2343989"/>
            <a:ext cx="614820" cy="614820"/>
          </a:xfrm>
          <a:prstGeom prst="rect">
            <a:avLst/>
          </a:prstGeom>
        </p:spPr>
      </p:pic>
      <p:pic>
        <p:nvPicPr>
          <p:cNvPr id="36" name="Imagen 35"/>
          <p:cNvPicPr>
            <a:picLocks noChangeAspect="1"/>
          </p:cNvPicPr>
          <p:nvPr/>
        </p:nvPicPr>
        <p:blipFill>
          <a:blip r:embed="rId10">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tretch>
            <a:fillRect/>
          </a:stretch>
        </p:blipFill>
        <p:spPr>
          <a:xfrm>
            <a:off x="6466162" y="2306471"/>
            <a:ext cx="652338" cy="652338"/>
          </a:xfrm>
          <a:prstGeom prst="rect">
            <a:avLst/>
          </a:prstGeom>
        </p:spPr>
      </p:pic>
      <p:pic>
        <p:nvPicPr>
          <p:cNvPr id="37" name="Imagen 36"/>
          <p:cNvPicPr>
            <a:picLocks noChangeAspect="1"/>
          </p:cNvPicPr>
          <p:nvPr/>
        </p:nvPicPr>
        <p:blipFill>
          <a:blip r:embed="rId12">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val="0"/>
              </a:ext>
            </a:extLst>
          </a:blip>
          <a:stretch>
            <a:fillRect/>
          </a:stretch>
        </p:blipFill>
        <p:spPr>
          <a:xfrm>
            <a:off x="6452330" y="3467468"/>
            <a:ext cx="655878" cy="655878"/>
          </a:xfrm>
          <a:prstGeom prst="rect">
            <a:avLst/>
          </a:prstGeom>
        </p:spPr>
      </p:pic>
      <p:sp>
        <p:nvSpPr>
          <p:cNvPr id="38" name="CuadroTexto 37">
            <a:extLst>
              <a:ext uri="{FF2B5EF4-FFF2-40B4-BE49-F238E27FC236}">
                <a16:creationId xmlns:a16="http://schemas.microsoft.com/office/drawing/2014/main" id="{CF7BEF8B-D4EE-9144-7339-9102DF008E3F}"/>
              </a:ext>
            </a:extLst>
          </p:cNvPr>
          <p:cNvSpPr txBox="1"/>
          <p:nvPr/>
        </p:nvSpPr>
        <p:spPr>
          <a:xfrm>
            <a:off x="994700" y="914801"/>
            <a:ext cx="7905006" cy="707886"/>
          </a:xfrm>
          <a:prstGeom prst="rect">
            <a:avLst/>
          </a:prstGeom>
          <a:noFill/>
        </p:spPr>
        <p:txBody>
          <a:bodyPr wrap="square" rtlCol="0">
            <a:spAutoFit/>
          </a:bodyPr>
          <a:lstStyle/>
          <a:p>
            <a:r>
              <a:rPr lang="es-GT" sz="2000" dirty="0" smtClean="0">
                <a:solidFill>
                  <a:srgbClr val="001E6C"/>
                </a:solidFill>
                <a:latin typeface="Montserrat" pitchFamily="2" charset="77"/>
              </a:rPr>
              <a:t>Objetivos Operativos</a:t>
            </a:r>
          </a:p>
          <a:p>
            <a:r>
              <a:rPr lang="es-GT" sz="2000" b="1" dirty="0" smtClean="0">
                <a:solidFill>
                  <a:srgbClr val="001E6C"/>
                </a:solidFill>
                <a:latin typeface="Montserrat ExtraBold" pitchFamily="2" charset="77"/>
              </a:rPr>
              <a:t>Coordinación del Sistema Nacional de Inteligencia –SNI-</a:t>
            </a:r>
            <a:endParaRPr lang="es-GT" sz="2000" b="1" dirty="0">
              <a:solidFill>
                <a:srgbClr val="001E6C"/>
              </a:solidFill>
              <a:latin typeface="Montserrat ExtraBold" pitchFamily="2" charset="77"/>
            </a:endParaRPr>
          </a:p>
        </p:txBody>
      </p:sp>
    </p:spTree>
    <p:extLst>
      <p:ext uri="{BB962C8B-B14F-4D97-AF65-F5344CB8AC3E}">
        <p14:creationId xmlns:p14="http://schemas.microsoft.com/office/powerpoint/2010/main" val="361935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73010C5-04AB-7076-E3F7-C5E6D111B319}"/>
              </a:ext>
            </a:extLst>
          </p:cNvPr>
          <p:cNvSpPr txBox="1"/>
          <p:nvPr/>
        </p:nvSpPr>
        <p:spPr>
          <a:xfrm>
            <a:off x="1719266" y="2343989"/>
            <a:ext cx="4308231" cy="1107996"/>
          </a:xfrm>
          <a:prstGeom prst="rect">
            <a:avLst/>
          </a:prstGeom>
          <a:noFill/>
        </p:spPr>
        <p:txBody>
          <a:bodyPr wrap="square" rtlCol="0">
            <a:spAutoFit/>
          </a:bodyPr>
          <a:lstStyle/>
          <a:p>
            <a:pPr algn="just">
              <a:lnSpc>
                <a:spcPct val="150000"/>
              </a:lnSpc>
            </a:pPr>
            <a:r>
              <a:rPr lang="es-419" sz="1100" dirty="0" smtClean="0">
                <a:latin typeface="Montserrat" pitchFamily="2" charset="77"/>
              </a:rPr>
              <a:t>Mantener </a:t>
            </a:r>
            <a:r>
              <a:rPr lang="es-419" sz="1100" dirty="0">
                <a:latin typeface="Montserrat" pitchFamily="2" charset="77"/>
              </a:rPr>
              <a:t>relaciones de coordinación, colaboración y cooperación con las instancias rectoras de la carrera profesional y de la profesionalización del </a:t>
            </a:r>
            <a:r>
              <a:rPr lang="es-419" sz="1100" dirty="0" smtClean="0">
                <a:latin typeface="Montserrat" pitchFamily="2" charset="77"/>
              </a:rPr>
              <a:t>Sistema Nacional de Seguridad. </a:t>
            </a:r>
            <a:endParaRPr lang="es-419" sz="1100" dirty="0">
              <a:latin typeface="Montserrat" pitchFamily="2" charset="77"/>
            </a:endParaRPr>
          </a:p>
        </p:txBody>
      </p:sp>
      <p:sp>
        <p:nvSpPr>
          <p:cNvPr id="15" name="CuadroTexto 14">
            <a:extLst>
              <a:ext uri="{FF2B5EF4-FFF2-40B4-BE49-F238E27FC236}">
                <a16:creationId xmlns:a16="http://schemas.microsoft.com/office/drawing/2014/main" id="{76DFDB85-8F6D-CC44-7271-0E53284AD93C}"/>
              </a:ext>
            </a:extLst>
          </p:cNvPr>
          <p:cNvSpPr txBox="1"/>
          <p:nvPr/>
        </p:nvSpPr>
        <p:spPr>
          <a:xfrm>
            <a:off x="1719265" y="3645474"/>
            <a:ext cx="4308231" cy="317587"/>
          </a:xfrm>
          <a:prstGeom prst="rect">
            <a:avLst/>
          </a:prstGeom>
          <a:noFill/>
        </p:spPr>
        <p:txBody>
          <a:bodyPr wrap="square" rtlCol="0">
            <a:spAutoFit/>
          </a:bodyPr>
          <a:lstStyle/>
          <a:p>
            <a:pPr algn="just">
              <a:lnSpc>
                <a:spcPct val="150000"/>
              </a:lnSpc>
            </a:pPr>
            <a:r>
              <a:rPr lang="es-419" sz="1100" dirty="0" smtClean="0">
                <a:latin typeface="Montserrat" pitchFamily="2" charset="77"/>
              </a:rPr>
              <a:t>Fortalecer </a:t>
            </a:r>
            <a:r>
              <a:rPr lang="es-419" sz="1100" dirty="0">
                <a:latin typeface="Montserrat" pitchFamily="2" charset="77"/>
              </a:rPr>
              <a:t>los procesos e institucionalizarlos.</a:t>
            </a:r>
            <a:endParaRPr lang="es-GT" sz="1100" dirty="0">
              <a:latin typeface="Montserrat" pitchFamily="2" charset="77"/>
            </a:endParaRPr>
          </a:p>
        </p:txBody>
      </p:sp>
      <p:sp>
        <p:nvSpPr>
          <p:cNvPr id="16" name="CuadroTexto 15">
            <a:extLst>
              <a:ext uri="{FF2B5EF4-FFF2-40B4-BE49-F238E27FC236}">
                <a16:creationId xmlns:a16="http://schemas.microsoft.com/office/drawing/2014/main" id="{ABE6FD51-5573-DBFB-B0F0-A14897DA0FC4}"/>
              </a:ext>
            </a:extLst>
          </p:cNvPr>
          <p:cNvSpPr txBox="1"/>
          <p:nvPr/>
        </p:nvSpPr>
        <p:spPr>
          <a:xfrm>
            <a:off x="7163212" y="3562937"/>
            <a:ext cx="4308231" cy="854080"/>
          </a:xfrm>
          <a:prstGeom prst="rect">
            <a:avLst/>
          </a:prstGeom>
          <a:noFill/>
        </p:spPr>
        <p:txBody>
          <a:bodyPr wrap="square" rtlCol="0">
            <a:spAutoFit/>
          </a:bodyPr>
          <a:lstStyle/>
          <a:p>
            <a:pPr algn="just">
              <a:lnSpc>
                <a:spcPct val="150000"/>
              </a:lnSpc>
            </a:pPr>
            <a:r>
              <a:rPr lang="es-419" sz="1100" dirty="0" smtClean="0">
                <a:latin typeface="Montserrat" pitchFamily="2" charset="77"/>
              </a:rPr>
              <a:t>Motivar </a:t>
            </a:r>
            <a:r>
              <a:rPr lang="es-419" sz="1100" dirty="0">
                <a:latin typeface="Montserrat" pitchFamily="2" charset="77"/>
              </a:rPr>
              <a:t>a los oficiales de inteligencia con la disponibilidad de los programas de profesionalización y procesos de selección equitativos.</a:t>
            </a:r>
            <a:endParaRPr lang="es-GT" sz="1100" dirty="0">
              <a:latin typeface="Montserrat" pitchFamily="2" charset="77"/>
            </a:endParaRPr>
          </a:p>
        </p:txBody>
      </p:sp>
      <p:sp>
        <p:nvSpPr>
          <p:cNvPr id="17" name="Rectángulo 16"/>
          <p:cNvSpPr/>
          <p:nvPr/>
        </p:nvSpPr>
        <p:spPr>
          <a:xfrm>
            <a:off x="7218218" y="2329658"/>
            <a:ext cx="4198221" cy="825419"/>
          </a:xfrm>
          <a:prstGeom prst="rect">
            <a:avLst/>
          </a:prstGeom>
        </p:spPr>
        <p:txBody>
          <a:bodyPr wrap="square">
            <a:spAutoFit/>
          </a:bodyPr>
          <a:lstStyle/>
          <a:p>
            <a:pPr lvl="0" algn="just">
              <a:lnSpc>
                <a:spcPct val="150000"/>
              </a:lnSpc>
              <a:spcAft>
                <a:spcPts val="0"/>
              </a:spcAft>
              <a:buClr>
                <a:srgbClr val="178CC5"/>
              </a:buClr>
              <a:buSzPts val="1600"/>
            </a:pPr>
            <a:r>
              <a:rPr lang="es-419" sz="1100" dirty="0" smtClean="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Implementar </a:t>
            </a:r>
            <a:r>
              <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sistemas de evaluación para establecer el grado de efectividad de los programas de capacitación y especialización. </a:t>
            </a:r>
          </a:p>
        </p:txBody>
      </p:sp>
      <p:pic>
        <p:nvPicPr>
          <p:cNvPr id="18" name="Imagen 17"/>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038265" y="3560734"/>
            <a:ext cx="664825" cy="664825"/>
          </a:xfrm>
          <a:prstGeom prst="rect">
            <a:avLst/>
          </a:prstGeom>
        </p:spPr>
      </p:pic>
      <p:pic>
        <p:nvPicPr>
          <p:cNvPr id="19" name="Imagen 18"/>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1038265" y="2401867"/>
            <a:ext cx="680999" cy="680999"/>
          </a:xfrm>
          <a:prstGeom prst="rect">
            <a:avLst/>
          </a:prstGeom>
        </p:spPr>
      </p:pic>
      <p:pic>
        <p:nvPicPr>
          <p:cNvPr id="22" name="Imagen 21"/>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6481982" y="2401867"/>
            <a:ext cx="626225" cy="626225"/>
          </a:xfrm>
          <a:prstGeom prst="rect">
            <a:avLst/>
          </a:prstGeom>
        </p:spPr>
      </p:pic>
      <p:pic>
        <p:nvPicPr>
          <p:cNvPr id="23" name="Imagen 22"/>
          <p:cNvPicPr>
            <a:picLocks noChangeAspect="1"/>
          </p:cNvPicPr>
          <p:nvPr/>
        </p:nvPicPr>
        <p:blipFill>
          <a:blip r:embed="rId10">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tretch>
            <a:fillRect/>
          </a:stretch>
        </p:blipFill>
        <p:spPr>
          <a:xfrm>
            <a:off x="6454594" y="3544560"/>
            <a:ext cx="680999" cy="680999"/>
          </a:xfrm>
          <a:prstGeom prst="rect">
            <a:avLst/>
          </a:prstGeom>
        </p:spPr>
      </p:pic>
      <p:sp>
        <p:nvSpPr>
          <p:cNvPr id="25" name="CuadroTexto 24">
            <a:extLst>
              <a:ext uri="{FF2B5EF4-FFF2-40B4-BE49-F238E27FC236}">
                <a16:creationId xmlns:a16="http://schemas.microsoft.com/office/drawing/2014/main" id="{CF7BEF8B-D4EE-9144-7339-9102DF008E3F}"/>
              </a:ext>
            </a:extLst>
          </p:cNvPr>
          <p:cNvSpPr txBox="1"/>
          <p:nvPr/>
        </p:nvSpPr>
        <p:spPr>
          <a:xfrm>
            <a:off x="1054439" y="923625"/>
            <a:ext cx="7905006" cy="707886"/>
          </a:xfrm>
          <a:prstGeom prst="rect">
            <a:avLst/>
          </a:prstGeom>
          <a:noFill/>
        </p:spPr>
        <p:txBody>
          <a:bodyPr wrap="square" rtlCol="0">
            <a:spAutoFit/>
          </a:bodyPr>
          <a:lstStyle/>
          <a:p>
            <a:r>
              <a:rPr lang="es-GT" sz="2000" dirty="0" smtClean="0">
                <a:solidFill>
                  <a:srgbClr val="001E6C"/>
                </a:solidFill>
                <a:latin typeface="Montserrat" pitchFamily="2" charset="77"/>
              </a:rPr>
              <a:t>Objetivos Operativos</a:t>
            </a:r>
          </a:p>
          <a:p>
            <a:r>
              <a:rPr lang="es-GT" sz="2000" b="1" dirty="0" smtClean="0">
                <a:solidFill>
                  <a:srgbClr val="001E6C"/>
                </a:solidFill>
                <a:latin typeface="Montserrat ExtraBold" pitchFamily="2" charset="77"/>
              </a:rPr>
              <a:t>Fortalecimiento organizacional</a:t>
            </a:r>
            <a:endParaRPr lang="es-GT" sz="2000" b="1" dirty="0">
              <a:solidFill>
                <a:srgbClr val="001E6C"/>
              </a:solidFill>
              <a:latin typeface="Montserrat ExtraBold" pitchFamily="2" charset="77"/>
            </a:endParaRPr>
          </a:p>
        </p:txBody>
      </p:sp>
    </p:spTree>
    <p:extLst>
      <p:ext uri="{BB962C8B-B14F-4D97-AF65-F5344CB8AC3E}">
        <p14:creationId xmlns:p14="http://schemas.microsoft.com/office/powerpoint/2010/main" val="220435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4B4B9C-41C9-B541-AE43-8B2C0A6B3451}"/>
              </a:ext>
            </a:extLst>
          </p:cNvPr>
          <p:cNvSpPr/>
          <p:nvPr/>
        </p:nvSpPr>
        <p:spPr>
          <a:xfrm>
            <a:off x="1205345" y="692727"/>
            <a:ext cx="7448001" cy="494607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1" name="CuadroTexto 10">
            <a:extLst>
              <a:ext uri="{FF2B5EF4-FFF2-40B4-BE49-F238E27FC236}">
                <a16:creationId xmlns:a16="http://schemas.microsoft.com/office/drawing/2014/main" id="{34F9E3B3-1FAE-2ADF-C4D7-AF8CB032ED78}"/>
              </a:ext>
            </a:extLst>
          </p:cNvPr>
          <p:cNvSpPr txBox="1"/>
          <p:nvPr/>
        </p:nvSpPr>
        <p:spPr>
          <a:xfrm>
            <a:off x="2566666" y="1065413"/>
            <a:ext cx="2797070" cy="400110"/>
          </a:xfrm>
          <a:prstGeom prst="rect">
            <a:avLst/>
          </a:prstGeom>
          <a:noFill/>
        </p:spPr>
        <p:txBody>
          <a:bodyPr wrap="square" rtlCol="0">
            <a:spAutoFit/>
          </a:bodyPr>
          <a:lstStyle/>
          <a:p>
            <a:r>
              <a:rPr lang="es-GT" sz="2000" dirty="0" smtClean="0">
                <a:solidFill>
                  <a:srgbClr val="001E6C"/>
                </a:solidFill>
                <a:latin typeface="Montserrat" pitchFamily="2" charset="77"/>
              </a:rPr>
              <a:t>Población</a:t>
            </a:r>
            <a:endParaRPr lang="es-GT" sz="2000" b="1" dirty="0">
              <a:solidFill>
                <a:srgbClr val="001E6C"/>
              </a:solidFill>
              <a:latin typeface="Montserrat" pitchFamily="2" charset="77"/>
            </a:endParaRPr>
          </a:p>
        </p:txBody>
      </p:sp>
      <p:sp>
        <p:nvSpPr>
          <p:cNvPr id="12" name="CuadroTexto 11">
            <a:extLst>
              <a:ext uri="{FF2B5EF4-FFF2-40B4-BE49-F238E27FC236}">
                <a16:creationId xmlns:a16="http://schemas.microsoft.com/office/drawing/2014/main" id="{27865904-F194-203A-6553-813C1280A0C7}"/>
              </a:ext>
            </a:extLst>
          </p:cNvPr>
          <p:cNvSpPr txBox="1"/>
          <p:nvPr/>
        </p:nvSpPr>
        <p:spPr>
          <a:xfrm>
            <a:off x="1399309" y="1738236"/>
            <a:ext cx="5612532" cy="4154984"/>
          </a:xfrm>
          <a:prstGeom prst="rect">
            <a:avLst/>
          </a:prstGeom>
          <a:noFill/>
        </p:spPr>
        <p:txBody>
          <a:bodyPr wrap="square" rtlCol="0">
            <a:spAutoFit/>
          </a:bodyPr>
          <a:lstStyle/>
          <a:p>
            <a:pPr algn="just">
              <a:lnSpc>
                <a:spcPct val="150000"/>
              </a:lnSpc>
            </a:pPr>
            <a:r>
              <a:rPr lang="es-419" sz="1100" dirty="0">
                <a:latin typeface="Montserrat" pitchFamily="2" charset="77"/>
              </a:rPr>
              <a:t>De acuerdo con la legislación vigente, </a:t>
            </a:r>
            <a:r>
              <a:rPr lang="es-419" sz="1100" dirty="0" smtClean="0">
                <a:latin typeface="Montserrat" pitchFamily="2" charset="77"/>
              </a:rPr>
              <a:t>los productos de inteligencia son proporcionados al </a:t>
            </a:r>
            <a:r>
              <a:rPr lang="es-419" sz="1100" b="1" dirty="0" smtClean="0">
                <a:latin typeface="Montserrat" pitchFamily="2" charset="77"/>
              </a:rPr>
              <a:t>Señor Presidente </a:t>
            </a:r>
            <a:r>
              <a:rPr lang="es-419" sz="1100" b="1" dirty="0">
                <a:latin typeface="Montserrat" pitchFamily="2" charset="77"/>
              </a:rPr>
              <a:t>de la </a:t>
            </a:r>
            <a:r>
              <a:rPr lang="es-419" sz="1100" b="1" dirty="0" smtClean="0">
                <a:latin typeface="Montserrat" pitchFamily="2" charset="77"/>
              </a:rPr>
              <a:t>República de Guatemala </a:t>
            </a:r>
            <a:r>
              <a:rPr lang="es-419" sz="1100" b="1" dirty="0">
                <a:latin typeface="Montserrat" pitchFamily="2" charset="77"/>
              </a:rPr>
              <a:t>y </a:t>
            </a:r>
            <a:r>
              <a:rPr lang="es-419" sz="1100" b="1" dirty="0" smtClean="0">
                <a:latin typeface="Montserrat" pitchFamily="2" charset="77"/>
              </a:rPr>
              <a:t>al </a:t>
            </a:r>
            <a:r>
              <a:rPr lang="es-419" sz="1100" b="1" dirty="0">
                <a:latin typeface="Montserrat" pitchFamily="2" charset="77"/>
              </a:rPr>
              <a:t>Consejo Nacional de Seguridad</a:t>
            </a:r>
            <a:r>
              <a:rPr lang="es-419" sz="1100" dirty="0">
                <a:latin typeface="Montserrat" pitchFamily="2" charset="77"/>
              </a:rPr>
              <a:t>, con el propósito </a:t>
            </a:r>
            <a:r>
              <a:rPr lang="es-419" sz="1100" dirty="0" smtClean="0">
                <a:latin typeface="Montserrat" pitchFamily="2" charset="77"/>
              </a:rPr>
              <a:t>de dar información de inteligencia de Estado, útil y oportuna para la toma de decisiones </a:t>
            </a:r>
            <a:r>
              <a:rPr lang="es-419" sz="1100" dirty="0">
                <a:latin typeface="Montserrat" pitchFamily="2" charset="77"/>
              </a:rPr>
              <a:t>de alto nivel político – estratégico.  </a:t>
            </a:r>
            <a:endParaRPr lang="es-419" sz="1100" dirty="0" smtClean="0">
              <a:latin typeface="Montserrat" pitchFamily="2" charset="77"/>
            </a:endParaRPr>
          </a:p>
          <a:p>
            <a:pPr algn="just">
              <a:lnSpc>
                <a:spcPct val="150000"/>
              </a:lnSpc>
            </a:pPr>
            <a:endParaRPr lang="es-419" sz="1100" dirty="0">
              <a:latin typeface="Montserrat" pitchFamily="2" charset="77"/>
            </a:endParaRPr>
          </a:p>
          <a:p>
            <a:pPr algn="just">
              <a:lnSpc>
                <a:spcPct val="150000"/>
              </a:lnSpc>
            </a:pPr>
            <a:r>
              <a:rPr lang="es-419" sz="1100" dirty="0" smtClean="0">
                <a:latin typeface="Montserrat" pitchFamily="2" charset="77"/>
              </a:rPr>
              <a:t>La Secretaría de Inteligencia Estratégica del Estado en coordinación con el Sistema Nacional de Inteligencia, produce </a:t>
            </a:r>
            <a:r>
              <a:rPr lang="es-419" sz="1100" dirty="0">
                <a:latin typeface="Montserrat" pitchFamily="2" charset="77"/>
              </a:rPr>
              <a:t>la Agenda Nacional de Riesgos y </a:t>
            </a:r>
            <a:r>
              <a:rPr lang="es-419" sz="1100" dirty="0" smtClean="0">
                <a:latin typeface="Montserrat" pitchFamily="2" charset="77"/>
              </a:rPr>
              <a:t>Amenazas, </a:t>
            </a:r>
            <a:r>
              <a:rPr lang="es-419" sz="1100" dirty="0">
                <a:latin typeface="Montserrat" pitchFamily="2" charset="77"/>
              </a:rPr>
              <a:t>producto que se entrega al Sistema Nacional de Seguridad, </a:t>
            </a:r>
            <a:r>
              <a:rPr lang="es-419" sz="1100" dirty="0" smtClean="0">
                <a:latin typeface="Montserrat" pitchFamily="2" charset="77"/>
              </a:rPr>
              <a:t>constituyendo un instrumento base </a:t>
            </a:r>
            <a:r>
              <a:rPr lang="es-419" sz="1100" dirty="0">
                <a:latin typeface="Montserrat" pitchFamily="2" charset="77"/>
              </a:rPr>
              <a:t>para la elaboración de estrategias, planes de acción y coordinaciones de cooperación con entes nacionales e internacionales con el objetivo de prevenir hechos ocasionados por el crimen organizado y delincuencia </a:t>
            </a:r>
            <a:r>
              <a:rPr lang="es-419" sz="1100" dirty="0" smtClean="0">
                <a:latin typeface="Montserrat" pitchFamily="2" charset="77"/>
              </a:rPr>
              <a:t>común; con el propósito de brindar </a:t>
            </a:r>
            <a:r>
              <a:rPr lang="es-419" sz="1100" dirty="0">
                <a:latin typeface="Montserrat" pitchFamily="2" charset="77"/>
              </a:rPr>
              <a:t>a la población guatemalteca una vida en paz, </a:t>
            </a:r>
            <a:r>
              <a:rPr lang="es-419" sz="1100" dirty="0" smtClean="0">
                <a:latin typeface="Montserrat" pitchFamily="2" charset="77"/>
              </a:rPr>
              <a:t>en democracia </a:t>
            </a:r>
            <a:r>
              <a:rPr lang="es-419" sz="1100" dirty="0">
                <a:latin typeface="Montserrat" pitchFamily="2" charset="77"/>
              </a:rPr>
              <a:t>y </a:t>
            </a:r>
            <a:r>
              <a:rPr lang="es-419" sz="1100" dirty="0" smtClean="0">
                <a:latin typeface="Montserrat" pitchFamily="2" charset="77"/>
              </a:rPr>
              <a:t>seguridad,  beneficiándolos a través del resguardo de </a:t>
            </a:r>
            <a:r>
              <a:rPr lang="es-419" sz="1100" dirty="0">
                <a:latin typeface="Montserrat" pitchFamily="2" charset="77"/>
              </a:rPr>
              <a:t>sus </a:t>
            </a:r>
            <a:r>
              <a:rPr lang="es-419" sz="1100" dirty="0" smtClean="0">
                <a:latin typeface="Montserrat" pitchFamily="2" charset="77"/>
              </a:rPr>
              <a:t>bienes, su integridad física y el fortalecimiento del desarrollo del país.</a:t>
            </a:r>
            <a:endParaRPr lang="es-419" sz="1100" dirty="0">
              <a:latin typeface="Montserrat" pitchFamily="2" charset="77"/>
            </a:endParaRPr>
          </a:p>
        </p:txBody>
      </p:sp>
      <p:pic>
        <p:nvPicPr>
          <p:cNvPr id="7" name="Imagen 6">
            <a:extLst>
              <a:ext uri="{FF2B5EF4-FFF2-40B4-BE49-F238E27FC236}">
                <a16:creationId xmlns:a16="http://schemas.microsoft.com/office/drawing/2014/main" id="{4F729553-563E-5A57-84D0-5D524873A641}"/>
              </a:ext>
            </a:extLst>
          </p:cNvPr>
          <p:cNvPicPr>
            <a:picLocks noChangeAspect="1"/>
          </p:cNvPicPr>
          <p:nvPr/>
        </p:nvPicPr>
        <p:blipFill>
          <a:blip r:embed="rId4"/>
          <a:stretch>
            <a:fillRect/>
          </a:stretch>
        </p:blipFill>
        <p:spPr>
          <a:xfrm>
            <a:off x="7011841" y="1333080"/>
            <a:ext cx="3584093" cy="3584093"/>
          </a:xfrm>
          <a:prstGeom prst="rect">
            <a:avLst/>
          </a:prstGeom>
        </p:spPr>
      </p:pic>
      <p:sp>
        <p:nvSpPr>
          <p:cNvPr id="8" name="Elipse 7">
            <a:extLst>
              <a:ext uri="{FF2B5EF4-FFF2-40B4-BE49-F238E27FC236}">
                <a16:creationId xmlns:a16="http://schemas.microsoft.com/office/drawing/2014/main" id="{1BD704A6-1910-8AE9-DE32-30E2480CA59F}"/>
              </a:ext>
            </a:extLst>
          </p:cNvPr>
          <p:cNvSpPr/>
          <p:nvPr/>
        </p:nvSpPr>
        <p:spPr>
          <a:xfrm>
            <a:off x="7159083" y="1480322"/>
            <a:ext cx="3289610" cy="3289610"/>
          </a:xfrm>
          <a:prstGeom prst="ellipse">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solidFill>
                  <a:schemeClr val="tx1"/>
                </a:solidFill>
              </a:rPr>
              <a:t>Foto</a:t>
            </a:r>
          </a:p>
        </p:txBody>
      </p:sp>
      <p:pic>
        <p:nvPicPr>
          <p:cNvPr id="9" name="Imagen 8">
            <a:extLst>
              <a:ext uri="{FF2B5EF4-FFF2-40B4-BE49-F238E27FC236}">
                <a16:creationId xmlns:a16="http://schemas.microsoft.com/office/drawing/2014/main" id="{A4733524-FF82-31ED-8ABE-47D254A1F73E}"/>
              </a:ext>
            </a:extLst>
          </p:cNvPr>
          <p:cNvPicPr>
            <a:picLocks noChangeAspect="1"/>
          </p:cNvPicPr>
          <p:nvPr/>
        </p:nvPicPr>
        <p:blipFill>
          <a:blip r:embed="rId5">
            <a:lum bright="-20000" contrast="-20000"/>
          </a:blip>
          <a:stretch>
            <a:fillRect/>
          </a:stretch>
        </p:blipFill>
        <p:spPr>
          <a:xfrm>
            <a:off x="1471097" y="850559"/>
            <a:ext cx="829817" cy="829817"/>
          </a:xfrm>
          <a:prstGeom prst="rect">
            <a:avLst/>
          </a:prstGeom>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9083" y="1480322"/>
            <a:ext cx="3289610" cy="3289610"/>
          </a:xfrm>
          <a:prstGeom prst="ellipse">
            <a:avLst/>
          </a:prstGeom>
        </p:spPr>
      </p:pic>
    </p:spTree>
    <p:extLst>
      <p:ext uri="{BB962C8B-B14F-4D97-AF65-F5344CB8AC3E}">
        <p14:creationId xmlns:p14="http://schemas.microsoft.com/office/powerpoint/2010/main" val="12597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340750"/>
            <a:ext cx="45007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4000" b="0" i="0" u="none" strike="noStrike" kern="1200" cap="none" spc="0" normalizeH="0" baseline="0" noProof="0" dirty="0" smtClean="0">
                <a:ln>
                  <a:noFill/>
                </a:ln>
                <a:solidFill>
                  <a:prstClr val="white"/>
                </a:solidFill>
                <a:effectLst/>
                <a:uLnTx/>
                <a:uFillTx/>
                <a:latin typeface="Montserrat" pitchFamily="2" charset="77"/>
                <a:ea typeface="+mn-ea"/>
                <a:cs typeface="+mn-cs"/>
              </a:rPr>
              <a:t>Parte General</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4000" b="1" dirty="0" smtClean="0">
                <a:solidFill>
                  <a:prstClr val="white"/>
                </a:solidFill>
                <a:latin typeface="Montserrat" pitchFamily="2" charset="77"/>
              </a:rPr>
              <a:t>Ejecución Presupuestaria</a:t>
            </a:r>
            <a:endPar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5400" b="1" i="0" u="none" strike="noStrike" kern="1200" cap="none" spc="0" normalizeH="0" baseline="0" noProof="0" dirty="0" smtClean="0">
                <a:ln>
                  <a:noFill/>
                </a:ln>
                <a:solidFill>
                  <a:srgbClr val="001E6C"/>
                </a:solidFill>
                <a:effectLst/>
                <a:uLnTx/>
                <a:uFillTx/>
                <a:latin typeface="Montserrat ExtraBold" pitchFamily="2" charset="77"/>
                <a:ea typeface="+mn-ea"/>
                <a:cs typeface="+mn-cs"/>
              </a:rPr>
              <a:t>2</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26545785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2227</Words>
  <PresentationFormat>Panorámica</PresentationFormat>
  <Paragraphs>255</Paragraphs>
  <Slides>25</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Montserrat</vt:lpstr>
      <vt:lpstr>Montserrat ExtraBold</vt:lpstr>
      <vt:lpstr>Montserrat SemiBold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2022-12-22T17:17:53Z</cp:lastPrinted>
  <dcterms:created xsi:type="dcterms:W3CDTF">2022-04-29T16:34:54Z</dcterms:created>
  <dcterms:modified xsi:type="dcterms:W3CDTF">2022-12-28T14:49:18Z</dcterms:modified>
</cp:coreProperties>
</file>