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69" r:id="rId3"/>
    <p:sldId id="258" r:id="rId4"/>
    <p:sldId id="290" r:id="rId5"/>
    <p:sldId id="292" r:id="rId6"/>
    <p:sldId id="291" r:id="rId7"/>
    <p:sldId id="293" r:id="rId8"/>
    <p:sldId id="268" r:id="rId9"/>
    <p:sldId id="265" r:id="rId10"/>
    <p:sldId id="266" r:id="rId11"/>
    <p:sldId id="294" r:id="rId12"/>
    <p:sldId id="295" r:id="rId13"/>
    <p:sldId id="296" r:id="rId14"/>
    <p:sldId id="297" r:id="rId15"/>
    <p:sldId id="267" r:id="rId16"/>
    <p:sldId id="298" r:id="rId17"/>
    <p:sldId id="299" r:id="rId18"/>
    <p:sldId id="300" r:id="rId19"/>
    <p:sldId id="257" r:id="rId20"/>
    <p:sldId id="286" r:id="rId21"/>
    <p:sldId id="287" r:id="rId22"/>
    <p:sldId id="288" r:id="rId23"/>
    <p:sldId id="289" r:id="rId24"/>
    <p:sldId id="262" r:id="rId25"/>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91"/>
    <a:srgbClr val="10304B"/>
    <a:srgbClr val="0099CC"/>
    <a:srgbClr val="20539D"/>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1" autoAdjust="0"/>
  </p:normalViewPr>
  <p:slideViewPr>
    <p:cSldViewPr snapToGrid="0" snapToObjects="1">
      <p:cViewPr varScale="1">
        <p:scale>
          <a:sx n="105" d="100"/>
          <a:sy n="105" d="100"/>
        </p:scale>
        <p:origin x="714" y="1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oleObject" Target="file:///\\DATASTORE.sie.local\Planificacion\INFORMES\2022\MECANISMO%20DE%20RENDICI&#211;N%20DE%20CUENTAS\Segundo%20Cuatrimestre\3%20SIE%202022%20Segundo%20Cuatrimestre%20Datos%20Editabl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Hoja3!$D$9</c:f>
              <c:strCache>
                <c:ptCount val="1"/>
                <c:pt idx="0">
                  <c:v>Asignado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Hoja3!$C$10:$C$15</c:f>
              <c:strCache>
                <c:ptCount val="6"/>
                <c:pt idx="0">
                  <c:v>Salarios, honorarios</c:v>
                </c:pt>
                <c:pt idx="1">
                  <c:v>Servicios básicos, mantenimientos</c:v>
                </c:pt>
                <c:pt idx="2">
                  <c:v>Materiales, útiles, suministros</c:v>
                </c:pt>
                <c:pt idx="3">
                  <c:v>Equipamiento </c:v>
                </c:pt>
                <c:pt idx="4">
                  <c:v>Prestaciones </c:v>
                </c:pt>
                <c:pt idx="5">
                  <c:v>Asignaciones globales </c:v>
                </c:pt>
              </c:strCache>
            </c:strRef>
          </c:cat>
          <c:val>
            <c:numRef>
              <c:f>Hoja3!$D$10:$D$15</c:f>
              <c:numCache>
                <c:formatCode>0.00,,</c:formatCode>
                <c:ptCount val="6"/>
                <c:pt idx="0">
                  <c:v>27737924</c:v>
                </c:pt>
                <c:pt idx="1">
                  <c:v>8533128</c:v>
                </c:pt>
                <c:pt idx="2">
                  <c:v>1875768</c:v>
                </c:pt>
                <c:pt idx="3">
                  <c:v>936757</c:v>
                </c:pt>
                <c:pt idx="4">
                  <c:v>916423</c:v>
                </c:pt>
                <c:pt idx="5">
                  <c:v>0</c:v>
                </c:pt>
              </c:numCache>
            </c:numRef>
          </c:val>
          <c:extLst>
            <c:ext xmlns:c16="http://schemas.microsoft.com/office/drawing/2014/chart" uri="{C3380CC4-5D6E-409C-BE32-E72D297353CC}">
              <c16:uniqueId val="{00000000-C0E1-4097-BEC9-E2C643F490C4}"/>
            </c:ext>
          </c:extLst>
        </c:ser>
        <c:ser>
          <c:idx val="1"/>
          <c:order val="1"/>
          <c:tx>
            <c:strRef>
              <c:f>Hoja3!$E$9</c:f>
              <c:strCache>
                <c:ptCount val="1"/>
                <c:pt idx="0">
                  <c:v>Vigente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Hoja3!$C$10:$C$15</c:f>
              <c:strCache>
                <c:ptCount val="6"/>
                <c:pt idx="0">
                  <c:v>Salarios, honorarios</c:v>
                </c:pt>
                <c:pt idx="1">
                  <c:v>Servicios básicos, mantenimientos</c:v>
                </c:pt>
                <c:pt idx="2">
                  <c:v>Materiales, útiles, suministros</c:v>
                </c:pt>
                <c:pt idx="3">
                  <c:v>Equipamiento </c:v>
                </c:pt>
                <c:pt idx="4">
                  <c:v>Prestaciones </c:v>
                </c:pt>
                <c:pt idx="5">
                  <c:v>Asignaciones globales </c:v>
                </c:pt>
              </c:strCache>
            </c:strRef>
          </c:cat>
          <c:val>
            <c:numRef>
              <c:f>Hoja3!$E$10:$E$15</c:f>
              <c:numCache>
                <c:formatCode>0.00,,</c:formatCode>
                <c:ptCount val="6"/>
                <c:pt idx="0">
                  <c:v>28590633</c:v>
                </c:pt>
                <c:pt idx="1">
                  <c:v>4287808</c:v>
                </c:pt>
                <c:pt idx="2">
                  <c:v>1065776</c:v>
                </c:pt>
                <c:pt idx="3">
                  <c:v>3092267</c:v>
                </c:pt>
                <c:pt idx="4">
                  <c:v>1989598</c:v>
                </c:pt>
                <c:pt idx="5">
                  <c:v>973918</c:v>
                </c:pt>
              </c:numCache>
            </c:numRef>
          </c:val>
          <c:extLst>
            <c:ext xmlns:c16="http://schemas.microsoft.com/office/drawing/2014/chart" uri="{C3380CC4-5D6E-409C-BE32-E72D297353CC}">
              <c16:uniqueId val="{00000001-C0E1-4097-BEC9-E2C643F490C4}"/>
            </c:ext>
          </c:extLst>
        </c:ser>
        <c:ser>
          <c:idx val="2"/>
          <c:order val="2"/>
          <c:tx>
            <c:strRef>
              <c:f>Hoja3!$F$9</c:f>
              <c:strCache>
                <c:ptCount val="1"/>
                <c:pt idx="0">
                  <c:v>Ejecutado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Hoja3!$C$10:$C$15</c:f>
              <c:strCache>
                <c:ptCount val="6"/>
                <c:pt idx="0">
                  <c:v>Salarios, honorarios</c:v>
                </c:pt>
                <c:pt idx="1">
                  <c:v>Servicios básicos, mantenimientos</c:v>
                </c:pt>
                <c:pt idx="2">
                  <c:v>Materiales, útiles, suministros</c:v>
                </c:pt>
                <c:pt idx="3">
                  <c:v>Equipamiento </c:v>
                </c:pt>
                <c:pt idx="4">
                  <c:v>Prestaciones </c:v>
                </c:pt>
                <c:pt idx="5">
                  <c:v>Asignaciones globales </c:v>
                </c:pt>
              </c:strCache>
            </c:strRef>
          </c:cat>
          <c:val>
            <c:numRef>
              <c:f>Hoja3!$F$10:$F$15</c:f>
              <c:numCache>
                <c:formatCode>0.00,,</c:formatCode>
                <c:ptCount val="6"/>
                <c:pt idx="0">
                  <c:v>18483632.420000002</c:v>
                </c:pt>
                <c:pt idx="1">
                  <c:v>1359328.84</c:v>
                </c:pt>
                <c:pt idx="2">
                  <c:v>526745.9</c:v>
                </c:pt>
                <c:pt idx="3">
                  <c:v>221391.28</c:v>
                </c:pt>
                <c:pt idx="4">
                  <c:v>1433769.43</c:v>
                </c:pt>
                <c:pt idx="5">
                  <c:v>973426.24</c:v>
                </c:pt>
              </c:numCache>
            </c:numRef>
          </c:val>
          <c:extLst>
            <c:ext xmlns:c16="http://schemas.microsoft.com/office/drawing/2014/chart" uri="{C3380CC4-5D6E-409C-BE32-E72D297353CC}">
              <c16:uniqueId val="{00000002-C0E1-4097-BEC9-E2C643F490C4}"/>
            </c:ext>
          </c:extLst>
        </c:ser>
        <c:ser>
          <c:idx val="3"/>
          <c:order val="3"/>
          <c:tx>
            <c:strRef>
              <c:f>Hoja3!$G$9</c:f>
              <c:strCache>
                <c:ptCount val="1"/>
                <c:pt idx="0">
                  <c:v>Saldo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Hoja3!$C$10:$C$15</c:f>
              <c:strCache>
                <c:ptCount val="6"/>
                <c:pt idx="0">
                  <c:v>Salarios, honorarios</c:v>
                </c:pt>
                <c:pt idx="1">
                  <c:v>Servicios básicos, mantenimientos</c:v>
                </c:pt>
                <c:pt idx="2">
                  <c:v>Materiales, útiles, suministros</c:v>
                </c:pt>
                <c:pt idx="3">
                  <c:v>Equipamiento </c:v>
                </c:pt>
                <c:pt idx="4">
                  <c:v>Prestaciones </c:v>
                </c:pt>
                <c:pt idx="5">
                  <c:v>Asignaciones globales </c:v>
                </c:pt>
              </c:strCache>
            </c:strRef>
          </c:cat>
          <c:val>
            <c:numRef>
              <c:f>Hoja3!$G$10:$G$15</c:f>
              <c:numCache>
                <c:formatCode>0.00,,</c:formatCode>
                <c:ptCount val="6"/>
                <c:pt idx="0">
                  <c:v>10107000.579999998</c:v>
                </c:pt>
                <c:pt idx="1">
                  <c:v>2928479.16</c:v>
                </c:pt>
                <c:pt idx="2">
                  <c:v>539030.1</c:v>
                </c:pt>
                <c:pt idx="3">
                  <c:v>2870875.72</c:v>
                </c:pt>
                <c:pt idx="4">
                  <c:v>555828.57000000007</c:v>
                </c:pt>
                <c:pt idx="5">
                  <c:v>491.76000000000931</c:v>
                </c:pt>
              </c:numCache>
            </c:numRef>
          </c:val>
          <c:extLst>
            <c:ext xmlns:c16="http://schemas.microsoft.com/office/drawing/2014/chart" uri="{C3380CC4-5D6E-409C-BE32-E72D297353CC}">
              <c16:uniqueId val="{00000003-C0E1-4097-BEC9-E2C643F490C4}"/>
            </c:ext>
          </c:extLst>
        </c:ser>
        <c:dLbls>
          <c:showLegendKey val="0"/>
          <c:showVal val="0"/>
          <c:showCatName val="0"/>
          <c:showSerName val="0"/>
          <c:showPercent val="0"/>
          <c:showBubbleSize val="0"/>
        </c:dLbls>
        <c:gapWidth val="219"/>
        <c:overlap val="-27"/>
        <c:axId val="931337248"/>
        <c:axId val="931343488"/>
      </c:barChart>
      <c:catAx>
        <c:axId val="93133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931343488"/>
        <c:crosses val="autoZero"/>
        <c:auto val="1"/>
        <c:lblAlgn val="ctr"/>
        <c:lblOffset val="100"/>
        <c:noMultiLvlLbl val="0"/>
      </c:catAx>
      <c:valAx>
        <c:axId val="931343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panose="00000500000000000000" pitchFamily="50" charset="0"/>
                <a:ea typeface="+mn-ea"/>
                <a:cs typeface="+mn-cs"/>
              </a:defRPr>
            </a:pPr>
            <a:endParaRPr lang="es-GT"/>
          </a:p>
        </c:txPr>
        <c:crossAx val="93133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09580052493437"/>
          <c:y val="0.19486111111111112"/>
          <c:w val="0.74797375328083993"/>
          <c:h val="0.72088764946048411"/>
        </c:manualLayout>
      </c:layout>
      <c:barChart>
        <c:barDir val="bar"/>
        <c:grouping val="clustered"/>
        <c:varyColors val="0"/>
        <c:ser>
          <c:idx val="0"/>
          <c:order val="0"/>
          <c:tx>
            <c:strRef>
              <c:f>Hoja3!$C$16</c:f>
              <c:strCache>
                <c:ptCount val="1"/>
                <c:pt idx="0">
                  <c:v>Total Institucional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1.017440696025572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DB-456C-A37C-2EAFA6DF75FD}"/>
                </c:ext>
              </c:extLst>
            </c:dLbl>
            <c:dLbl>
              <c:idx val="1"/>
              <c:layout>
                <c:manualLayout>
                  <c:x val="-1.0174406960255721E-3"/>
                  <c:y val="-1.121703472072246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DB-456C-A37C-2EAFA6DF75FD}"/>
                </c:ext>
              </c:extLst>
            </c:dLbl>
            <c:dLbl>
              <c:idx val="2"/>
              <c:layout>
                <c:manualLayout>
                  <c:x val="9.7754106088731446E-4"/>
                  <c:y val="-3.05922662750856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DB-456C-A37C-2EAFA6DF75FD}"/>
                </c:ext>
              </c:extLst>
            </c:dLbl>
            <c:dLbl>
              <c:idx val="3"/>
              <c:layout>
                <c:manualLayout>
                  <c:x val="-1.0174406960255721E-3"/>
                  <c:y val="6.11845325501713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DB-456C-A37C-2EAFA6DF75F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0304B"/>
                    </a:solidFill>
                    <a:latin typeface="+mn-lt"/>
                    <a:ea typeface="+mn-ea"/>
                    <a:cs typeface="+mn-cs"/>
                  </a:defRPr>
                </a:pPr>
                <a:endParaRPr lang="es-G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Hoja3!$D$9:$H$9</c:f>
              <c:strCache>
                <c:ptCount val="5"/>
                <c:pt idx="0">
                  <c:v>Asignado</c:v>
                </c:pt>
                <c:pt idx="1">
                  <c:v>Vigente</c:v>
                </c:pt>
                <c:pt idx="2">
                  <c:v>Ejecutado</c:v>
                </c:pt>
                <c:pt idx="3">
                  <c:v>Saldo</c:v>
                </c:pt>
                <c:pt idx="4">
                  <c:v>% de Ejecución</c:v>
                </c:pt>
              </c:strCache>
            </c:strRef>
          </c:cat>
          <c:val>
            <c:numRef>
              <c:f>Hoja3!$D$16:$H$16</c:f>
              <c:numCache>
                <c:formatCode>0.00,,</c:formatCode>
                <c:ptCount val="5"/>
                <c:pt idx="0">
                  <c:v>40000000</c:v>
                </c:pt>
                <c:pt idx="1">
                  <c:v>40000000</c:v>
                </c:pt>
                <c:pt idx="2">
                  <c:v>22998294.109999999</c:v>
                </c:pt>
                <c:pt idx="3">
                  <c:v>17001705.890000001</c:v>
                </c:pt>
                <c:pt idx="4" formatCode="0%">
                  <c:v>0.57495735275000004</c:v>
                </c:pt>
              </c:numCache>
            </c:numRef>
          </c:val>
          <c:extLst>
            <c:ext xmlns:c16="http://schemas.microsoft.com/office/drawing/2014/chart" uri="{C3380CC4-5D6E-409C-BE32-E72D297353CC}">
              <c16:uniqueId val="{00000000-F12D-42F9-A25E-C8E2EE2EC8D4}"/>
            </c:ext>
          </c:extLst>
        </c:ser>
        <c:dLbls>
          <c:dLblPos val="inEnd"/>
          <c:showLegendKey val="0"/>
          <c:showVal val="1"/>
          <c:showCatName val="0"/>
          <c:showSerName val="0"/>
          <c:showPercent val="0"/>
          <c:showBubbleSize val="0"/>
        </c:dLbls>
        <c:gapWidth val="100"/>
        <c:axId val="931722592"/>
        <c:axId val="931721344"/>
      </c:barChart>
      <c:catAx>
        <c:axId val="93172259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ontserrat" panose="00000500000000000000" pitchFamily="50" charset="0"/>
                <a:ea typeface="+mn-ea"/>
                <a:cs typeface="+mn-cs"/>
              </a:defRPr>
            </a:pPr>
            <a:endParaRPr lang="es-GT"/>
          </a:p>
        </c:txPr>
        <c:crossAx val="931721344"/>
        <c:crosses val="autoZero"/>
        <c:auto val="1"/>
        <c:lblAlgn val="ctr"/>
        <c:lblOffset val="100"/>
        <c:noMultiLvlLbl val="0"/>
      </c:catAx>
      <c:valAx>
        <c:axId val="931721344"/>
        <c:scaling>
          <c:orientation val="minMax"/>
        </c:scaling>
        <c:delete val="0"/>
        <c:axPos val="b"/>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Montserrat" panose="00000500000000000000" pitchFamily="50" charset="0"/>
                <a:ea typeface="+mn-ea"/>
                <a:cs typeface="+mn-cs"/>
              </a:defRPr>
            </a:pPr>
            <a:endParaRPr lang="es-GT"/>
          </a:p>
        </c:txPr>
        <c:crossAx val="931722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Hoja6!$D$65</c:f>
              <c:strCache>
                <c:ptCount val="1"/>
                <c:pt idx="0">
                  <c:v>Programados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Hoja6!$C$66</c:f>
              <c:strCache>
                <c:ptCount val="1"/>
                <c:pt idx="0">
                  <c:v>Productos finales</c:v>
                </c:pt>
              </c:strCache>
            </c:strRef>
          </c:cat>
          <c:val>
            <c:numRef>
              <c:f>Hoja6!$D$66</c:f>
              <c:numCache>
                <c:formatCode>General</c:formatCode>
                <c:ptCount val="1"/>
                <c:pt idx="0">
                  <c:v>437</c:v>
                </c:pt>
              </c:numCache>
            </c:numRef>
          </c:val>
          <c:extLst>
            <c:ext xmlns:c16="http://schemas.microsoft.com/office/drawing/2014/chart" uri="{C3380CC4-5D6E-409C-BE32-E72D297353CC}">
              <c16:uniqueId val="{00000000-AEDC-467E-9BD8-674AF47B1428}"/>
            </c:ext>
          </c:extLst>
        </c:ser>
        <c:ser>
          <c:idx val="1"/>
          <c:order val="1"/>
          <c:tx>
            <c:strRef>
              <c:f>Hoja6!$E$65</c:f>
              <c:strCache>
                <c:ptCount val="1"/>
                <c:pt idx="0">
                  <c:v>Ejecutado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Hoja6!$C$66</c:f>
              <c:strCache>
                <c:ptCount val="1"/>
                <c:pt idx="0">
                  <c:v>Productos finales</c:v>
                </c:pt>
              </c:strCache>
            </c:strRef>
          </c:cat>
          <c:val>
            <c:numRef>
              <c:f>Hoja6!$E$66</c:f>
              <c:numCache>
                <c:formatCode>General</c:formatCode>
                <c:ptCount val="1"/>
                <c:pt idx="0">
                  <c:v>297</c:v>
                </c:pt>
              </c:numCache>
            </c:numRef>
          </c:val>
          <c:extLst>
            <c:ext xmlns:c16="http://schemas.microsoft.com/office/drawing/2014/chart" uri="{C3380CC4-5D6E-409C-BE32-E72D297353CC}">
              <c16:uniqueId val="{00000001-AEDC-467E-9BD8-674AF47B1428}"/>
            </c:ext>
          </c:extLst>
        </c:ser>
        <c:ser>
          <c:idx val="2"/>
          <c:order val="2"/>
          <c:tx>
            <c:strRef>
              <c:f>Hoja6!$F$65</c:f>
              <c:strCache>
                <c:ptCount val="1"/>
                <c:pt idx="0">
                  <c:v>Pendientes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Hoja6!$C$66</c:f>
              <c:strCache>
                <c:ptCount val="1"/>
                <c:pt idx="0">
                  <c:v>Productos finales</c:v>
                </c:pt>
              </c:strCache>
            </c:strRef>
          </c:cat>
          <c:val>
            <c:numRef>
              <c:f>Hoja6!$F$66</c:f>
              <c:numCache>
                <c:formatCode>General</c:formatCode>
                <c:ptCount val="1"/>
                <c:pt idx="0">
                  <c:v>140</c:v>
                </c:pt>
              </c:numCache>
            </c:numRef>
          </c:val>
          <c:extLst>
            <c:ext xmlns:c16="http://schemas.microsoft.com/office/drawing/2014/chart" uri="{C3380CC4-5D6E-409C-BE32-E72D297353CC}">
              <c16:uniqueId val="{00000002-AEDC-467E-9BD8-674AF47B1428}"/>
            </c:ext>
          </c:extLst>
        </c:ser>
        <c:dLbls>
          <c:showLegendKey val="0"/>
          <c:showVal val="0"/>
          <c:showCatName val="0"/>
          <c:showSerName val="0"/>
          <c:showPercent val="0"/>
          <c:showBubbleSize val="0"/>
        </c:dLbls>
        <c:gapWidth val="182"/>
        <c:axId val="1011978559"/>
        <c:axId val="1011978975"/>
      </c:barChart>
      <c:catAx>
        <c:axId val="1011978559"/>
        <c:scaling>
          <c:orientation val="minMax"/>
        </c:scaling>
        <c:delete val="1"/>
        <c:axPos val="l"/>
        <c:numFmt formatCode="General" sourceLinked="1"/>
        <c:majorTickMark val="none"/>
        <c:minorTickMark val="none"/>
        <c:tickLblPos val="nextTo"/>
        <c:crossAx val="1011978975"/>
        <c:crosses val="autoZero"/>
        <c:auto val="1"/>
        <c:lblAlgn val="ctr"/>
        <c:lblOffset val="100"/>
        <c:noMultiLvlLbl val="0"/>
      </c:catAx>
      <c:valAx>
        <c:axId val="101197897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011978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Hoja6!$D$70</c:f>
              <c:strCache>
                <c:ptCount val="1"/>
                <c:pt idx="0">
                  <c:v>Programados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Hoja6!$D$71</c:f>
              <c:numCache>
                <c:formatCode>General</c:formatCode>
                <c:ptCount val="1"/>
                <c:pt idx="0">
                  <c:v>3322</c:v>
                </c:pt>
              </c:numCache>
            </c:numRef>
          </c:val>
          <c:extLst>
            <c:ext xmlns:c16="http://schemas.microsoft.com/office/drawing/2014/chart" uri="{C3380CC4-5D6E-409C-BE32-E72D297353CC}">
              <c16:uniqueId val="{00000000-711F-4613-A330-C464CC423439}"/>
            </c:ext>
          </c:extLst>
        </c:ser>
        <c:ser>
          <c:idx val="1"/>
          <c:order val="1"/>
          <c:tx>
            <c:strRef>
              <c:f>Hoja6!$E$70</c:f>
              <c:strCache>
                <c:ptCount val="1"/>
                <c:pt idx="0">
                  <c:v>Ejecutado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Hoja6!$E$71</c:f>
              <c:numCache>
                <c:formatCode>General</c:formatCode>
                <c:ptCount val="1"/>
                <c:pt idx="0">
                  <c:v>2354</c:v>
                </c:pt>
              </c:numCache>
            </c:numRef>
          </c:val>
          <c:extLst>
            <c:ext xmlns:c16="http://schemas.microsoft.com/office/drawing/2014/chart" uri="{C3380CC4-5D6E-409C-BE32-E72D297353CC}">
              <c16:uniqueId val="{00000001-711F-4613-A330-C464CC423439}"/>
            </c:ext>
          </c:extLst>
        </c:ser>
        <c:ser>
          <c:idx val="2"/>
          <c:order val="2"/>
          <c:tx>
            <c:strRef>
              <c:f>Hoja6!$F$70</c:f>
              <c:strCache>
                <c:ptCount val="1"/>
                <c:pt idx="0">
                  <c:v>Pendientes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Hoja6!$F$71</c:f>
              <c:numCache>
                <c:formatCode>General</c:formatCode>
                <c:ptCount val="1"/>
                <c:pt idx="0">
                  <c:v>968</c:v>
                </c:pt>
              </c:numCache>
            </c:numRef>
          </c:val>
          <c:extLst>
            <c:ext xmlns:c16="http://schemas.microsoft.com/office/drawing/2014/chart" uri="{C3380CC4-5D6E-409C-BE32-E72D297353CC}">
              <c16:uniqueId val="{00000002-711F-4613-A330-C464CC423439}"/>
            </c:ext>
          </c:extLst>
        </c:ser>
        <c:dLbls>
          <c:showLegendKey val="0"/>
          <c:showVal val="0"/>
          <c:showCatName val="0"/>
          <c:showSerName val="0"/>
          <c:showPercent val="0"/>
          <c:showBubbleSize val="0"/>
        </c:dLbls>
        <c:gapWidth val="182"/>
        <c:axId val="1012219583"/>
        <c:axId val="1012210847"/>
      </c:barChart>
      <c:catAx>
        <c:axId val="1012219583"/>
        <c:scaling>
          <c:orientation val="minMax"/>
        </c:scaling>
        <c:delete val="1"/>
        <c:axPos val="l"/>
        <c:numFmt formatCode="General" sourceLinked="1"/>
        <c:majorTickMark val="none"/>
        <c:minorTickMark val="none"/>
        <c:tickLblPos val="nextTo"/>
        <c:crossAx val="1012210847"/>
        <c:crosses val="autoZero"/>
        <c:auto val="1"/>
        <c:lblAlgn val="ctr"/>
        <c:lblOffset val="100"/>
        <c:noMultiLvlLbl val="0"/>
      </c:catAx>
      <c:valAx>
        <c:axId val="1012210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012219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0115D3-0764-4859-B99A-168D87C81392}" type="datetimeFigureOut">
              <a:rPr lang="es-GT" smtClean="0"/>
              <a:t>8/09/2022</a:t>
            </a:fld>
            <a:endParaRPr lang="es-GT"/>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E7A8F1-594C-42AD-B251-02D89346B7FA}" type="slidenum">
              <a:rPr lang="es-GT" smtClean="0"/>
              <a:t>‹Nº›</a:t>
            </a:fld>
            <a:endParaRPr lang="es-GT"/>
          </a:p>
        </p:txBody>
      </p:sp>
    </p:spTree>
    <p:extLst>
      <p:ext uri="{BB962C8B-B14F-4D97-AF65-F5344CB8AC3E}">
        <p14:creationId xmlns:p14="http://schemas.microsoft.com/office/powerpoint/2010/main" val="1973594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FF7BE-4E72-154B-BC0E-7FFAE524BB6B}" type="datetimeFigureOut">
              <a:rPr lang="es-GT" smtClean="0"/>
              <a:t>8/09/2022</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FACF3-879F-7843-929C-9206A0D7ACC7}" type="slidenum">
              <a:rPr lang="es-GT" smtClean="0"/>
              <a:t>‹Nº›</a:t>
            </a:fld>
            <a:endParaRPr lang="es-GT"/>
          </a:p>
        </p:txBody>
      </p:sp>
    </p:spTree>
    <p:extLst>
      <p:ext uri="{BB962C8B-B14F-4D97-AF65-F5344CB8AC3E}">
        <p14:creationId xmlns:p14="http://schemas.microsoft.com/office/powerpoint/2010/main" val="2937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2</a:t>
            </a:fld>
            <a:endParaRPr lang="es-GT"/>
          </a:p>
        </p:txBody>
      </p:sp>
    </p:spTree>
    <p:extLst>
      <p:ext uri="{BB962C8B-B14F-4D97-AF65-F5344CB8AC3E}">
        <p14:creationId xmlns:p14="http://schemas.microsoft.com/office/powerpoint/2010/main" val="412965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11</a:t>
            </a:fld>
            <a:endParaRPr lang="es-GT"/>
          </a:p>
        </p:txBody>
      </p:sp>
    </p:spTree>
    <p:extLst>
      <p:ext uri="{BB962C8B-B14F-4D97-AF65-F5344CB8AC3E}">
        <p14:creationId xmlns:p14="http://schemas.microsoft.com/office/powerpoint/2010/main" val="384357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12</a:t>
            </a:fld>
            <a:endParaRPr lang="es-GT"/>
          </a:p>
        </p:txBody>
      </p:sp>
    </p:spTree>
    <p:extLst>
      <p:ext uri="{BB962C8B-B14F-4D97-AF65-F5344CB8AC3E}">
        <p14:creationId xmlns:p14="http://schemas.microsoft.com/office/powerpoint/2010/main" val="29771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13</a:t>
            </a:fld>
            <a:endParaRPr lang="es-GT"/>
          </a:p>
        </p:txBody>
      </p:sp>
    </p:spTree>
    <p:extLst>
      <p:ext uri="{BB962C8B-B14F-4D97-AF65-F5344CB8AC3E}">
        <p14:creationId xmlns:p14="http://schemas.microsoft.com/office/powerpoint/2010/main" val="4117272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14</a:t>
            </a:fld>
            <a:endParaRPr lang="es-GT"/>
          </a:p>
        </p:txBody>
      </p:sp>
    </p:spTree>
    <p:extLst>
      <p:ext uri="{BB962C8B-B14F-4D97-AF65-F5344CB8AC3E}">
        <p14:creationId xmlns:p14="http://schemas.microsoft.com/office/powerpoint/2010/main" val="629893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15</a:t>
            </a:fld>
            <a:endParaRPr lang="es-GT"/>
          </a:p>
        </p:txBody>
      </p:sp>
    </p:spTree>
    <p:extLst>
      <p:ext uri="{BB962C8B-B14F-4D97-AF65-F5344CB8AC3E}">
        <p14:creationId xmlns:p14="http://schemas.microsoft.com/office/powerpoint/2010/main" val="3153550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16</a:t>
            </a:fld>
            <a:endParaRPr lang="es-GT"/>
          </a:p>
        </p:txBody>
      </p:sp>
    </p:spTree>
    <p:extLst>
      <p:ext uri="{BB962C8B-B14F-4D97-AF65-F5344CB8AC3E}">
        <p14:creationId xmlns:p14="http://schemas.microsoft.com/office/powerpoint/2010/main" val="1690596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17</a:t>
            </a:fld>
            <a:endParaRPr lang="es-GT"/>
          </a:p>
        </p:txBody>
      </p:sp>
    </p:spTree>
    <p:extLst>
      <p:ext uri="{BB962C8B-B14F-4D97-AF65-F5344CB8AC3E}">
        <p14:creationId xmlns:p14="http://schemas.microsoft.com/office/powerpoint/2010/main" val="2036435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18</a:t>
            </a:fld>
            <a:endParaRPr lang="es-GT"/>
          </a:p>
        </p:txBody>
      </p:sp>
    </p:spTree>
    <p:extLst>
      <p:ext uri="{BB962C8B-B14F-4D97-AF65-F5344CB8AC3E}">
        <p14:creationId xmlns:p14="http://schemas.microsoft.com/office/powerpoint/2010/main" val="946556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19</a:t>
            </a:fld>
            <a:endParaRPr lang="es-GT"/>
          </a:p>
        </p:txBody>
      </p:sp>
    </p:spTree>
    <p:extLst>
      <p:ext uri="{BB962C8B-B14F-4D97-AF65-F5344CB8AC3E}">
        <p14:creationId xmlns:p14="http://schemas.microsoft.com/office/powerpoint/2010/main" val="259740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20</a:t>
            </a:fld>
            <a:endParaRPr lang="es-GT"/>
          </a:p>
        </p:txBody>
      </p:sp>
    </p:spTree>
    <p:extLst>
      <p:ext uri="{BB962C8B-B14F-4D97-AF65-F5344CB8AC3E}">
        <p14:creationId xmlns:p14="http://schemas.microsoft.com/office/powerpoint/2010/main" val="356057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3</a:t>
            </a:fld>
            <a:endParaRPr lang="es-GT"/>
          </a:p>
        </p:txBody>
      </p:sp>
    </p:spTree>
    <p:extLst>
      <p:ext uri="{BB962C8B-B14F-4D97-AF65-F5344CB8AC3E}">
        <p14:creationId xmlns:p14="http://schemas.microsoft.com/office/powerpoint/2010/main" val="516310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21</a:t>
            </a:fld>
            <a:endParaRPr lang="es-GT"/>
          </a:p>
        </p:txBody>
      </p:sp>
    </p:spTree>
    <p:extLst>
      <p:ext uri="{BB962C8B-B14F-4D97-AF65-F5344CB8AC3E}">
        <p14:creationId xmlns:p14="http://schemas.microsoft.com/office/powerpoint/2010/main" val="4007380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22</a:t>
            </a:fld>
            <a:endParaRPr lang="es-GT"/>
          </a:p>
        </p:txBody>
      </p:sp>
    </p:spTree>
    <p:extLst>
      <p:ext uri="{BB962C8B-B14F-4D97-AF65-F5344CB8AC3E}">
        <p14:creationId xmlns:p14="http://schemas.microsoft.com/office/powerpoint/2010/main" val="1784735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23</a:t>
            </a:fld>
            <a:endParaRPr lang="es-GT"/>
          </a:p>
        </p:txBody>
      </p:sp>
    </p:spTree>
    <p:extLst>
      <p:ext uri="{BB962C8B-B14F-4D97-AF65-F5344CB8AC3E}">
        <p14:creationId xmlns:p14="http://schemas.microsoft.com/office/powerpoint/2010/main" val="301979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4</a:t>
            </a:fld>
            <a:endParaRPr lang="es-GT"/>
          </a:p>
        </p:txBody>
      </p:sp>
    </p:spTree>
    <p:extLst>
      <p:ext uri="{BB962C8B-B14F-4D97-AF65-F5344CB8AC3E}">
        <p14:creationId xmlns:p14="http://schemas.microsoft.com/office/powerpoint/2010/main" val="789968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5</a:t>
            </a:fld>
            <a:endParaRPr lang="es-GT"/>
          </a:p>
        </p:txBody>
      </p:sp>
    </p:spTree>
    <p:extLst>
      <p:ext uri="{BB962C8B-B14F-4D97-AF65-F5344CB8AC3E}">
        <p14:creationId xmlns:p14="http://schemas.microsoft.com/office/powerpoint/2010/main" val="107288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6</a:t>
            </a:fld>
            <a:endParaRPr lang="es-GT"/>
          </a:p>
        </p:txBody>
      </p:sp>
    </p:spTree>
    <p:extLst>
      <p:ext uri="{BB962C8B-B14F-4D97-AF65-F5344CB8AC3E}">
        <p14:creationId xmlns:p14="http://schemas.microsoft.com/office/powerpoint/2010/main" val="361781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7</a:t>
            </a:fld>
            <a:endParaRPr lang="es-GT"/>
          </a:p>
        </p:txBody>
      </p:sp>
    </p:spTree>
    <p:extLst>
      <p:ext uri="{BB962C8B-B14F-4D97-AF65-F5344CB8AC3E}">
        <p14:creationId xmlns:p14="http://schemas.microsoft.com/office/powerpoint/2010/main" val="406023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8</a:t>
            </a:fld>
            <a:endParaRPr lang="es-GT"/>
          </a:p>
        </p:txBody>
      </p:sp>
    </p:spTree>
    <p:extLst>
      <p:ext uri="{BB962C8B-B14F-4D97-AF65-F5344CB8AC3E}">
        <p14:creationId xmlns:p14="http://schemas.microsoft.com/office/powerpoint/2010/main" val="379497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9</a:t>
            </a:fld>
            <a:endParaRPr lang="es-GT"/>
          </a:p>
        </p:txBody>
      </p:sp>
    </p:spTree>
    <p:extLst>
      <p:ext uri="{BB962C8B-B14F-4D97-AF65-F5344CB8AC3E}">
        <p14:creationId xmlns:p14="http://schemas.microsoft.com/office/powerpoint/2010/main" val="283147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46BFACF3-879F-7843-929C-9206A0D7ACC7}" type="slidenum">
              <a:rPr lang="es-GT" smtClean="0"/>
              <a:t>10</a:t>
            </a:fld>
            <a:endParaRPr lang="es-GT"/>
          </a:p>
        </p:txBody>
      </p:sp>
    </p:spTree>
    <p:extLst>
      <p:ext uri="{BB962C8B-B14F-4D97-AF65-F5344CB8AC3E}">
        <p14:creationId xmlns:p14="http://schemas.microsoft.com/office/powerpoint/2010/main" val="54147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0B55-AEC0-9BE2-4B0A-8CD14847179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CD3C4C87-882E-F7C1-77BC-E174C7D8B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AF3BED06-66DC-1C97-22D5-9C44B8FCF910}"/>
              </a:ext>
            </a:extLst>
          </p:cNvPr>
          <p:cNvSpPr>
            <a:spLocks noGrp="1"/>
          </p:cNvSpPr>
          <p:nvPr>
            <p:ph type="dt" sz="half" idx="10"/>
          </p:nvPr>
        </p:nvSpPr>
        <p:spPr/>
        <p:txBody>
          <a:bodyPr/>
          <a:lstStyle/>
          <a:p>
            <a:fld id="{10B08C3D-020A-7F47-81CB-131F2992A84C}" type="datetimeFigureOut">
              <a:rPr lang="es-GT" smtClean="0"/>
              <a:t>8/09/2022</a:t>
            </a:fld>
            <a:endParaRPr lang="es-GT"/>
          </a:p>
        </p:txBody>
      </p:sp>
      <p:sp>
        <p:nvSpPr>
          <p:cNvPr id="5" name="Marcador de pie de página 4">
            <a:extLst>
              <a:ext uri="{FF2B5EF4-FFF2-40B4-BE49-F238E27FC236}">
                <a16:creationId xmlns:a16="http://schemas.microsoft.com/office/drawing/2014/main" id="{BF1485CE-C39C-9AEA-8672-D2A73FE5F5C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7378D45-2C0B-782E-C9F9-F2C9F9E61A6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36274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02DC9-333D-709D-344D-1876CBBB910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6567B98-2389-FD95-51B5-24D84DA54E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5B62571-D4CB-AA8A-FA6A-E121C04BB557}"/>
              </a:ext>
            </a:extLst>
          </p:cNvPr>
          <p:cNvSpPr>
            <a:spLocks noGrp="1"/>
          </p:cNvSpPr>
          <p:nvPr>
            <p:ph type="dt" sz="half" idx="10"/>
          </p:nvPr>
        </p:nvSpPr>
        <p:spPr/>
        <p:txBody>
          <a:bodyPr/>
          <a:lstStyle/>
          <a:p>
            <a:fld id="{10B08C3D-020A-7F47-81CB-131F2992A84C}" type="datetimeFigureOut">
              <a:rPr lang="es-GT" smtClean="0"/>
              <a:t>8/09/2022</a:t>
            </a:fld>
            <a:endParaRPr lang="es-GT"/>
          </a:p>
        </p:txBody>
      </p:sp>
      <p:sp>
        <p:nvSpPr>
          <p:cNvPr id="5" name="Marcador de pie de página 4">
            <a:extLst>
              <a:ext uri="{FF2B5EF4-FFF2-40B4-BE49-F238E27FC236}">
                <a16:creationId xmlns:a16="http://schemas.microsoft.com/office/drawing/2014/main" id="{57E8E875-C7C1-EB23-4408-85932299FEB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3C3AFF6-3FFD-FD97-1382-661463935B6E}"/>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80268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3C118F-5865-F9C1-8088-458447B8DC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419AFB02-EF9F-29EA-2103-2A41002D4B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517453AD-B43C-EF3C-7BF7-08AA36E23941}"/>
              </a:ext>
            </a:extLst>
          </p:cNvPr>
          <p:cNvSpPr>
            <a:spLocks noGrp="1"/>
          </p:cNvSpPr>
          <p:nvPr>
            <p:ph type="dt" sz="half" idx="10"/>
          </p:nvPr>
        </p:nvSpPr>
        <p:spPr/>
        <p:txBody>
          <a:bodyPr/>
          <a:lstStyle/>
          <a:p>
            <a:fld id="{10B08C3D-020A-7F47-81CB-131F2992A84C}" type="datetimeFigureOut">
              <a:rPr lang="es-GT" smtClean="0"/>
              <a:t>8/09/2022</a:t>
            </a:fld>
            <a:endParaRPr lang="es-GT"/>
          </a:p>
        </p:txBody>
      </p:sp>
      <p:sp>
        <p:nvSpPr>
          <p:cNvPr id="5" name="Marcador de pie de página 4">
            <a:extLst>
              <a:ext uri="{FF2B5EF4-FFF2-40B4-BE49-F238E27FC236}">
                <a16:creationId xmlns:a16="http://schemas.microsoft.com/office/drawing/2014/main" id="{01519F61-2DD2-C988-551C-E6538615CBB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B9109F8-23CD-5F96-383E-686A071E7CF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3551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B887-7A07-1D14-9A1D-FF171C4112A5}"/>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D77F09F1-D789-368B-B69D-B5172743B00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6119DD49-DF70-8D7F-6CB4-33620CA122CB}"/>
              </a:ext>
            </a:extLst>
          </p:cNvPr>
          <p:cNvSpPr>
            <a:spLocks noGrp="1"/>
          </p:cNvSpPr>
          <p:nvPr>
            <p:ph type="dt" sz="half" idx="10"/>
          </p:nvPr>
        </p:nvSpPr>
        <p:spPr/>
        <p:txBody>
          <a:bodyPr/>
          <a:lstStyle/>
          <a:p>
            <a:fld id="{10B08C3D-020A-7F47-81CB-131F2992A84C}" type="datetimeFigureOut">
              <a:rPr lang="es-GT" smtClean="0"/>
              <a:t>8/09/2022</a:t>
            </a:fld>
            <a:endParaRPr lang="es-GT"/>
          </a:p>
        </p:txBody>
      </p:sp>
      <p:sp>
        <p:nvSpPr>
          <p:cNvPr id="5" name="Marcador de pie de página 4">
            <a:extLst>
              <a:ext uri="{FF2B5EF4-FFF2-40B4-BE49-F238E27FC236}">
                <a16:creationId xmlns:a16="http://schemas.microsoft.com/office/drawing/2014/main" id="{55AE07B0-BB2E-491B-BC66-E3C995E5F7C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888E28E-C2AE-E393-BE5A-0A3B57C8377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424333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DA51-1C91-9034-04B9-3CA3140B68A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51AA208-6D2E-1BCA-8A47-77D25688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EF4FB0D-0E15-E83B-2CA0-BF7155EACB3C}"/>
              </a:ext>
            </a:extLst>
          </p:cNvPr>
          <p:cNvSpPr>
            <a:spLocks noGrp="1"/>
          </p:cNvSpPr>
          <p:nvPr>
            <p:ph type="dt" sz="half" idx="10"/>
          </p:nvPr>
        </p:nvSpPr>
        <p:spPr/>
        <p:txBody>
          <a:bodyPr/>
          <a:lstStyle/>
          <a:p>
            <a:fld id="{10B08C3D-020A-7F47-81CB-131F2992A84C}" type="datetimeFigureOut">
              <a:rPr lang="es-GT" smtClean="0"/>
              <a:t>8/09/2022</a:t>
            </a:fld>
            <a:endParaRPr lang="es-GT"/>
          </a:p>
        </p:txBody>
      </p:sp>
      <p:sp>
        <p:nvSpPr>
          <p:cNvPr id="5" name="Marcador de pie de página 4">
            <a:extLst>
              <a:ext uri="{FF2B5EF4-FFF2-40B4-BE49-F238E27FC236}">
                <a16:creationId xmlns:a16="http://schemas.microsoft.com/office/drawing/2014/main" id="{39EC1C08-17B9-50E5-A670-3519B0EA01E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0A5F2FB-832A-C3BA-2E6F-A298DDD287F6}"/>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5413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9EBB8-B8F5-C634-A297-48EFBED3808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B16D02D-9FA8-2255-181E-B3E68EAD721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F7F715E-FA7E-049E-AB51-7376D1C1AC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A964A5B6-6306-94B8-3F2F-01CE1802B9F4}"/>
              </a:ext>
            </a:extLst>
          </p:cNvPr>
          <p:cNvSpPr>
            <a:spLocks noGrp="1"/>
          </p:cNvSpPr>
          <p:nvPr>
            <p:ph type="dt" sz="half" idx="10"/>
          </p:nvPr>
        </p:nvSpPr>
        <p:spPr/>
        <p:txBody>
          <a:bodyPr/>
          <a:lstStyle/>
          <a:p>
            <a:fld id="{10B08C3D-020A-7F47-81CB-131F2992A84C}" type="datetimeFigureOut">
              <a:rPr lang="es-GT" smtClean="0"/>
              <a:t>8/09/2022</a:t>
            </a:fld>
            <a:endParaRPr lang="es-GT"/>
          </a:p>
        </p:txBody>
      </p:sp>
      <p:sp>
        <p:nvSpPr>
          <p:cNvPr id="6" name="Marcador de pie de página 5">
            <a:extLst>
              <a:ext uri="{FF2B5EF4-FFF2-40B4-BE49-F238E27FC236}">
                <a16:creationId xmlns:a16="http://schemas.microsoft.com/office/drawing/2014/main" id="{FF6448B4-1E29-05DB-730A-595DCD6A2D2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91E0ADE-A914-C7C9-6262-43797E7F0E1C}"/>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19332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5BD00-3F39-9E49-0EDB-8879A0B357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162EEFD-32E5-D16B-E10A-B4B0A7F81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E4553F8-3DC9-958B-F087-04502C67D25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FF53CFE4-2862-7EC1-C843-AD345CA82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7025975-F2B5-DF45-D34D-0658A9A41FF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964140D1-71F0-8A1B-1B40-04827D730725}"/>
              </a:ext>
            </a:extLst>
          </p:cNvPr>
          <p:cNvSpPr>
            <a:spLocks noGrp="1"/>
          </p:cNvSpPr>
          <p:nvPr>
            <p:ph type="dt" sz="half" idx="10"/>
          </p:nvPr>
        </p:nvSpPr>
        <p:spPr/>
        <p:txBody>
          <a:bodyPr/>
          <a:lstStyle/>
          <a:p>
            <a:fld id="{10B08C3D-020A-7F47-81CB-131F2992A84C}" type="datetimeFigureOut">
              <a:rPr lang="es-GT" smtClean="0"/>
              <a:t>8/09/2022</a:t>
            </a:fld>
            <a:endParaRPr lang="es-GT"/>
          </a:p>
        </p:txBody>
      </p:sp>
      <p:sp>
        <p:nvSpPr>
          <p:cNvPr id="8" name="Marcador de pie de página 7">
            <a:extLst>
              <a:ext uri="{FF2B5EF4-FFF2-40B4-BE49-F238E27FC236}">
                <a16:creationId xmlns:a16="http://schemas.microsoft.com/office/drawing/2014/main" id="{63DF0889-C922-5314-D2A9-35D93A7A7B3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4707845-09CE-E8A0-A277-F3CB4F316A12}"/>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3304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EC10F-DB4E-5333-83E2-B214396F4E7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5AD2A034-66DA-0807-B328-52D0C8E1C154}"/>
              </a:ext>
            </a:extLst>
          </p:cNvPr>
          <p:cNvSpPr>
            <a:spLocks noGrp="1"/>
          </p:cNvSpPr>
          <p:nvPr>
            <p:ph type="dt" sz="half" idx="10"/>
          </p:nvPr>
        </p:nvSpPr>
        <p:spPr/>
        <p:txBody>
          <a:bodyPr/>
          <a:lstStyle/>
          <a:p>
            <a:fld id="{10B08C3D-020A-7F47-81CB-131F2992A84C}" type="datetimeFigureOut">
              <a:rPr lang="es-GT" smtClean="0"/>
              <a:t>8/09/2022</a:t>
            </a:fld>
            <a:endParaRPr lang="es-GT"/>
          </a:p>
        </p:txBody>
      </p:sp>
      <p:sp>
        <p:nvSpPr>
          <p:cNvPr id="4" name="Marcador de pie de página 3">
            <a:extLst>
              <a:ext uri="{FF2B5EF4-FFF2-40B4-BE49-F238E27FC236}">
                <a16:creationId xmlns:a16="http://schemas.microsoft.com/office/drawing/2014/main" id="{D30BD2D7-7F42-6300-EEAC-8975CE9C6AFE}"/>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8664DA9C-B285-DD4C-BF1F-63335CCC61C9}"/>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45499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24CDBC-C3C0-8062-28BE-7AD0B20E67F3}"/>
              </a:ext>
            </a:extLst>
          </p:cNvPr>
          <p:cNvSpPr>
            <a:spLocks noGrp="1"/>
          </p:cNvSpPr>
          <p:nvPr>
            <p:ph type="dt" sz="half" idx="10"/>
          </p:nvPr>
        </p:nvSpPr>
        <p:spPr/>
        <p:txBody>
          <a:bodyPr/>
          <a:lstStyle/>
          <a:p>
            <a:fld id="{10B08C3D-020A-7F47-81CB-131F2992A84C}" type="datetimeFigureOut">
              <a:rPr lang="es-GT" smtClean="0"/>
              <a:t>8/09/2022</a:t>
            </a:fld>
            <a:endParaRPr lang="es-GT"/>
          </a:p>
        </p:txBody>
      </p:sp>
      <p:sp>
        <p:nvSpPr>
          <p:cNvPr id="3" name="Marcador de pie de página 2">
            <a:extLst>
              <a:ext uri="{FF2B5EF4-FFF2-40B4-BE49-F238E27FC236}">
                <a16:creationId xmlns:a16="http://schemas.microsoft.com/office/drawing/2014/main" id="{F5C594BB-B7CD-5B72-DE1A-13957B301B8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9D001A9-CD81-7E28-C377-2B4D43A572D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07311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3F63-FDE9-70A0-5161-0B3056018DB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5FD2D5B-8397-D72E-38BE-A87328684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EA64E0FE-8E07-CB03-6667-16C06CB3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BE13CB0-CC4F-8CD3-28F3-2F1C4CFE3937}"/>
              </a:ext>
            </a:extLst>
          </p:cNvPr>
          <p:cNvSpPr>
            <a:spLocks noGrp="1"/>
          </p:cNvSpPr>
          <p:nvPr>
            <p:ph type="dt" sz="half" idx="10"/>
          </p:nvPr>
        </p:nvSpPr>
        <p:spPr/>
        <p:txBody>
          <a:bodyPr/>
          <a:lstStyle/>
          <a:p>
            <a:fld id="{10B08C3D-020A-7F47-81CB-131F2992A84C}" type="datetimeFigureOut">
              <a:rPr lang="es-GT" smtClean="0"/>
              <a:t>8/09/2022</a:t>
            </a:fld>
            <a:endParaRPr lang="es-GT"/>
          </a:p>
        </p:txBody>
      </p:sp>
      <p:sp>
        <p:nvSpPr>
          <p:cNvPr id="6" name="Marcador de pie de página 5">
            <a:extLst>
              <a:ext uri="{FF2B5EF4-FFF2-40B4-BE49-F238E27FC236}">
                <a16:creationId xmlns:a16="http://schemas.microsoft.com/office/drawing/2014/main" id="{8769DBC3-B1B5-82E1-F86A-52E8CBC411A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FC0A5E1-C545-E1C7-242E-1E117743997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02845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71D6-6ED9-A468-1BC0-E3B938F9A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077FE2D-2E70-438C-0DF0-EB974AC89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83A1E1FB-73A0-1F43-3713-3A36EFACB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B4E77B-CD14-8926-1CF3-CE450383F9DA}"/>
              </a:ext>
            </a:extLst>
          </p:cNvPr>
          <p:cNvSpPr>
            <a:spLocks noGrp="1"/>
          </p:cNvSpPr>
          <p:nvPr>
            <p:ph type="dt" sz="half" idx="10"/>
          </p:nvPr>
        </p:nvSpPr>
        <p:spPr/>
        <p:txBody>
          <a:bodyPr/>
          <a:lstStyle/>
          <a:p>
            <a:fld id="{10B08C3D-020A-7F47-81CB-131F2992A84C}" type="datetimeFigureOut">
              <a:rPr lang="es-GT" smtClean="0"/>
              <a:t>8/09/2022</a:t>
            </a:fld>
            <a:endParaRPr lang="es-GT"/>
          </a:p>
        </p:txBody>
      </p:sp>
      <p:sp>
        <p:nvSpPr>
          <p:cNvPr id="6" name="Marcador de pie de página 5">
            <a:extLst>
              <a:ext uri="{FF2B5EF4-FFF2-40B4-BE49-F238E27FC236}">
                <a16:creationId xmlns:a16="http://schemas.microsoft.com/office/drawing/2014/main" id="{00BCFC13-0540-BE0D-E6DC-84D0E63F85A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4BE98B5-6BFE-9B8A-8926-A0E036CA629D}"/>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19639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593E17-AA09-270B-D7DA-E615C4200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8620A1C-184E-40AC-DFF2-193B8252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D781E96D-6D04-2B55-312E-88A6CBCEC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8C3D-020A-7F47-81CB-131F2992A84C}" type="datetimeFigureOut">
              <a:rPr lang="es-GT" smtClean="0"/>
              <a:t>8/09/2022</a:t>
            </a:fld>
            <a:endParaRPr lang="es-GT"/>
          </a:p>
        </p:txBody>
      </p:sp>
      <p:sp>
        <p:nvSpPr>
          <p:cNvPr id="5" name="Marcador de pie de página 4">
            <a:extLst>
              <a:ext uri="{FF2B5EF4-FFF2-40B4-BE49-F238E27FC236}">
                <a16:creationId xmlns:a16="http://schemas.microsoft.com/office/drawing/2014/main" id="{BBF5B215-EE8D-187C-3A75-4C84E64FA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055D70B8-39A2-74DD-9DEF-62E76BC8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t>‹Nº›</a:t>
            </a:fld>
            <a:endParaRPr lang="es-GT"/>
          </a:p>
        </p:txBody>
      </p:sp>
    </p:spTree>
    <p:extLst>
      <p:ext uri="{BB962C8B-B14F-4D97-AF65-F5344CB8AC3E}">
        <p14:creationId xmlns:p14="http://schemas.microsoft.com/office/powerpoint/2010/main" val="288311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emf"/><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emf"/><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819E2A-F49D-6BEE-CE64-BCBECAAC20C1}"/>
              </a:ext>
            </a:extLst>
          </p:cNvPr>
          <p:cNvPicPr>
            <a:picLocks noChangeAspect="1"/>
          </p:cNvPicPr>
          <p:nvPr/>
        </p:nvPicPr>
        <p:blipFill>
          <a:blip r:embed="rId3"/>
          <a:stretch>
            <a:fillRect/>
          </a:stretch>
        </p:blipFill>
        <p:spPr>
          <a:xfrm>
            <a:off x="4411155" y="6282160"/>
            <a:ext cx="3369690" cy="572848"/>
          </a:xfrm>
          <a:prstGeom prst="rect">
            <a:avLst/>
          </a:prstGeom>
        </p:spPr>
      </p:pic>
      <p:pic>
        <p:nvPicPr>
          <p:cNvPr id="7" name="Imagen 6">
            <a:extLst>
              <a:ext uri="{FF2B5EF4-FFF2-40B4-BE49-F238E27FC236}">
                <a16:creationId xmlns:a16="http://schemas.microsoft.com/office/drawing/2014/main" id="{C2E2631F-2677-BC8C-508E-04A825704745}"/>
              </a:ext>
            </a:extLst>
          </p:cNvPr>
          <p:cNvPicPr>
            <a:picLocks noChangeAspect="1"/>
          </p:cNvPicPr>
          <p:nvPr/>
        </p:nvPicPr>
        <p:blipFill>
          <a:blip r:embed="rId4"/>
          <a:stretch>
            <a:fillRect/>
          </a:stretch>
        </p:blipFill>
        <p:spPr>
          <a:xfrm>
            <a:off x="4962689" y="6333255"/>
            <a:ext cx="1206240" cy="479279"/>
          </a:xfrm>
          <a:prstGeom prst="rect">
            <a:avLst/>
          </a:prstGeom>
        </p:spPr>
      </p:pic>
      <p:sp>
        <p:nvSpPr>
          <p:cNvPr id="8" name="CuadroTexto 7">
            <a:extLst>
              <a:ext uri="{FF2B5EF4-FFF2-40B4-BE49-F238E27FC236}">
                <a16:creationId xmlns:a16="http://schemas.microsoft.com/office/drawing/2014/main" id="{6A02DEED-5AF0-FC69-F126-DD0CF0D4D33F}"/>
              </a:ext>
            </a:extLst>
          </p:cNvPr>
          <p:cNvSpPr txBox="1"/>
          <p:nvPr/>
        </p:nvSpPr>
        <p:spPr>
          <a:xfrm>
            <a:off x="6201980" y="6383918"/>
            <a:ext cx="1651687" cy="369332"/>
          </a:xfrm>
          <a:prstGeom prst="rect">
            <a:avLst/>
          </a:prstGeom>
          <a:noFill/>
        </p:spPr>
        <p:txBody>
          <a:bodyPr wrap="square" rtlCol="0">
            <a:spAutoFit/>
          </a:bodyPr>
          <a:lstStyle/>
          <a:p>
            <a:r>
              <a:rPr lang="es-GT" sz="600" b="1" dirty="0">
                <a:solidFill>
                  <a:srgbClr val="10304B"/>
                </a:solidFill>
                <a:latin typeface="Montserrat SemiBold" pitchFamily="2" charset="77"/>
              </a:rPr>
              <a:t>NOMBRE </a:t>
            </a:r>
          </a:p>
          <a:p>
            <a:r>
              <a:rPr lang="es-GT" sz="600" b="1" dirty="0">
                <a:solidFill>
                  <a:srgbClr val="10304B"/>
                </a:solidFill>
                <a:latin typeface="Montserrat SemiBold" pitchFamily="2" charset="77"/>
              </a:rPr>
              <a:t>DE LA </a:t>
            </a:r>
          </a:p>
          <a:p>
            <a:r>
              <a:rPr lang="es-GT" sz="600" b="1" dirty="0">
                <a:solidFill>
                  <a:srgbClr val="10304B"/>
                </a:solidFill>
                <a:latin typeface="Montserrat SemiBold" pitchFamily="2" charset="77"/>
              </a:rPr>
              <a:t>INSTITUCIÓN</a:t>
            </a:r>
          </a:p>
        </p:txBody>
      </p:sp>
    </p:spTree>
    <p:extLst>
      <p:ext uri="{BB962C8B-B14F-4D97-AF65-F5344CB8AC3E}">
        <p14:creationId xmlns:p14="http://schemas.microsoft.com/office/powerpoint/2010/main" val="2138826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4F9E3B3-1FAE-2ADF-C4D7-AF8CB032ED78}"/>
              </a:ext>
            </a:extLst>
          </p:cNvPr>
          <p:cNvSpPr txBox="1"/>
          <p:nvPr/>
        </p:nvSpPr>
        <p:spPr>
          <a:xfrm>
            <a:off x="1618030" y="353400"/>
            <a:ext cx="4683795" cy="707886"/>
          </a:xfrm>
          <a:prstGeom prst="rect">
            <a:avLst/>
          </a:prstGeom>
          <a:noFill/>
        </p:spPr>
        <p:txBody>
          <a:bodyPr wrap="square" rtlCol="0">
            <a:spAutoFit/>
          </a:bodyPr>
          <a:lstStyle/>
          <a:p>
            <a:r>
              <a:rPr lang="es-419" sz="2000" dirty="0" smtClean="0">
                <a:solidFill>
                  <a:srgbClr val="002E91"/>
                </a:solidFill>
                <a:latin typeface="Montserrat" pitchFamily="2" charset="77"/>
              </a:rPr>
              <a:t>En qué se utiliza el dinero </a:t>
            </a:r>
            <a:r>
              <a:rPr lang="es-419" sz="2000" b="1" dirty="0" smtClean="0">
                <a:solidFill>
                  <a:srgbClr val="002E91"/>
                </a:solidFill>
                <a:latin typeface="Montserrat" pitchFamily="2" charset="77"/>
              </a:rPr>
              <a:t>Segundo Cuatrimestre de 2022</a:t>
            </a:r>
            <a:endParaRPr lang="es-GT" sz="2000" b="1" dirty="0">
              <a:solidFill>
                <a:srgbClr val="002E91"/>
              </a:solidFill>
              <a:latin typeface="Montserrat" pitchFamily="2" charset="77"/>
            </a:endParaRPr>
          </a:p>
        </p:txBody>
      </p:sp>
      <p:pic>
        <p:nvPicPr>
          <p:cNvPr id="2" name="Imagen 1">
            <a:extLst>
              <a:ext uri="{FF2B5EF4-FFF2-40B4-BE49-F238E27FC236}">
                <a16:creationId xmlns:a16="http://schemas.microsoft.com/office/drawing/2014/main" id="{24617BB2-AFF4-695C-8DE6-C2B5C8D03D06}"/>
              </a:ext>
            </a:extLst>
          </p:cNvPr>
          <p:cNvPicPr>
            <a:picLocks noChangeAspect="1"/>
          </p:cNvPicPr>
          <p:nvPr/>
        </p:nvPicPr>
        <p:blipFill>
          <a:blip r:embed="rId4"/>
          <a:stretch>
            <a:fillRect/>
          </a:stretch>
        </p:blipFill>
        <p:spPr>
          <a:xfrm>
            <a:off x="671733" y="291033"/>
            <a:ext cx="832621" cy="832621"/>
          </a:xfrm>
          <a:prstGeom prst="rect">
            <a:avLst/>
          </a:prstGeom>
        </p:spPr>
      </p:pic>
      <p:sp>
        <p:nvSpPr>
          <p:cNvPr id="9" name="CuadroTexto 8">
            <a:extLst>
              <a:ext uri="{FF2B5EF4-FFF2-40B4-BE49-F238E27FC236}">
                <a16:creationId xmlns:a16="http://schemas.microsoft.com/office/drawing/2014/main" id="{59AD204D-F932-C418-4497-BEA06E88D2C8}"/>
              </a:ext>
            </a:extLst>
          </p:cNvPr>
          <p:cNvSpPr txBox="1"/>
          <p:nvPr/>
        </p:nvSpPr>
        <p:spPr>
          <a:xfrm>
            <a:off x="671733" y="1458077"/>
            <a:ext cx="6120134" cy="2602828"/>
          </a:xfrm>
          <a:prstGeom prst="rect">
            <a:avLst/>
          </a:prstGeom>
          <a:noFill/>
        </p:spPr>
        <p:txBody>
          <a:bodyPr wrap="square" rtlCol="0">
            <a:spAutoFit/>
          </a:bodyPr>
          <a:lstStyle/>
          <a:p>
            <a:pPr algn="just">
              <a:lnSpc>
                <a:spcPct val="150000"/>
              </a:lnSpc>
            </a:pPr>
            <a:r>
              <a:rPr lang="es-419" sz="1100" dirty="0">
                <a:latin typeface="Montserrat" pitchFamily="2" charset="77"/>
              </a:rPr>
              <a:t>El presupuesto asignado para el año 2022 a la Secretaría de Inteligencia Estratégica del Estado es de 40 millones, este presupuesto se utiliza para el pago de salarios, honorarios, bienes y servicios que son necesarios para cumplir con las finalidades de la Institución. </a:t>
            </a:r>
          </a:p>
          <a:p>
            <a:pPr algn="just">
              <a:lnSpc>
                <a:spcPct val="150000"/>
              </a:lnSpc>
            </a:pPr>
            <a:endParaRPr lang="es-419" sz="1100" dirty="0">
              <a:latin typeface="Montserrat" pitchFamily="2" charset="77"/>
            </a:endParaRPr>
          </a:p>
          <a:p>
            <a:pPr algn="just">
              <a:lnSpc>
                <a:spcPct val="150000"/>
              </a:lnSpc>
            </a:pPr>
            <a:r>
              <a:rPr lang="es-419" sz="1100" dirty="0">
                <a:latin typeface="Montserrat" pitchFamily="2" charset="77"/>
              </a:rPr>
              <a:t>El resultado de la inversión de la SIE, se refleja en los informes denominados “Productos de Inteligencia Estratégica” los cuales contienen el análisis de Amenazas y Riesgos a la Seguridad de Guatemala que son entregados al Presidente de la República y al Consejo Nacional de Seguridad para la toma oportuna de decisiones en materia de Seguridad de la Nación.</a:t>
            </a:r>
          </a:p>
        </p:txBody>
      </p:sp>
      <p:sp>
        <p:nvSpPr>
          <p:cNvPr id="10"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1458076"/>
            <a:ext cx="3615329" cy="3964529"/>
          </a:xfrm>
          <a:pattFill prst="pct20">
            <a:fgClr>
              <a:schemeClr val="accent1"/>
            </a:fgClr>
            <a:bgClr>
              <a:schemeClr val="bg1"/>
            </a:bgClr>
          </a:pattFill>
        </p:spPr>
        <p:txBody>
          <a:bodyPr/>
          <a:lstStyle/>
          <a:p>
            <a:pPr marL="0" indent="0" algn="ctr">
              <a:buNone/>
            </a:pPr>
            <a:endParaRPr lang="es-GT" dirty="0" smtClean="0">
              <a:latin typeface="Montserrat" panose="00000500000000000000" pitchFamily="50" charset="0"/>
            </a:endParaRPr>
          </a:p>
          <a:p>
            <a:pPr marL="0" indent="0" algn="ctr">
              <a:buNone/>
            </a:pPr>
            <a:endParaRPr lang="es-GT" dirty="0">
              <a:latin typeface="Montserrat" panose="00000500000000000000" pitchFamily="50" charset="0"/>
            </a:endParaRPr>
          </a:p>
          <a:p>
            <a:pPr marL="0" indent="0" algn="ctr">
              <a:buNone/>
            </a:pPr>
            <a:endParaRPr lang="es-GT" dirty="0" smtClean="0">
              <a:latin typeface="Montserrat" panose="00000500000000000000" pitchFamily="50" charset="0"/>
            </a:endParaRPr>
          </a:p>
          <a:p>
            <a:pPr marL="0" indent="0" algn="ctr">
              <a:buNone/>
            </a:pPr>
            <a:r>
              <a:rPr lang="es-GT" dirty="0" smtClean="0">
                <a:latin typeface="Montserrat" panose="00000500000000000000" pitchFamily="50" charset="0"/>
              </a:rPr>
              <a:t>El </a:t>
            </a:r>
            <a:r>
              <a:rPr lang="es-GT" dirty="0">
                <a:latin typeface="Montserrat" panose="00000500000000000000" pitchFamily="50" charset="0"/>
              </a:rPr>
              <a:t>gasto se divide </a:t>
            </a:r>
          </a:p>
          <a:p>
            <a:pPr marL="0" indent="0" algn="ctr">
              <a:buNone/>
            </a:pPr>
            <a:r>
              <a:rPr lang="es-GT" dirty="0">
                <a:latin typeface="Montserrat" panose="00000500000000000000" pitchFamily="50" charset="0"/>
              </a:rPr>
              <a:t>en </a:t>
            </a:r>
            <a:r>
              <a:rPr lang="es-GT" b="1" dirty="0" smtClean="0">
                <a:solidFill>
                  <a:srgbClr val="0099CC"/>
                </a:solidFill>
                <a:latin typeface="Montserrat" panose="00000500000000000000" pitchFamily="50" charset="0"/>
              </a:rPr>
              <a:t>5</a:t>
            </a:r>
            <a:r>
              <a:rPr lang="es-GT" dirty="0" smtClean="0">
                <a:latin typeface="Montserrat" panose="00000500000000000000" pitchFamily="50" charset="0"/>
              </a:rPr>
              <a:t> </a:t>
            </a:r>
            <a:r>
              <a:rPr lang="es-GT" dirty="0">
                <a:latin typeface="Montserrat" panose="00000500000000000000" pitchFamily="50" charset="0"/>
              </a:rPr>
              <a:t>grupos</a:t>
            </a:r>
            <a:r>
              <a:rPr lang="es-GT" dirty="0"/>
              <a:t/>
            </a:r>
            <a:br>
              <a:rPr lang="es-GT" dirty="0"/>
            </a:br>
            <a:endParaRPr lang="es-GT" dirty="0"/>
          </a:p>
          <a:p>
            <a:pPr marL="0" indent="0">
              <a:buNone/>
            </a:pPr>
            <a:endParaRPr lang="es-GT" dirty="0"/>
          </a:p>
        </p:txBody>
      </p:sp>
    </p:spTree>
    <p:extLst>
      <p:ext uri="{BB962C8B-B14F-4D97-AF65-F5344CB8AC3E}">
        <p14:creationId xmlns:p14="http://schemas.microsoft.com/office/powerpoint/2010/main" val="12597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4F9E3B3-1FAE-2ADF-C4D7-AF8CB032ED78}"/>
              </a:ext>
            </a:extLst>
          </p:cNvPr>
          <p:cNvSpPr txBox="1"/>
          <p:nvPr/>
        </p:nvSpPr>
        <p:spPr>
          <a:xfrm>
            <a:off x="671733" y="291033"/>
            <a:ext cx="6813588" cy="707886"/>
          </a:xfrm>
          <a:prstGeom prst="rect">
            <a:avLst/>
          </a:prstGeom>
          <a:noFill/>
        </p:spPr>
        <p:txBody>
          <a:bodyPr wrap="square" rtlCol="0">
            <a:spAutoFit/>
          </a:bodyPr>
          <a:lstStyle/>
          <a:p>
            <a:r>
              <a:rPr lang="es-419" sz="2000" dirty="0" smtClean="0">
                <a:solidFill>
                  <a:srgbClr val="002E91"/>
                </a:solidFill>
                <a:latin typeface="Montserrat" pitchFamily="2" charset="77"/>
              </a:rPr>
              <a:t>Ejecución presupuestaria por grupo de gasto </a:t>
            </a:r>
          </a:p>
          <a:p>
            <a:r>
              <a:rPr lang="es-419" sz="2000" b="1" dirty="0" smtClean="0">
                <a:solidFill>
                  <a:srgbClr val="002E91"/>
                </a:solidFill>
                <a:latin typeface="Montserrat" pitchFamily="2" charset="77"/>
              </a:rPr>
              <a:t>Segundo Cuatrimestre de 2022</a:t>
            </a:r>
            <a:endParaRPr lang="es-GT" sz="2000" b="1" dirty="0">
              <a:solidFill>
                <a:srgbClr val="002E91"/>
              </a:solidFill>
              <a:latin typeface="Montserrat" pitchFamily="2" charset="77"/>
            </a:endParaRPr>
          </a:p>
        </p:txBody>
      </p:sp>
      <p:graphicFrame>
        <p:nvGraphicFramePr>
          <p:cNvPr id="6" name="Gráfico 5"/>
          <p:cNvGraphicFramePr>
            <a:graphicFrameLocks/>
          </p:cNvGraphicFramePr>
          <p:nvPr>
            <p:extLst>
              <p:ext uri="{D42A27DB-BD31-4B8C-83A1-F6EECF244321}">
                <p14:modId xmlns:p14="http://schemas.microsoft.com/office/powerpoint/2010/main" val="2626513260"/>
              </p:ext>
            </p:extLst>
          </p:nvPr>
        </p:nvGraphicFramePr>
        <p:xfrm>
          <a:off x="749808" y="850392"/>
          <a:ext cx="10817351" cy="5398008"/>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37C970CC-6265-40F8-90A4-4FB421BD87B3}"/>
              </a:ext>
            </a:extLst>
          </p:cNvPr>
          <p:cNvSpPr txBox="1"/>
          <p:nvPr/>
        </p:nvSpPr>
        <p:spPr>
          <a:xfrm>
            <a:off x="9235348" y="436582"/>
            <a:ext cx="1997476" cy="230832"/>
          </a:xfrm>
          <a:prstGeom prst="rect">
            <a:avLst/>
          </a:prstGeom>
          <a:noFill/>
        </p:spPr>
        <p:txBody>
          <a:bodyPr wrap="square" rtlCol="0">
            <a:spAutoFit/>
          </a:bodyPr>
          <a:lstStyle/>
          <a:p>
            <a:r>
              <a:rPr lang="es-GT" sz="900" dirty="0"/>
              <a:t>* Cifras </a:t>
            </a:r>
            <a:r>
              <a:rPr lang="es-GT" sz="900" dirty="0" smtClean="0"/>
              <a:t>en millones de Quetzales</a:t>
            </a:r>
            <a:endParaRPr lang="es-GT" sz="900" dirty="0"/>
          </a:p>
        </p:txBody>
      </p:sp>
    </p:spTree>
    <p:extLst>
      <p:ext uri="{BB962C8B-B14F-4D97-AF65-F5344CB8AC3E}">
        <p14:creationId xmlns:p14="http://schemas.microsoft.com/office/powerpoint/2010/main" val="233618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4F9E3B3-1FAE-2ADF-C4D7-AF8CB032ED78}"/>
              </a:ext>
            </a:extLst>
          </p:cNvPr>
          <p:cNvSpPr txBox="1"/>
          <p:nvPr/>
        </p:nvSpPr>
        <p:spPr>
          <a:xfrm>
            <a:off x="1522338" y="398140"/>
            <a:ext cx="8780611" cy="707886"/>
          </a:xfrm>
          <a:prstGeom prst="rect">
            <a:avLst/>
          </a:prstGeom>
          <a:noFill/>
        </p:spPr>
        <p:txBody>
          <a:bodyPr wrap="square" rtlCol="0">
            <a:spAutoFit/>
          </a:bodyPr>
          <a:lstStyle/>
          <a:p>
            <a:r>
              <a:rPr lang="es-419" sz="2000" dirty="0">
                <a:solidFill>
                  <a:srgbClr val="002E91"/>
                </a:solidFill>
                <a:latin typeface="Montserrat" pitchFamily="2" charset="77"/>
              </a:rPr>
              <a:t>¿Cuál es la importancia del pago de servidores públicos en la </a:t>
            </a:r>
            <a:r>
              <a:rPr lang="es-419" sz="2000" b="1" dirty="0">
                <a:solidFill>
                  <a:srgbClr val="002E91"/>
                </a:solidFill>
                <a:latin typeface="Montserrat" pitchFamily="2" charset="77"/>
              </a:rPr>
              <a:t>SIE</a:t>
            </a:r>
            <a:r>
              <a:rPr lang="es-419" sz="2000" dirty="0" smtClean="0">
                <a:solidFill>
                  <a:srgbClr val="002E91"/>
                </a:solidFill>
                <a:latin typeface="Montserrat" pitchFamily="2" charset="77"/>
              </a:rPr>
              <a:t>?</a:t>
            </a:r>
          </a:p>
          <a:p>
            <a:r>
              <a:rPr lang="es-GT" sz="2000" b="1" dirty="0" smtClean="0">
                <a:solidFill>
                  <a:srgbClr val="002E91"/>
                </a:solidFill>
                <a:latin typeface="Montserrat" pitchFamily="2" charset="77"/>
              </a:rPr>
              <a:t> </a:t>
            </a:r>
            <a:r>
              <a:rPr lang="es-419" sz="2000" b="1" dirty="0" smtClean="0">
                <a:solidFill>
                  <a:srgbClr val="002E91"/>
                </a:solidFill>
                <a:latin typeface="Montserrat" pitchFamily="2" charset="77"/>
              </a:rPr>
              <a:t>Segundo Cuatrimestre de 2022</a:t>
            </a:r>
            <a:endParaRPr lang="es-GT" sz="2000" b="1" dirty="0">
              <a:solidFill>
                <a:srgbClr val="002E91"/>
              </a:solidFill>
              <a:latin typeface="Montserrat" pitchFamily="2" charset="77"/>
            </a:endParaRPr>
          </a:p>
        </p:txBody>
      </p:sp>
      <p:sp>
        <p:nvSpPr>
          <p:cNvPr id="9" name="CuadroTexto 8">
            <a:extLst>
              <a:ext uri="{FF2B5EF4-FFF2-40B4-BE49-F238E27FC236}">
                <a16:creationId xmlns:a16="http://schemas.microsoft.com/office/drawing/2014/main" id="{59AD204D-F932-C418-4497-BEA06E88D2C8}"/>
              </a:ext>
            </a:extLst>
          </p:cNvPr>
          <p:cNvSpPr txBox="1"/>
          <p:nvPr/>
        </p:nvSpPr>
        <p:spPr>
          <a:xfrm>
            <a:off x="671733" y="1458077"/>
            <a:ext cx="6120134" cy="1585499"/>
          </a:xfrm>
          <a:prstGeom prst="rect">
            <a:avLst/>
          </a:prstGeom>
          <a:noFill/>
        </p:spPr>
        <p:txBody>
          <a:bodyPr wrap="square" rtlCol="0">
            <a:spAutoFit/>
          </a:bodyPr>
          <a:lstStyle/>
          <a:p>
            <a:pPr algn="just">
              <a:lnSpc>
                <a:spcPct val="150000"/>
              </a:lnSpc>
            </a:pPr>
            <a:r>
              <a:rPr lang="es-419" sz="1100" dirty="0">
                <a:latin typeface="Montserrat" pitchFamily="2" charset="77"/>
              </a:rPr>
              <a:t>El presupuesto utilizado en el pago de salarios para los servidores públicos que laboran en la Secretaría de Inteligencia Estratégica del Estado, sirve para la contratación de personas calificadas que desempeñan una función administrativa, técnica y de profesionales que poseen la capacidad de analizar y generar informes de análisis de amenazas a la seguridad del país, que atentan contra la vida y los bienes de los ciudadanos guatemaltecos.</a:t>
            </a:r>
          </a:p>
        </p:txBody>
      </p:sp>
      <p:sp>
        <p:nvSpPr>
          <p:cNvPr id="10"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1458076"/>
            <a:ext cx="3615329" cy="3964529"/>
          </a:xfrm>
          <a:pattFill prst="pct20">
            <a:fgClr>
              <a:schemeClr val="accent1"/>
            </a:fgClr>
            <a:bgClr>
              <a:schemeClr val="bg1"/>
            </a:bgClr>
          </a:pattFill>
        </p:spPr>
        <p:txBody>
          <a:bodyPr>
            <a:normAutofit/>
          </a:bodyPr>
          <a:lstStyle/>
          <a:p>
            <a:pPr marL="0" indent="0" algn="ctr">
              <a:buNone/>
            </a:pPr>
            <a:endParaRPr lang="es-GT" dirty="0" smtClean="0">
              <a:latin typeface="Montserrat" panose="00000500000000000000" pitchFamily="50" charset="0"/>
            </a:endParaRPr>
          </a:p>
          <a:p>
            <a:pPr marL="0" indent="0" algn="ctr">
              <a:buNone/>
            </a:pPr>
            <a:endParaRPr lang="es-GT" dirty="0">
              <a:latin typeface="Montserrat" panose="00000500000000000000" pitchFamily="50" charset="0"/>
            </a:endParaRPr>
          </a:p>
          <a:p>
            <a:pPr marL="0" indent="0" algn="ctr">
              <a:buNone/>
            </a:pPr>
            <a:r>
              <a:rPr lang="es-GT" sz="2400" dirty="0" smtClean="0">
                <a:latin typeface="Montserrat" panose="00000500000000000000" pitchFamily="50" charset="0"/>
              </a:rPr>
              <a:t>Este </a:t>
            </a:r>
            <a:r>
              <a:rPr lang="es-GT" sz="2400" dirty="0">
                <a:latin typeface="Montserrat" panose="00000500000000000000" pitchFamily="50" charset="0"/>
              </a:rPr>
              <a:t>rubro constituye el </a:t>
            </a:r>
            <a:r>
              <a:rPr lang="es-GT" sz="2400" b="1" dirty="0">
                <a:solidFill>
                  <a:srgbClr val="0099CC"/>
                </a:solidFill>
                <a:latin typeface="Montserrat" panose="00000500000000000000" pitchFamily="50" charset="0"/>
              </a:rPr>
              <a:t>71.5% </a:t>
            </a:r>
            <a:r>
              <a:rPr lang="es-GT" sz="2400" dirty="0">
                <a:latin typeface="Montserrat" panose="00000500000000000000" pitchFamily="50" charset="0"/>
              </a:rPr>
              <a:t>del total del presupuesto de “la institución”</a:t>
            </a:r>
            <a:br>
              <a:rPr lang="es-GT" sz="2400" dirty="0">
                <a:latin typeface="Montserrat" panose="00000500000000000000" pitchFamily="50" charset="0"/>
              </a:rPr>
            </a:br>
            <a:r>
              <a:rPr lang="es-GT" sz="2400" dirty="0">
                <a:latin typeface="Montserrat" panose="00000500000000000000" pitchFamily="50" charset="0"/>
              </a:rPr>
              <a:t/>
            </a:r>
            <a:br>
              <a:rPr lang="es-GT" sz="2400" dirty="0">
                <a:latin typeface="Montserrat" panose="00000500000000000000" pitchFamily="50" charset="0"/>
              </a:rPr>
            </a:br>
            <a:endParaRPr lang="es-GT" sz="2400" dirty="0">
              <a:latin typeface="Montserrat" panose="00000500000000000000" pitchFamily="50" charset="0"/>
            </a:endParaRPr>
          </a:p>
          <a:p>
            <a:pPr marL="0" indent="0">
              <a:buNone/>
            </a:pPr>
            <a:endParaRPr lang="es-GT" dirty="0"/>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327" y="326124"/>
            <a:ext cx="851918" cy="851918"/>
          </a:xfrm>
          <a:prstGeom prst="rect">
            <a:avLst/>
          </a:prstGeom>
        </p:spPr>
      </p:pic>
      <p:sp>
        <p:nvSpPr>
          <p:cNvPr id="8" name="Rectángulo 7"/>
          <p:cNvSpPr/>
          <p:nvPr/>
        </p:nvSpPr>
        <p:spPr>
          <a:xfrm>
            <a:off x="742263" y="3173358"/>
            <a:ext cx="6168900" cy="30935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Marcador de contenido 6">
            <a:extLst>
              <a:ext uri="{FF2B5EF4-FFF2-40B4-BE49-F238E27FC236}">
                <a16:creationId xmlns:a16="http://schemas.microsoft.com/office/drawing/2014/main" id="{DE1E81AB-5FA8-4BD2-B982-A83C68EE5C08}"/>
              </a:ext>
            </a:extLst>
          </p:cNvPr>
          <p:cNvSpPr txBox="1">
            <a:spLocks/>
          </p:cNvSpPr>
          <p:nvPr/>
        </p:nvSpPr>
        <p:spPr>
          <a:xfrm>
            <a:off x="960286" y="3733429"/>
            <a:ext cx="3228942" cy="27696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sz="1200" b="1" dirty="0">
              <a:latin typeface="Arial" panose="020B0604020202020204" pitchFamily="34" charset="0"/>
              <a:cs typeface="Arial" panose="020B0604020202020204" pitchFamily="34" charset="0"/>
            </a:endParaRPr>
          </a:p>
          <a:p>
            <a:pPr marL="457200" lvl="1" indent="0">
              <a:buFont typeface="Arial"/>
              <a:buNone/>
            </a:pPr>
            <a:r>
              <a:rPr lang="es-GT" sz="1100" dirty="0">
                <a:latin typeface="Montserrat" panose="00000500000000000000" pitchFamily="50" charset="0"/>
                <a:cs typeface="Arial" panose="020B0604020202020204" pitchFamily="34" charset="0"/>
              </a:rPr>
              <a:t>Presupuesto vigente </a:t>
            </a:r>
            <a:r>
              <a:rPr lang="es-GT" sz="1100" b="1" dirty="0">
                <a:latin typeface="Montserrat" panose="00000500000000000000" pitchFamily="50" charset="0"/>
                <a:cs typeface="Arial" panose="020B0604020202020204" pitchFamily="34" charset="0"/>
              </a:rPr>
              <a:t>total:</a:t>
            </a:r>
          </a:p>
          <a:p>
            <a:pPr marL="457200" lvl="1" indent="0">
              <a:buFont typeface="Arial"/>
              <a:buNone/>
            </a:pPr>
            <a:endParaRPr lang="es-GT" sz="1100" b="1" dirty="0">
              <a:latin typeface="Montserrat" panose="00000500000000000000" pitchFamily="50" charset="0"/>
              <a:cs typeface="Arial" panose="020B0604020202020204" pitchFamily="34" charset="0"/>
            </a:endParaRPr>
          </a:p>
          <a:p>
            <a:pPr marL="457200" lvl="1" indent="0">
              <a:buFont typeface="Arial"/>
              <a:buNone/>
            </a:pPr>
            <a:r>
              <a:rPr lang="es-GT" sz="1100" b="1" dirty="0">
                <a:latin typeface="Montserrat" panose="00000500000000000000" pitchFamily="50" charset="0"/>
                <a:cs typeface="Arial" panose="020B0604020202020204" pitchFamily="34" charset="0"/>
              </a:rPr>
              <a:t> </a:t>
            </a:r>
          </a:p>
          <a:p>
            <a:pPr marL="457200" lvl="1" indent="0">
              <a:buFont typeface="Arial"/>
              <a:buNone/>
            </a:pPr>
            <a:endParaRPr lang="es-GT" sz="1100" dirty="0">
              <a:latin typeface="Montserrat" panose="00000500000000000000" pitchFamily="50" charset="0"/>
              <a:cs typeface="Arial" panose="020B0604020202020204" pitchFamily="34" charset="0"/>
            </a:endParaRPr>
          </a:p>
          <a:p>
            <a:pPr marL="457200" lvl="1" indent="0">
              <a:buFont typeface="Arial"/>
              <a:buNone/>
            </a:pPr>
            <a:r>
              <a:rPr lang="es-GT" sz="1100" dirty="0">
                <a:latin typeface="Montserrat" panose="00000500000000000000" pitchFamily="50" charset="0"/>
                <a:cs typeface="Arial" panose="020B0604020202020204" pitchFamily="34" charset="0"/>
              </a:rPr>
              <a:t>Presupuesto </a:t>
            </a:r>
            <a:r>
              <a:rPr lang="es-GT" sz="1100" b="1" dirty="0">
                <a:latin typeface="Montserrat" panose="00000500000000000000" pitchFamily="50" charset="0"/>
                <a:cs typeface="Arial" panose="020B0604020202020204" pitchFamily="34" charset="0"/>
              </a:rPr>
              <a:t>ejecutado</a:t>
            </a:r>
            <a:r>
              <a:rPr lang="es-GT" sz="1100" dirty="0">
                <a:latin typeface="Montserrat" panose="00000500000000000000" pitchFamily="50" charset="0"/>
                <a:cs typeface="Arial" panose="020B0604020202020204" pitchFamily="34" charset="0"/>
              </a:rPr>
              <a:t> (utilizado):</a:t>
            </a:r>
            <a:br>
              <a:rPr lang="es-GT" sz="1100" dirty="0">
                <a:latin typeface="Montserrat" panose="00000500000000000000" pitchFamily="50" charset="0"/>
                <a:cs typeface="Arial" panose="020B0604020202020204" pitchFamily="34" charset="0"/>
              </a:rPr>
            </a:br>
            <a:endParaRPr lang="es-GT" sz="1100" dirty="0">
              <a:latin typeface="Montserrat" panose="00000500000000000000" pitchFamily="50" charset="0"/>
              <a:cs typeface="Arial" panose="020B0604020202020204" pitchFamily="34" charset="0"/>
            </a:endParaRPr>
          </a:p>
          <a:p>
            <a:pPr marL="457200" lvl="1" indent="0">
              <a:buFont typeface="Arial"/>
              <a:buNone/>
            </a:pPr>
            <a:endParaRPr lang="es-GT" sz="100" dirty="0">
              <a:latin typeface="Montserrat" panose="00000500000000000000" pitchFamily="50" charset="0"/>
              <a:cs typeface="Arial" panose="020B0604020202020204" pitchFamily="34" charset="0"/>
            </a:endParaRPr>
          </a:p>
          <a:p>
            <a:pPr marL="457200" lvl="1" indent="0">
              <a:buFont typeface="Arial"/>
              <a:buNone/>
            </a:pPr>
            <a:endParaRPr lang="es-GT" sz="1100" dirty="0">
              <a:latin typeface="Montserrat" panose="00000500000000000000" pitchFamily="50" charset="0"/>
              <a:cs typeface="Arial" panose="020B0604020202020204" pitchFamily="34" charset="0"/>
            </a:endParaRPr>
          </a:p>
          <a:p>
            <a:pPr marL="457200" lvl="1" indent="0">
              <a:buFont typeface="Arial"/>
              <a:buNone/>
            </a:pPr>
            <a:r>
              <a:rPr lang="es-GT" sz="1100" b="1" dirty="0">
                <a:latin typeface="Montserrat" panose="00000500000000000000" pitchFamily="50" charset="0"/>
                <a:cs typeface="Arial" panose="020B0604020202020204" pitchFamily="34" charset="0"/>
              </a:rPr>
              <a:t>Saldo:</a:t>
            </a:r>
            <a:r>
              <a:rPr lang="es-GT" sz="1100" dirty="0">
                <a:latin typeface="Arial" panose="020B0604020202020204" pitchFamily="34" charset="0"/>
                <a:cs typeface="Arial" panose="020B0604020202020204" pitchFamily="34" charset="0"/>
              </a:rPr>
              <a:t/>
            </a:r>
            <a:br>
              <a:rPr lang="es-GT" sz="1100" dirty="0">
                <a:latin typeface="Arial" panose="020B0604020202020204" pitchFamily="34" charset="0"/>
                <a:cs typeface="Arial" panose="020B0604020202020204" pitchFamily="34" charset="0"/>
              </a:rPr>
            </a:br>
            <a:endParaRPr lang="es-GT" sz="1800" b="1" dirty="0">
              <a:solidFill>
                <a:srgbClr val="0070C0"/>
              </a:solidFill>
              <a:latin typeface="Arial" panose="020B0604020202020204" pitchFamily="34" charset="0"/>
              <a:cs typeface="Arial" panose="020B0604020202020204" pitchFamily="34" charset="0"/>
            </a:endParaRPr>
          </a:p>
          <a:p>
            <a:pPr lvl="1"/>
            <a:endParaRPr lang="es-GT" sz="1100" dirty="0">
              <a:latin typeface="Arial" panose="020B0604020202020204" pitchFamily="34" charset="0"/>
              <a:cs typeface="Arial" panose="020B0604020202020204" pitchFamily="34" charset="0"/>
            </a:endParaRPr>
          </a:p>
        </p:txBody>
      </p:sp>
      <p:sp>
        <p:nvSpPr>
          <p:cNvPr id="13" name="Marcador de contenido 6">
            <a:extLst>
              <a:ext uri="{FF2B5EF4-FFF2-40B4-BE49-F238E27FC236}">
                <a16:creationId xmlns:a16="http://schemas.microsoft.com/office/drawing/2014/main" id="{A7FF1A2F-745D-4743-A6A2-84A34EECD569}"/>
              </a:ext>
            </a:extLst>
          </p:cNvPr>
          <p:cNvSpPr txBox="1">
            <a:spLocks/>
          </p:cNvSpPr>
          <p:nvPr/>
        </p:nvSpPr>
        <p:spPr>
          <a:xfrm>
            <a:off x="2850981" y="3733429"/>
            <a:ext cx="3569313" cy="268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1200" b="1" dirty="0">
              <a:latin typeface="Arial" panose="020B0604020202020204" pitchFamily="34" charset="0"/>
              <a:cs typeface="Arial" panose="020B0604020202020204" pitchFamily="34" charset="0"/>
            </a:endParaRPr>
          </a:p>
          <a:p>
            <a:pPr marL="457200" lvl="1" indent="0" algn="r">
              <a:buNone/>
            </a:pPr>
            <a:r>
              <a:rPr lang="es-GT" b="1" dirty="0">
                <a:solidFill>
                  <a:srgbClr val="002E91"/>
                </a:solidFill>
                <a:cs typeface="Arial" panose="020B0604020202020204" pitchFamily="34" charset="0"/>
              </a:rPr>
              <a:t>Q. </a:t>
            </a:r>
            <a:r>
              <a:rPr lang="es-GT" b="1" dirty="0" smtClean="0">
                <a:solidFill>
                  <a:srgbClr val="002E91"/>
                </a:solidFill>
                <a:cs typeface="Arial" panose="020B0604020202020204" pitchFamily="34" charset="0"/>
              </a:rPr>
              <a:t> </a:t>
            </a:r>
            <a:r>
              <a:rPr lang="es-GT" b="1" dirty="0">
                <a:solidFill>
                  <a:srgbClr val="002E91"/>
                </a:solidFill>
                <a:cs typeface="Arial" panose="020B0604020202020204" pitchFamily="34" charset="0"/>
              </a:rPr>
              <a:t>28,590,633.00</a:t>
            </a:r>
          </a:p>
          <a:p>
            <a:pPr marL="457200" lvl="1" indent="0" algn="r">
              <a:buNone/>
            </a:pPr>
            <a:endParaRPr lang="es-GT" b="1" dirty="0">
              <a:solidFill>
                <a:srgbClr val="0070C0"/>
              </a:solidFill>
              <a:cs typeface="Arial" panose="020B0604020202020204" pitchFamily="34" charset="0"/>
            </a:endParaRPr>
          </a:p>
          <a:p>
            <a:pPr marL="457200" lvl="1" indent="0" algn="r">
              <a:buNone/>
            </a:pPr>
            <a:r>
              <a:rPr lang="es-GT" b="1" dirty="0">
                <a:solidFill>
                  <a:srgbClr val="002E91"/>
                </a:solidFill>
                <a:cs typeface="Arial" panose="020B0604020202020204" pitchFamily="34" charset="0"/>
              </a:rPr>
              <a:t>18,483,632.42 </a:t>
            </a:r>
          </a:p>
          <a:p>
            <a:pPr marL="457200" lvl="1" indent="0" algn="r">
              <a:buNone/>
            </a:pPr>
            <a:endParaRPr lang="es-GT" sz="3200" b="1" dirty="0" smtClean="0">
              <a:solidFill>
                <a:srgbClr val="0070C0"/>
              </a:solidFill>
              <a:cs typeface="Arial" panose="020B0604020202020204" pitchFamily="34" charset="0"/>
            </a:endParaRPr>
          </a:p>
          <a:p>
            <a:pPr marL="457200" lvl="1" indent="0" algn="r">
              <a:buNone/>
            </a:pPr>
            <a:r>
              <a:rPr lang="es-GT" b="1" dirty="0">
                <a:solidFill>
                  <a:srgbClr val="002E91"/>
                </a:solidFill>
                <a:cs typeface="Arial" panose="020B0604020202020204" pitchFamily="34" charset="0"/>
              </a:rPr>
              <a:t>Q. 10,107,000.58 </a:t>
            </a:r>
          </a:p>
          <a:p>
            <a:pPr marL="457200" lvl="1" indent="0" algn="r">
              <a:buNone/>
            </a:pPr>
            <a:endParaRPr lang="es-GT"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18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1800" b="1" dirty="0">
              <a:solidFill>
                <a:srgbClr val="0070C0"/>
              </a:solidFill>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34F9E3B3-1FAE-2ADF-C4D7-AF8CB032ED78}"/>
              </a:ext>
            </a:extLst>
          </p:cNvPr>
          <p:cNvSpPr txBox="1"/>
          <p:nvPr/>
        </p:nvSpPr>
        <p:spPr>
          <a:xfrm>
            <a:off x="742263" y="3158365"/>
            <a:ext cx="6168900" cy="707886"/>
          </a:xfrm>
          <a:prstGeom prst="rect">
            <a:avLst/>
          </a:prstGeom>
          <a:noFill/>
        </p:spPr>
        <p:txBody>
          <a:bodyPr wrap="square" rtlCol="0">
            <a:spAutoFit/>
          </a:bodyPr>
          <a:lstStyle/>
          <a:p>
            <a:r>
              <a:rPr lang="es-419" sz="2000" dirty="0" smtClean="0">
                <a:solidFill>
                  <a:srgbClr val="002E91"/>
                </a:solidFill>
                <a:latin typeface="Montserrat" pitchFamily="2" charset="77"/>
              </a:rPr>
              <a:t>Pago de salarios a servidores de la SIE</a:t>
            </a:r>
          </a:p>
          <a:p>
            <a:r>
              <a:rPr lang="es-419" sz="2000" b="1" dirty="0" smtClean="0">
                <a:solidFill>
                  <a:srgbClr val="002E91"/>
                </a:solidFill>
                <a:latin typeface="Montserrat" pitchFamily="2" charset="77"/>
              </a:rPr>
              <a:t>Segundo Cuatrimestre de 2022</a:t>
            </a:r>
            <a:endParaRPr lang="es-GT" sz="2000" b="1" dirty="0">
              <a:solidFill>
                <a:srgbClr val="002E91"/>
              </a:solidFill>
              <a:latin typeface="Montserrat" pitchFamily="2" charset="77"/>
            </a:endParaRPr>
          </a:p>
        </p:txBody>
      </p:sp>
    </p:spTree>
    <p:extLst>
      <p:ext uri="{BB962C8B-B14F-4D97-AF65-F5344CB8AC3E}">
        <p14:creationId xmlns:p14="http://schemas.microsoft.com/office/powerpoint/2010/main" val="451244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4F9E3B3-1FAE-2ADF-C4D7-AF8CB032ED78}"/>
              </a:ext>
            </a:extLst>
          </p:cNvPr>
          <p:cNvSpPr txBox="1"/>
          <p:nvPr/>
        </p:nvSpPr>
        <p:spPr>
          <a:xfrm>
            <a:off x="1598079" y="411382"/>
            <a:ext cx="4683795" cy="707886"/>
          </a:xfrm>
          <a:prstGeom prst="rect">
            <a:avLst/>
          </a:prstGeom>
          <a:noFill/>
        </p:spPr>
        <p:txBody>
          <a:bodyPr wrap="square" rtlCol="0">
            <a:spAutoFit/>
          </a:bodyPr>
          <a:lstStyle/>
          <a:p>
            <a:r>
              <a:rPr lang="es-419" sz="2000" dirty="0">
                <a:solidFill>
                  <a:srgbClr val="002E91"/>
                </a:solidFill>
                <a:latin typeface="Montserrat" pitchFamily="2" charset="77"/>
              </a:rPr>
              <a:t>¿En qué invierte la </a:t>
            </a:r>
            <a:r>
              <a:rPr lang="es-419" sz="2000" b="1" dirty="0" smtClean="0">
                <a:solidFill>
                  <a:srgbClr val="002E91"/>
                </a:solidFill>
                <a:latin typeface="Montserrat" pitchFamily="2" charset="77"/>
              </a:rPr>
              <a:t>SIE</a:t>
            </a:r>
            <a:r>
              <a:rPr lang="es-419" sz="2000" dirty="0" smtClean="0">
                <a:solidFill>
                  <a:srgbClr val="002E91"/>
                </a:solidFill>
                <a:latin typeface="Montserrat" pitchFamily="2" charset="77"/>
              </a:rPr>
              <a:t>?</a:t>
            </a:r>
          </a:p>
          <a:p>
            <a:r>
              <a:rPr lang="es-419" sz="2000" b="1" dirty="0" smtClean="0">
                <a:solidFill>
                  <a:srgbClr val="002E91"/>
                </a:solidFill>
                <a:latin typeface="Montserrat" pitchFamily="2" charset="77"/>
              </a:rPr>
              <a:t>Segundo Cuatrimestre de 2022</a:t>
            </a:r>
            <a:endParaRPr lang="es-GT" sz="2000" b="1" dirty="0">
              <a:solidFill>
                <a:srgbClr val="002E91"/>
              </a:solidFill>
              <a:latin typeface="Montserrat" pitchFamily="2" charset="77"/>
            </a:endParaRPr>
          </a:p>
        </p:txBody>
      </p:sp>
      <p:sp>
        <p:nvSpPr>
          <p:cNvPr id="9" name="CuadroTexto 8">
            <a:extLst>
              <a:ext uri="{FF2B5EF4-FFF2-40B4-BE49-F238E27FC236}">
                <a16:creationId xmlns:a16="http://schemas.microsoft.com/office/drawing/2014/main" id="{59AD204D-F932-C418-4497-BEA06E88D2C8}"/>
              </a:ext>
            </a:extLst>
          </p:cNvPr>
          <p:cNvSpPr txBox="1"/>
          <p:nvPr/>
        </p:nvSpPr>
        <p:spPr>
          <a:xfrm>
            <a:off x="671733" y="1458077"/>
            <a:ext cx="6120134" cy="1331583"/>
          </a:xfrm>
          <a:prstGeom prst="rect">
            <a:avLst/>
          </a:prstGeom>
          <a:noFill/>
        </p:spPr>
        <p:txBody>
          <a:bodyPr wrap="square" rtlCol="0">
            <a:spAutoFit/>
          </a:bodyPr>
          <a:lstStyle/>
          <a:p>
            <a:pPr algn="just">
              <a:lnSpc>
                <a:spcPct val="150000"/>
              </a:lnSpc>
            </a:pPr>
            <a:r>
              <a:rPr lang="es-419" sz="1100" dirty="0" smtClean="0">
                <a:latin typeface="Montserrat" pitchFamily="2" charset="77"/>
              </a:rPr>
              <a:t>La </a:t>
            </a:r>
            <a:r>
              <a:rPr lang="es-419" sz="1100" dirty="0">
                <a:latin typeface="Montserrat" pitchFamily="2" charset="77"/>
              </a:rPr>
              <a:t>Secretaría de Inteligencia Estratégica del Estado no ejecuta programas ni proyectos de inversión pública, sin embargo, se realizan compras de mobiliario, equipo y tecnología que se constituyen en herramientas útiles para ejecutar las acciones de producción de informes de inteligencia para la toma de decisiones, el fortalecimiento de la institución y la capacidad del personal. </a:t>
            </a:r>
          </a:p>
        </p:txBody>
      </p:sp>
      <p:sp>
        <p:nvSpPr>
          <p:cNvPr id="10"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1458076"/>
            <a:ext cx="3615329" cy="3964529"/>
          </a:xfrm>
          <a:pattFill prst="pct20">
            <a:fgClr>
              <a:schemeClr val="accent1"/>
            </a:fgClr>
            <a:bgClr>
              <a:schemeClr val="bg1"/>
            </a:bgClr>
          </a:pattFill>
        </p:spPr>
        <p:txBody>
          <a:bodyPr>
            <a:normAutofit/>
          </a:bodyPr>
          <a:lstStyle/>
          <a:p>
            <a:pPr marL="0" indent="0" algn="ctr">
              <a:buNone/>
            </a:pPr>
            <a:endParaRPr lang="es-GT" dirty="0" smtClean="0">
              <a:latin typeface="Montserrat" panose="00000500000000000000" pitchFamily="50" charset="0"/>
            </a:endParaRPr>
          </a:p>
          <a:p>
            <a:pPr marL="0" indent="0" algn="ctr">
              <a:lnSpc>
                <a:spcPct val="100000"/>
              </a:lnSpc>
              <a:spcBef>
                <a:spcPts val="0"/>
              </a:spcBef>
              <a:buNone/>
            </a:pPr>
            <a:r>
              <a:rPr lang="es-GT" dirty="0" smtClean="0">
                <a:latin typeface="Montserrat" panose="00000500000000000000" pitchFamily="50" charset="0"/>
              </a:rPr>
              <a:t>La inversión se utiliza principalmente para </a:t>
            </a:r>
            <a:endParaRPr lang="es-GT" dirty="0">
              <a:latin typeface="Montserrat" panose="00000500000000000000" pitchFamily="50" charset="0"/>
            </a:endParaRPr>
          </a:p>
          <a:p>
            <a:pPr marL="0" indent="0" algn="ctr">
              <a:lnSpc>
                <a:spcPct val="100000"/>
              </a:lnSpc>
              <a:spcBef>
                <a:spcPts val="0"/>
              </a:spcBef>
              <a:buNone/>
            </a:pPr>
            <a:r>
              <a:rPr lang="es-GT" b="1" dirty="0" smtClean="0">
                <a:solidFill>
                  <a:srgbClr val="0099CC"/>
                </a:solidFill>
                <a:latin typeface="Montserrat" panose="00000500000000000000" pitchFamily="50" charset="0"/>
              </a:rPr>
              <a:t>Equipamiento </a:t>
            </a:r>
            <a:r>
              <a:rPr lang="es-GT" dirty="0" smtClean="0">
                <a:latin typeface="Montserrat" panose="00000500000000000000" pitchFamily="50" charset="0"/>
              </a:rPr>
              <a:t>y representa el </a:t>
            </a:r>
            <a:r>
              <a:rPr lang="es-GT" b="1" dirty="0" smtClean="0">
                <a:solidFill>
                  <a:srgbClr val="0099CC"/>
                </a:solidFill>
                <a:latin typeface="Montserrat" panose="00000500000000000000" pitchFamily="50" charset="0"/>
              </a:rPr>
              <a:t>7.7%</a:t>
            </a:r>
            <a:r>
              <a:rPr lang="es-GT" dirty="0">
                <a:latin typeface="Montserrat" panose="00000500000000000000" pitchFamily="50" charset="0"/>
              </a:rPr>
              <a:t> </a:t>
            </a:r>
            <a:r>
              <a:rPr lang="es-GT" dirty="0" smtClean="0">
                <a:latin typeface="Montserrat" panose="00000500000000000000" pitchFamily="50" charset="0"/>
              </a:rPr>
              <a:t>del presupuesto </a:t>
            </a:r>
            <a:r>
              <a:rPr lang="es-GT" dirty="0"/>
              <a:t/>
            </a:r>
            <a:br>
              <a:rPr lang="es-GT" dirty="0"/>
            </a:br>
            <a:endParaRPr lang="es-GT" dirty="0"/>
          </a:p>
          <a:p>
            <a:pPr marL="0" indent="0">
              <a:buNone/>
            </a:pPr>
            <a:endParaRPr lang="es-GT" dirty="0"/>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733" y="302152"/>
            <a:ext cx="926346" cy="926346"/>
          </a:xfrm>
          <a:prstGeom prst="rect">
            <a:avLst/>
          </a:prstGeom>
        </p:spPr>
      </p:pic>
      <p:sp>
        <p:nvSpPr>
          <p:cNvPr id="7" name="Rectángulo 6"/>
          <p:cNvSpPr/>
          <p:nvPr/>
        </p:nvSpPr>
        <p:spPr>
          <a:xfrm>
            <a:off x="742263" y="3173358"/>
            <a:ext cx="6168900" cy="30935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CuadroTexto 7">
            <a:extLst>
              <a:ext uri="{FF2B5EF4-FFF2-40B4-BE49-F238E27FC236}">
                <a16:creationId xmlns:a16="http://schemas.microsoft.com/office/drawing/2014/main" id="{34F9E3B3-1FAE-2ADF-C4D7-AF8CB032ED78}"/>
              </a:ext>
            </a:extLst>
          </p:cNvPr>
          <p:cNvSpPr txBox="1"/>
          <p:nvPr/>
        </p:nvSpPr>
        <p:spPr>
          <a:xfrm>
            <a:off x="742263" y="3158365"/>
            <a:ext cx="6168900" cy="707886"/>
          </a:xfrm>
          <a:prstGeom prst="rect">
            <a:avLst/>
          </a:prstGeom>
          <a:noFill/>
        </p:spPr>
        <p:txBody>
          <a:bodyPr wrap="square" rtlCol="0">
            <a:spAutoFit/>
          </a:bodyPr>
          <a:lstStyle/>
          <a:p>
            <a:r>
              <a:rPr lang="es-419" sz="2000" dirty="0" smtClean="0">
                <a:solidFill>
                  <a:srgbClr val="002E91"/>
                </a:solidFill>
                <a:latin typeface="Montserrat" pitchFamily="2" charset="77"/>
              </a:rPr>
              <a:t>Monto para inversión utilizado a la fecha</a:t>
            </a:r>
          </a:p>
          <a:p>
            <a:r>
              <a:rPr lang="es-419" sz="2000" b="1" dirty="0" smtClean="0">
                <a:solidFill>
                  <a:srgbClr val="002E91"/>
                </a:solidFill>
                <a:latin typeface="Montserrat" pitchFamily="2" charset="77"/>
              </a:rPr>
              <a:t>Segundo Cuatrimestre de 2022</a:t>
            </a:r>
            <a:endParaRPr lang="es-GT" sz="2000" b="1" dirty="0">
              <a:solidFill>
                <a:srgbClr val="002E91"/>
              </a:solidFill>
              <a:latin typeface="Montserrat" pitchFamily="2" charset="77"/>
            </a:endParaRPr>
          </a:p>
        </p:txBody>
      </p:sp>
      <p:sp>
        <p:nvSpPr>
          <p:cNvPr id="12" name="Marcador de contenido 6">
            <a:extLst>
              <a:ext uri="{FF2B5EF4-FFF2-40B4-BE49-F238E27FC236}">
                <a16:creationId xmlns:a16="http://schemas.microsoft.com/office/drawing/2014/main" id="{DE1E81AB-5FA8-4BD2-B982-A83C68EE5C08}"/>
              </a:ext>
            </a:extLst>
          </p:cNvPr>
          <p:cNvSpPr txBox="1">
            <a:spLocks/>
          </p:cNvSpPr>
          <p:nvPr/>
        </p:nvSpPr>
        <p:spPr>
          <a:xfrm>
            <a:off x="960286" y="3733429"/>
            <a:ext cx="3228942" cy="27696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sz="1200" b="1" dirty="0">
              <a:latin typeface="Arial" panose="020B0604020202020204" pitchFamily="34" charset="0"/>
              <a:cs typeface="Arial" panose="020B0604020202020204" pitchFamily="34" charset="0"/>
            </a:endParaRPr>
          </a:p>
          <a:p>
            <a:pPr marL="457200" lvl="1" indent="0">
              <a:buFont typeface="Arial"/>
              <a:buNone/>
            </a:pPr>
            <a:r>
              <a:rPr lang="es-GT" sz="1100" dirty="0">
                <a:latin typeface="Montserrat" panose="00000500000000000000" pitchFamily="50" charset="0"/>
                <a:cs typeface="Arial" panose="020B0604020202020204" pitchFamily="34" charset="0"/>
              </a:rPr>
              <a:t>Presupuesto vigente </a:t>
            </a:r>
            <a:r>
              <a:rPr lang="es-GT" sz="1100" b="1" dirty="0">
                <a:latin typeface="Montserrat" panose="00000500000000000000" pitchFamily="50" charset="0"/>
                <a:cs typeface="Arial" panose="020B0604020202020204" pitchFamily="34" charset="0"/>
              </a:rPr>
              <a:t>total:</a:t>
            </a:r>
          </a:p>
          <a:p>
            <a:pPr marL="457200" lvl="1" indent="0">
              <a:buFont typeface="Arial"/>
              <a:buNone/>
            </a:pPr>
            <a:endParaRPr lang="es-GT" sz="1100" b="1" dirty="0">
              <a:latin typeface="Montserrat" panose="00000500000000000000" pitchFamily="50" charset="0"/>
              <a:cs typeface="Arial" panose="020B0604020202020204" pitchFamily="34" charset="0"/>
            </a:endParaRPr>
          </a:p>
          <a:p>
            <a:pPr marL="457200" lvl="1" indent="0">
              <a:buFont typeface="Arial"/>
              <a:buNone/>
            </a:pPr>
            <a:r>
              <a:rPr lang="es-GT" sz="1100" b="1" dirty="0">
                <a:latin typeface="Montserrat" panose="00000500000000000000" pitchFamily="50" charset="0"/>
                <a:cs typeface="Arial" panose="020B0604020202020204" pitchFamily="34" charset="0"/>
              </a:rPr>
              <a:t> </a:t>
            </a:r>
          </a:p>
          <a:p>
            <a:pPr marL="457200" lvl="1" indent="0">
              <a:buFont typeface="Arial"/>
              <a:buNone/>
            </a:pPr>
            <a:endParaRPr lang="es-GT" sz="1100" dirty="0">
              <a:latin typeface="Montserrat" panose="00000500000000000000" pitchFamily="50" charset="0"/>
              <a:cs typeface="Arial" panose="020B0604020202020204" pitchFamily="34" charset="0"/>
            </a:endParaRPr>
          </a:p>
          <a:p>
            <a:pPr marL="457200" lvl="1" indent="0">
              <a:buFont typeface="Arial"/>
              <a:buNone/>
            </a:pPr>
            <a:r>
              <a:rPr lang="es-GT" sz="1100" dirty="0">
                <a:latin typeface="Montserrat" panose="00000500000000000000" pitchFamily="50" charset="0"/>
                <a:cs typeface="Arial" panose="020B0604020202020204" pitchFamily="34" charset="0"/>
              </a:rPr>
              <a:t>Presupuesto </a:t>
            </a:r>
            <a:r>
              <a:rPr lang="es-GT" sz="1100" b="1" dirty="0">
                <a:latin typeface="Montserrat" panose="00000500000000000000" pitchFamily="50" charset="0"/>
                <a:cs typeface="Arial" panose="020B0604020202020204" pitchFamily="34" charset="0"/>
              </a:rPr>
              <a:t>ejecutado</a:t>
            </a:r>
            <a:r>
              <a:rPr lang="es-GT" sz="1100" dirty="0">
                <a:latin typeface="Montserrat" panose="00000500000000000000" pitchFamily="50" charset="0"/>
                <a:cs typeface="Arial" panose="020B0604020202020204" pitchFamily="34" charset="0"/>
              </a:rPr>
              <a:t> (utilizado):</a:t>
            </a:r>
            <a:br>
              <a:rPr lang="es-GT" sz="1100" dirty="0">
                <a:latin typeface="Montserrat" panose="00000500000000000000" pitchFamily="50" charset="0"/>
                <a:cs typeface="Arial" panose="020B0604020202020204" pitchFamily="34" charset="0"/>
              </a:rPr>
            </a:br>
            <a:endParaRPr lang="es-GT" sz="1100" dirty="0">
              <a:latin typeface="Montserrat" panose="00000500000000000000" pitchFamily="50" charset="0"/>
              <a:cs typeface="Arial" panose="020B0604020202020204" pitchFamily="34" charset="0"/>
            </a:endParaRPr>
          </a:p>
          <a:p>
            <a:pPr marL="457200" lvl="1" indent="0">
              <a:buFont typeface="Arial"/>
              <a:buNone/>
            </a:pPr>
            <a:endParaRPr lang="es-GT" sz="100" dirty="0">
              <a:latin typeface="Montserrat" panose="00000500000000000000" pitchFamily="50" charset="0"/>
              <a:cs typeface="Arial" panose="020B0604020202020204" pitchFamily="34" charset="0"/>
            </a:endParaRPr>
          </a:p>
          <a:p>
            <a:pPr marL="457200" lvl="1" indent="0">
              <a:buFont typeface="Arial"/>
              <a:buNone/>
            </a:pPr>
            <a:endParaRPr lang="es-GT" sz="1100" dirty="0">
              <a:latin typeface="Montserrat" panose="00000500000000000000" pitchFamily="50" charset="0"/>
              <a:cs typeface="Arial" panose="020B0604020202020204" pitchFamily="34" charset="0"/>
            </a:endParaRPr>
          </a:p>
          <a:p>
            <a:pPr marL="457200" lvl="1" indent="0">
              <a:buFont typeface="Arial"/>
              <a:buNone/>
            </a:pPr>
            <a:r>
              <a:rPr lang="es-GT" sz="1100" b="1" dirty="0">
                <a:latin typeface="Montserrat" panose="00000500000000000000" pitchFamily="50" charset="0"/>
                <a:cs typeface="Arial" panose="020B0604020202020204" pitchFamily="34" charset="0"/>
              </a:rPr>
              <a:t>Saldo:</a:t>
            </a:r>
            <a:r>
              <a:rPr lang="es-GT" sz="1100" dirty="0">
                <a:latin typeface="Arial" panose="020B0604020202020204" pitchFamily="34" charset="0"/>
                <a:cs typeface="Arial" panose="020B0604020202020204" pitchFamily="34" charset="0"/>
              </a:rPr>
              <a:t/>
            </a:r>
            <a:br>
              <a:rPr lang="es-GT" sz="1100" dirty="0">
                <a:latin typeface="Arial" panose="020B0604020202020204" pitchFamily="34" charset="0"/>
                <a:cs typeface="Arial" panose="020B0604020202020204" pitchFamily="34" charset="0"/>
              </a:rPr>
            </a:br>
            <a:endParaRPr lang="es-GT" sz="1800" b="1" dirty="0">
              <a:solidFill>
                <a:srgbClr val="0070C0"/>
              </a:solidFill>
              <a:latin typeface="Arial" panose="020B0604020202020204" pitchFamily="34" charset="0"/>
              <a:cs typeface="Arial" panose="020B0604020202020204" pitchFamily="34" charset="0"/>
            </a:endParaRPr>
          </a:p>
          <a:p>
            <a:pPr lvl="1"/>
            <a:endParaRPr lang="es-GT" sz="1100" dirty="0">
              <a:latin typeface="Arial" panose="020B0604020202020204" pitchFamily="34" charset="0"/>
              <a:cs typeface="Arial" panose="020B0604020202020204" pitchFamily="34" charset="0"/>
            </a:endParaRPr>
          </a:p>
        </p:txBody>
      </p:sp>
      <p:sp>
        <p:nvSpPr>
          <p:cNvPr id="13" name="Marcador de contenido 6">
            <a:extLst>
              <a:ext uri="{FF2B5EF4-FFF2-40B4-BE49-F238E27FC236}">
                <a16:creationId xmlns:a16="http://schemas.microsoft.com/office/drawing/2014/main" id="{A7FF1A2F-745D-4743-A6A2-84A34EECD569}"/>
              </a:ext>
            </a:extLst>
          </p:cNvPr>
          <p:cNvSpPr txBox="1">
            <a:spLocks/>
          </p:cNvSpPr>
          <p:nvPr/>
        </p:nvSpPr>
        <p:spPr>
          <a:xfrm>
            <a:off x="2850981" y="3733429"/>
            <a:ext cx="3569313" cy="268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1200" b="1" dirty="0">
              <a:latin typeface="Arial" panose="020B0604020202020204" pitchFamily="34" charset="0"/>
              <a:cs typeface="Arial" panose="020B0604020202020204" pitchFamily="34" charset="0"/>
            </a:endParaRPr>
          </a:p>
          <a:p>
            <a:pPr marL="457200" lvl="1" indent="0" algn="r">
              <a:buNone/>
            </a:pPr>
            <a:r>
              <a:rPr lang="es-GT" b="1" dirty="0">
                <a:solidFill>
                  <a:srgbClr val="002E91"/>
                </a:solidFill>
                <a:cs typeface="Arial" panose="020B0604020202020204" pitchFamily="34" charset="0"/>
              </a:rPr>
              <a:t>3,092,267.00 </a:t>
            </a:r>
          </a:p>
          <a:p>
            <a:pPr marL="457200" lvl="1" indent="0" algn="r">
              <a:buNone/>
            </a:pPr>
            <a:endParaRPr lang="es-GT" b="1" dirty="0">
              <a:solidFill>
                <a:srgbClr val="0070C0"/>
              </a:solidFill>
              <a:cs typeface="Arial" panose="020B0604020202020204" pitchFamily="34" charset="0"/>
            </a:endParaRPr>
          </a:p>
          <a:p>
            <a:pPr marL="457200" lvl="1" indent="0" algn="r">
              <a:buNone/>
            </a:pPr>
            <a:r>
              <a:rPr lang="es-GT" b="1" dirty="0">
                <a:solidFill>
                  <a:srgbClr val="002E91"/>
                </a:solidFill>
                <a:cs typeface="Arial" panose="020B0604020202020204" pitchFamily="34" charset="0"/>
              </a:rPr>
              <a:t>Q.    221,391.28 </a:t>
            </a:r>
          </a:p>
          <a:p>
            <a:pPr marL="457200" lvl="1" indent="0" algn="r">
              <a:buNone/>
            </a:pPr>
            <a:endParaRPr lang="es-GT" sz="3200" b="1" dirty="0" smtClean="0">
              <a:solidFill>
                <a:srgbClr val="0070C0"/>
              </a:solidFill>
              <a:cs typeface="Arial" panose="020B0604020202020204" pitchFamily="34" charset="0"/>
            </a:endParaRPr>
          </a:p>
          <a:p>
            <a:pPr marL="457200" lvl="1" indent="0" algn="r">
              <a:buNone/>
            </a:pPr>
            <a:r>
              <a:rPr lang="es-GT" b="1" dirty="0">
                <a:solidFill>
                  <a:srgbClr val="002E91"/>
                </a:solidFill>
                <a:cs typeface="Arial" panose="020B0604020202020204" pitchFamily="34" charset="0"/>
              </a:rPr>
              <a:t>Q. 2,870,875.72 </a:t>
            </a:r>
          </a:p>
          <a:p>
            <a:pPr marL="457200" lvl="1" indent="0" algn="r">
              <a:buNone/>
            </a:pPr>
            <a:endParaRPr lang="es-GT"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18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1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906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4F9E3B3-1FAE-2ADF-C4D7-AF8CB032ED78}"/>
              </a:ext>
            </a:extLst>
          </p:cNvPr>
          <p:cNvSpPr txBox="1"/>
          <p:nvPr/>
        </p:nvSpPr>
        <p:spPr>
          <a:xfrm>
            <a:off x="1598079" y="411382"/>
            <a:ext cx="4683795" cy="707886"/>
          </a:xfrm>
          <a:prstGeom prst="rect">
            <a:avLst/>
          </a:prstGeom>
          <a:noFill/>
        </p:spPr>
        <p:txBody>
          <a:bodyPr wrap="square" rtlCol="0">
            <a:spAutoFit/>
          </a:bodyPr>
          <a:lstStyle/>
          <a:p>
            <a:r>
              <a:rPr lang="es-419" sz="2000" dirty="0">
                <a:solidFill>
                  <a:srgbClr val="002E91"/>
                </a:solidFill>
                <a:latin typeface="Montserrat" pitchFamily="2" charset="77"/>
              </a:rPr>
              <a:t>¿Qué finalidades atiende la </a:t>
            </a:r>
            <a:r>
              <a:rPr lang="es-419" sz="2000" b="1" dirty="0">
                <a:solidFill>
                  <a:srgbClr val="002E91"/>
                </a:solidFill>
                <a:latin typeface="Montserrat" pitchFamily="2" charset="77"/>
              </a:rPr>
              <a:t>SIE</a:t>
            </a:r>
            <a:r>
              <a:rPr lang="es-419" sz="2000" dirty="0">
                <a:solidFill>
                  <a:srgbClr val="002E91"/>
                </a:solidFill>
                <a:latin typeface="Montserrat" pitchFamily="2" charset="77"/>
              </a:rPr>
              <a:t>?</a:t>
            </a:r>
            <a:endParaRPr lang="es-GT" sz="2000" b="1" dirty="0">
              <a:solidFill>
                <a:srgbClr val="002E91"/>
              </a:solidFill>
              <a:latin typeface="Montserrat" pitchFamily="2" charset="77"/>
            </a:endParaRPr>
          </a:p>
          <a:p>
            <a:r>
              <a:rPr lang="es-419" sz="2000" b="1" dirty="0" smtClean="0">
                <a:solidFill>
                  <a:srgbClr val="002E91"/>
                </a:solidFill>
                <a:latin typeface="Montserrat" pitchFamily="2" charset="77"/>
              </a:rPr>
              <a:t>Segundo Cuatrimestre de 2022</a:t>
            </a:r>
            <a:endParaRPr lang="es-GT" sz="2000" b="1" dirty="0">
              <a:solidFill>
                <a:srgbClr val="002E91"/>
              </a:solidFill>
              <a:latin typeface="Montserrat" pitchFamily="2" charset="77"/>
            </a:endParaRPr>
          </a:p>
        </p:txBody>
      </p:sp>
      <p:sp>
        <p:nvSpPr>
          <p:cNvPr id="9" name="CuadroTexto 8">
            <a:extLst>
              <a:ext uri="{FF2B5EF4-FFF2-40B4-BE49-F238E27FC236}">
                <a16:creationId xmlns:a16="http://schemas.microsoft.com/office/drawing/2014/main" id="{59AD204D-F932-C418-4497-BEA06E88D2C8}"/>
              </a:ext>
            </a:extLst>
          </p:cNvPr>
          <p:cNvSpPr txBox="1"/>
          <p:nvPr/>
        </p:nvSpPr>
        <p:spPr>
          <a:xfrm>
            <a:off x="671733" y="1458077"/>
            <a:ext cx="6120134" cy="1585499"/>
          </a:xfrm>
          <a:prstGeom prst="rect">
            <a:avLst/>
          </a:prstGeom>
          <a:noFill/>
        </p:spPr>
        <p:txBody>
          <a:bodyPr wrap="square" rtlCol="0">
            <a:spAutoFit/>
          </a:bodyPr>
          <a:lstStyle/>
          <a:p>
            <a:pPr algn="just">
              <a:lnSpc>
                <a:spcPct val="150000"/>
              </a:lnSpc>
            </a:pPr>
            <a:r>
              <a:rPr lang="es-419" sz="1100" dirty="0">
                <a:latin typeface="Montserrat" pitchFamily="2" charset="77"/>
              </a:rPr>
              <a:t>La finalidad y función del presupuesto de SIE es utilizado para «orden público y seguridad ciudadana». El destino del presupuesto, por la naturaleza de la institución es para dar resultados en seguridad, como parte del Sistema Nacional de Seguridad, no obstante, la Inteligencia de Estado es un ámbito de funcionamiento de más amplia categoría que «orden público y seguridad ciudadana», es la única categoría disponible en el clasificador, por lo cual fue vinculado a la misma.</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947" y="261631"/>
            <a:ext cx="992132" cy="992132"/>
          </a:xfrm>
          <a:prstGeom prst="rect">
            <a:avLst/>
          </a:prstGeom>
        </p:spPr>
      </p:pic>
      <p:sp>
        <p:nvSpPr>
          <p:cNvPr id="15" name="CuadroTexto 14">
            <a:extLst>
              <a:ext uri="{FF2B5EF4-FFF2-40B4-BE49-F238E27FC236}">
                <a16:creationId xmlns:a16="http://schemas.microsoft.com/office/drawing/2014/main" id="{37C970CC-6265-40F8-90A4-4FB421BD87B3}"/>
              </a:ext>
            </a:extLst>
          </p:cNvPr>
          <p:cNvSpPr txBox="1"/>
          <p:nvPr/>
        </p:nvSpPr>
        <p:spPr>
          <a:xfrm>
            <a:off x="9093946" y="2472772"/>
            <a:ext cx="1997476" cy="230832"/>
          </a:xfrm>
          <a:prstGeom prst="rect">
            <a:avLst/>
          </a:prstGeom>
          <a:noFill/>
        </p:spPr>
        <p:txBody>
          <a:bodyPr wrap="square" rtlCol="0">
            <a:spAutoFit/>
          </a:bodyPr>
          <a:lstStyle/>
          <a:p>
            <a:r>
              <a:rPr lang="es-GT" sz="900" dirty="0"/>
              <a:t>* Cifras </a:t>
            </a:r>
            <a:r>
              <a:rPr lang="es-GT" sz="900" dirty="0" smtClean="0"/>
              <a:t>en millones de Quetzales</a:t>
            </a:r>
            <a:endParaRPr lang="es-GT" sz="900" dirty="0"/>
          </a:p>
        </p:txBody>
      </p:sp>
      <p:graphicFrame>
        <p:nvGraphicFramePr>
          <p:cNvPr id="7" name="Gráfico 6"/>
          <p:cNvGraphicFramePr>
            <a:graphicFrameLocks/>
          </p:cNvGraphicFramePr>
          <p:nvPr>
            <p:extLst>
              <p:ext uri="{D42A27DB-BD31-4B8C-83A1-F6EECF244321}">
                <p14:modId xmlns:p14="http://schemas.microsoft.com/office/powerpoint/2010/main" val="2043323483"/>
              </p:ext>
            </p:extLst>
          </p:nvPr>
        </p:nvGraphicFramePr>
        <p:xfrm>
          <a:off x="5084064" y="2011680"/>
          <a:ext cx="6365973" cy="4151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2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6154C09-83FC-01EB-F7E3-848712AE6317}"/>
              </a:ext>
            </a:extLst>
          </p:cNvPr>
          <p:cNvPicPr>
            <a:picLocks noChangeAspect="1"/>
          </p:cNvPicPr>
          <p:nvPr/>
        </p:nvPicPr>
        <p:blipFill>
          <a:blip r:embed="rId4"/>
          <a:stretch>
            <a:fillRect/>
          </a:stretch>
        </p:blipFill>
        <p:spPr>
          <a:xfrm>
            <a:off x="962920" y="2120232"/>
            <a:ext cx="1803636" cy="1803636"/>
          </a:xfrm>
          <a:prstGeom prst="rect">
            <a:avLst/>
          </a:prstGeom>
        </p:spPr>
      </p:pic>
      <p:sp>
        <p:nvSpPr>
          <p:cNvPr id="14" name="CuadroTexto 13">
            <a:extLst>
              <a:ext uri="{FF2B5EF4-FFF2-40B4-BE49-F238E27FC236}">
                <a16:creationId xmlns:a16="http://schemas.microsoft.com/office/drawing/2014/main" id="{57146A67-C081-2534-FEB1-BC7819A31A7A}"/>
              </a:ext>
            </a:extLst>
          </p:cNvPr>
          <p:cNvSpPr txBox="1"/>
          <p:nvPr/>
        </p:nvSpPr>
        <p:spPr>
          <a:xfrm>
            <a:off x="2793533" y="2360331"/>
            <a:ext cx="5021614" cy="1323439"/>
          </a:xfrm>
          <a:prstGeom prst="rect">
            <a:avLst/>
          </a:prstGeom>
          <a:noFill/>
        </p:spPr>
        <p:txBody>
          <a:bodyPr wrap="square" rtlCol="0">
            <a:spAutoFit/>
          </a:bodyPr>
          <a:lstStyle/>
          <a:p>
            <a:r>
              <a:rPr lang="es-GT" sz="4000" dirty="0">
                <a:solidFill>
                  <a:schemeClr val="bg1"/>
                </a:solidFill>
                <a:latin typeface="Montserrat" pitchFamily="2" charset="77"/>
              </a:rPr>
              <a:t>Principales logros</a:t>
            </a:r>
          </a:p>
          <a:p>
            <a:r>
              <a:rPr lang="es-GT" sz="4000" b="1" dirty="0">
                <a:solidFill>
                  <a:schemeClr val="bg1"/>
                </a:solidFill>
                <a:latin typeface="Montserrat" pitchFamily="2" charset="77"/>
              </a:rPr>
              <a:t>SIE</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1149178" y="2468052"/>
            <a:ext cx="1458097" cy="1107996"/>
          </a:xfrm>
          <a:prstGeom prst="rect">
            <a:avLst/>
          </a:prstGeom>
          <a:noFill/>
        </p:spPr>
        <p:txBody>
          <a:bodyPr wrap="square" rtlCol="0">
            <a:spAutoFit/>
          </a:bodyPr>
          <a:lstStyle/>
          <a:p>
            <a:pPr algn="ctr"/>
            <a:r>
              <a:rPr lang="es-GT" sz="6600" b="1" dirty="0" smtClean="0">
                <a:solidFill>
                  <a:srgbClr val="20539D"/>
                </a:solidFill>
                <a:latin typeface="Montserrat ExtraBold" pitchFamily="2" charset="77"/>
              </a:rPr>
              <a:t>3</a:t>
            </a:r>
            <a:endParaRPr lang="es-GT" sz="6600" b="1" dirty="0">
              <a:solidFill>
                <a:srgbClr val="20539D"/>
              </a:solidFill>
              <a:latin typeface="Montserrat ExtraBold" pitchFamily="2" charset="77"/>
            </a:endParaRPr>
          </a:p>
        </p:txBody>
      </p:sp>
    </p:spTree>
    <p:extLst>
      <p:ext uri="{BB962C8B-B14F-4D97-AF65-F5344CB8AC3E}">
        <p14:creationId xmlns:p14="http://schemas.microsoft.com/office/powerpoint/2010/main" val="1269558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4F9E3B3-1FAE-2ADF-C4D7-AF8CB032ED78}"/>
              </a:ext>
            </a:extLst>
          </p:cNvPr>
          <p:cNvSpPr txBox="1"/>
          <p:nvPr/>
        </p:nvSpPr>
        <p:spPr>
          <a:xfrm>
            <a:off x="1598079" y="411382"/>
            <a:ext cx="5919140" cy="707886"/>
          </a:xfrm>
          <a:prstGeom prst="rect">
            <a:avLst/>
          </a:prstGeom>
          <a:noFill/>
        </p:spPr>
        <p:txBody>
          <a:bodyPr wrap="square" rtlCol="0">
            <a:spAutoFit/>
          </a:bodyPr>
          <a:lstStyle/>
          <a:p>
            <a:r>
              <a:rPr lang="es-419" sz="2000" dirty="0" smtClean="0">
                <a:solidFill>
                  <a:srgbClr val="002E91"/>
                </a:solidFill>
                <a:latin typeface="Montserrat" pitchFamily="2" charset="77"/>
              </a:rPr>
              <a:t>¿Cuáles son los principales logros de la </a:t>
            </a:r>
            <a:r>
              <a:rPr lang="es-419" sz="2000" b="1" dirty="0" smtClean="0">
                <a:solidFill>
                  <a:srgbClr val="002E91"/>
                </a:solidFill>
                <a:latin typeface="Montserrat" pitchFamily="2" charset="77"/>
              </a:rPr>
              <a:t>SIE</a:t>
            </a:r>
            <a:r>
              <a:rPr lang="es-419" sz="2000" dirty="0">
                <a:solidFill>
                  <a:srgbClr val="002E91"/>
                </a:solidFill>
                <a:latin typeface="Montserrat" pitchFamily="2" charset="77"/>
              </a:rPr>
              <a:t>?</a:t>
            </a:r>
            <a:endParaRPr lang="es-GT" sz="2000" b="1" dirty="0">
              <a:solidFill>
                <a:srgbClr val="002E91"/>
              </a:solidFill>
              <a:latin typeface="Montserrat" pitchFamily="2" charset="77"/>
            </a:endParaRPr>
          </a:p>
          <a:p>
            <a:r>
              <a:rPr lang="es-419" sz="2000" b="1" dirty="0" smtClean="0">
                <a:solidFill>
                  <a:srgbClr val="002E91"/>
                </a:solidFill>
                <a:latin typeface="Montserrat" pitchFamily="2" charset="77"/>
              </a:rPr>
              <a:t>Segundo Cuatrimestre de 2022</a:t>
            </a:r>
            <a:endParaRPr lang="es-GT" sz="2000" b="1" dirty="0">
              <a:solidFill>
                <a:srgbClr val="002E91"/>
              </a:solidFill>
              <a:latin typeface="Montserrat" pitchFamily="2" charset="77"/>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52" y="280887"/>
            <a:ext cx="968876" cy="968876"/>
          </a:xfrm>
          <a:prstGeom prst="rect">
            <a:avLst/>
          </a:prstGeom>
        </p:spPr>
      </p:pic>
      <p:sp>
        <p:nvSpPr>
          <p:cNvPr id="8" name="Rectángulo 7">
            <a:extLst>
              <a:ext uri="{FF2B5EF4-FFF2-40B4-BE49-F238E27FC236}">
                <a16:creationId xmlns:a16="http://schemas.microsoft.com/office/drawing/2014/main" id="{584B4B9C-41C9-B541-AE43-8B2C0A6B3451}"/>
              </a:ext>
            </a:extLst>
          </p:cNvPr>
          <p:cNvSpPr/>
          <p:nvPr/>
        </p:nvSpPr>
        <p:spPr>
          <a:xfrm>
            <a:off x="1801090" y="1122218"/>
            <a:ext cx="6852255" cy="4641273"/>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0" name="CuadroTexto 9">
            <a:extLst>
              <a:ext uri="{FF2B5EF4-FFF2-40B4-BE49-F238E27FC236}">
                <a16:creationId xmlns:a16="http://schemas.microsoft.com/office/drawing/2014/main" id="{27865904-F194-203A-6553-813C1280A0C7}"/>
              </a:ext>
            </a:extLst>
          </p:cNvPr>
          <p:cNvSpPr txBox="1"/>
          <p:nvPr/>
        </p:nvSpPr>
        <p:spPr>
          <a:xfrm>
            <a:off x="2258291" y="1863337"/>
            <a:ext cx="4900792" cy="3110660"/>
          </a:xfrm>
          <a:prstGeom prst="rect">
            <a:avLst/>
          </a:prstGeom>
          <a:noFill/>
        </p:spPr>
        <p:txBody>
          <a:bodyPr wrap="square" rtlCol="0">
            <a:spAutoFit/>
          </a:bodyPr>
          <a:lstStyle/>
          <a:p>
            <a:pPr>
              <a:lnSpc>
                <a:spcPct val="150000"/>
              </a:lnSpc>
            </a:pPr>
            <a:r>
              <a:rPr lang="es-419" sz="1100" b="1" dirty="0">
                <a:latin typeface="Montserrat" pitchFamily="2" charset="77"/>
              </a:rPr>
              <a:t>Aspectos presupuestarios</a:t>
            </a:r>
          </a:p>
          <a:p>
            <a:pPr>
              <a:lnSpc>
                <a:spcPct val="150000"/>
              </a:lnSpc>
            </a:pPr>
            <a:r>
              <a:rPr lang="es-419" sz="1100" dirty="0">
                <a:latin typeface="Montserrat" pitchFamily="2" charset="77"/>
              </a:rPr>
              <a:t>Presupuesto vigente: 40.00</a:t>
            </a:r>
          </a:p>
          <a:p>
            <a:pPr>
              <a:lnSpc>
                <a:spcPct val="150000"/>
              </a:lnSpc>
            </a:pPr>
            <a:r>
              <a:rPr lang="es-419" sz="1100" dirty="0">
                <a:latin typeface="Montserrat" pitchFamily="2" charset="77"/>
              </a:rPr>
              <a:t>Presupuesto ejecutado (utilizado):23.00</a:t>
            </a:r>
          </a:p>
          <a:p>
            <a:pPr>
              <a:lnSpc>
                <a:spcPct val="150000"/>
              </a:lnSpc>
            </a:pPr>
            <a:r>
              <a:rPr lang="es-419" sz="1100" dirty="0">
                <a:latin typeface="Montserrat" pitchFamily="2" charset="77"/>
              </a:rPr>
              <a:t>Fuente de financiamiento: 11 (ingresos corrientes) </a:t>
            </a:r>
          </a:p>
          <a:p>
            <a:pPr>
              <a:lnSpc>
                <a:spcPct val="150000"/>
              </a:lnSpc>
            </a:pPr>
            <a:endParaRPr lang="es-419" sz="1100" dirty="0">
              <a:latin typeface="Montserrat" pitchFamily="2" charset="77"/>
            </a:endParaRPr>
          </a:p>
          <a:p>
            <a:pPr>
              <a:lnSpc>
                <a:spcPct val="150000"/>
              </a:lnSpc>
            </a:pPr>
            <a:r>
              <a:rPr lang="es-419" sz="1100" b="1" dirty="0">
                <a:latin typeface="Montserrat" pitchFamily="2" charset="77"/>
              </a:rPr>
              <a:t>Aspectos de planificación estatal</a:t>
            </a:r>
          </a:p>
          <a:p>
            <a:pPr>
              <a:lnSpc>
                <a:spcPct val="150000"/>
              </a:lnSpc>
            </a:pPr>
            <a:r>
              <a:rPr lang="es-419" sz="1100" dirty="0">
                <a:latin typeface="Montserrat" pitchFamily="2" charset="77"/>
              </a:rPr>
              <a:t>Programa: 62 (Acciones de Inteligencia Estratégica) </a:t>
            </a:r>
          </a:p>
          <a:p>
            <a:pPr>
              <a:lnSpc>
                <a:spcPct val="150000"/>
              </a:lnSpc>
            </a:pPr>
            <a:r>
              <a:rPr lang="es-419" sz="1100" dirty="0">
                <a:latin typeface="Montserrat" pitchFamily="2" charset="77"/>
              </a:rPr>
              <a:t>Meta: 437 Documentos</a:t>
            </a:r>
          </a:p>
          <a:p>
            <a:pPr>
              <a:lnSpc>
                <a:spcPct val="150000"/>
              </a:lnSpc>
            </a:pPr>
            <a:r>
              <a:rPr lang="es-419" sz="1100" dirty="0">
                <a:latin typeface="Montserrat" pitchFamily="2" charset="77"/>
              </a:rPr>
              <a:t>Población beneficiada: Presidente de la República y Consejo Nacional de Seguridad</a:t>
            </a:r>
          </a:p>
          <a:p>
            <a:pPr>
              <a:lnSpc>
                <a:spcPct val="150000"/>
              </a:lnSpc>
            </a:pPr>
            <a:r>
              <a:rPr lang="es-419" sz="1100" dirty="0">
                <a:latin typeface="Montserrat" pitchFamily="2" charset="77"/>
              </a:rPr>
              <a:t>Ubicación geográfica: Nacional </a:t>
            </a:r>
          </a:p>
          <a:p>
            <a:pPr>
              <a:lnSpc>
                <a:spcPct val="150000"/>
              </a:lnSpc>
            </a:pPr>
            <a:r>
              <a:rPr lang="es-419" sz="1100" dirty="0">
                <a:latin typeface="Montserrat" pitchFamily="2" charset="77"/>
              </a:rPr>
              <a:t>Plazo de ejecución: Anual </a:t>
            </a:r>
          </a:p>
        </p:txBody>
      </p:sp>
      <p:pic>
        <p:nvPicPr>
          <p:cNvPr id="12" name="Imagen 11">
            <a:extLst>
              <a:ext uri="{FF2B5EF4-FFF2-40B4-BE49-F238E27FC236}">
                <a16:creationId xmlns:a16="http://schemas.microsoft.com/office/drawing/2014/main" id="{AFB0DBE1-492D-31C5-010A-50F0B9CB4444}"/>
              </a:ext>
            </a:extLst>
          </p:cNvPr>
          <p:cNvPicPr>
            <a:picLocks noChangeAspect="1"/>
          </p:cNvPicPr>
          <p:nvPr/>
        </p:nvPicPr>
        <p:blipFill>
          <a:blip r:embed="rId5"/>
          <a:stretch>
            <a:fillRect/>
          </a:stretch>
        </p:blipFill>
        <p:spPr>
          <a:xfrm>
            <a:off x="6978171" y="1295709"/>
            <a:ext cx="3644281" cy="3644281"/>
          </a:xfrm>
          <a:prstGeom prst="rect">
            <a:avLst/>
          </a:prstGeom>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7304" y="1487620"/>
            <a:ext cx="3233236" cy="3233236"/>
          </a:xfrm>
          <a:prstGeom prst="rect">
            <a:avLst/>
          </a:prstGeom>
        </p:spPr>
      </p:pic>
    </p:spTree>
    <p:extLst>
      <p:ext uri="{BB962C8B-B14F-4D97-AF65-F5344CB8AC3E}">
        <p14:creationId xmlns:p14="http://schemas.microsoft.com/office/powerpoint/2010/main" val="62608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34F9E3B3-1FAE-2ADF-C4D7-AF8CB032ED78}"/>
              </a:ext>
            </a:extLst>
          </p:cNvPr>
          <p:cNvSpPr txBox="1"/>
          <p:nvPr/>
        </p:nvSpPr>
        <p:spPr>
          <a:xfrm>
            <a:off x="1598079" y="411382"/>
            <a:ext cx="5919140" cy="707886"/>
          </a:xfrm>
          <a:prstGeom prst="rect">
            <a:avLst/>
          </a:prstGeom>
          <a:noFill/>
        </p:spPr>
        <p:txBody>
          <a:bodyPr wrap="square" rtlCol="0">
            <a:spAutoFit/>
          </a:bodyPr>
          <a:lstStyle/>
          <a:p>
            <a:r>
              <a:rPr lang="es-GT" sz="2000" dirty="0" smtClean="0">
                <a:solidFill>
                  <a:srgbClr val="002E91"/>
                </a:solidFill>
                <a:latin typeface="Montserrat" pitchFamily="2" charset="77"/>
              </a:rPr>
              <a:t>Principales logros y resultados</a:t>
            </a:r>
            <a:endParaRPr lang="es-GT" sz="2000" b="1" dirty="0">
              <a:solidFill>
                <a:srgbClr val="002E91"/>
              </a:solidFill>
              <a:latin typeface="Montserrat" pitchFamily="2" charset="77"/>
            </a:endParaRPr>
          </a:p>
          <a:p>
            <a:r>
              <a:rPr lang="es-419" sz="2000" b="1" dirty="0" smtClean="0">
                <a:solidFill>
                  <a:srgbClr val="002E91"/>
                </a:solidFill>
                <a:latin typeface="Montserrat" pitchFamily="2" charset="77"/>
              </a:rPr>
              <a:t>Segundo Cuatrimestre de 2022</a:t>
            </a:r>
            <a:endParaRPr lang="es-GT" sz="2000" b="1" dirty="0">
              <a:solidFill>
                <a:srgbClr val="002E91"/>
              </a:solidFill>
              <a:latin typeface="Montserrat" pitchFamily="2" charset="77"/>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52" y="280887"/>
            <a:ext cx="968876" cy="968876"/>
          </a:xfrm>
          <a:prstGeom prst="rect">
            <a:avLst/>
          </a:prstGeom>
        </p:spPr>
      </p:pic>
      <p:sp>
        <p:nvSpPr>
          <p:cNvPr id="9"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0"/>
            <a:ext cx="4196576" cy="6858000"/>
          </a:xfrm>
          <a:pattFill prst="pct20">
            <a:fgClr>
              <a:schemeClr val="accent1"/>
            </a:fgClr>
            <a:bgClr>
              <a:schemeClr val="bg1"/>
            </a:bgClr>
          </a:pattFill>
        </p:spPr>
        <p:txBody>
          <a:bodyPr/>
          <a:lstStyle/>
          <a:p>
            <a:pPr marL="0" indent="0">
              <a:buNone/>
            </a:pPr>
            <a:r>
              <a:rPr lang="es-GT" dirty="0" smtClean="0">
                <a:solidFill>
                  <a:schemeClr val="bg1"/>
                </a:solidFill>
              </a:rPr>
              <a:t>..</a:t>
            </a:r>
            <a:endParaRPr lang="es-GT" dirty="0">
              <a:solidFill>
                <a:schemeClr val="bg1"/>
              </a:solidFill>
            </a:endParaRPr>
          </a:p>
        </p:txBody>
      </p:sp>
      <p:sp>
        <p:nvSpPr>
          <p:cNvPr id="15" name="CuadroTexto 14">
            <a:extLst>
              <a:ext uri="{FF2B5EF4-FFF2-40B4-BE49-F238E27FC236}">
                <a16:creationId xmlns:a16="http://schemas.microsoft.com/office/drawing/2014/main" id="{59AD204D-F932-C418-4497-BEA06E88D2C8}"/>
              </a:ext>
            </a:extLst>
          </p:cNvPr>
          <p:cNvSpPr txBox="1"/>
          <p:nvPr/>
        </p:nvSpPr>
        <p:spPr>
          <a:xfrm>
            <a:off x="871681" y="1618210"/>
            <a:ext cx="6120134" cy="1361911"/>
          </a:xfrm>
          <a:prstGeom prst="rect">
            <a:avLst/>
          </a:prstGeom>
          <a:noFill/>
        </p:spPr>
        <p:txBody>
          <a:bodyPr wrap="square" rtlCol="0">
            <a:spAutoFit/>
          </a:bodyPr>
          <a:lstStyle/>
          <a:p>
            <a:pPr algn="just">
              <a:lnSpc>
                <a:spcPct val="150000"/>
              </a:lnSpc>
            </a:pPr>
            <a:r>
              <a:rPr lang="es-419" sz="1100" dirty="0">
                <a:latin typeface="Montserrat" pitchFamily="2" charset="77"/>
              </a:rPr>
              <a:t>Para el año 2022 se programó la elaboración de </a:t>
            </a:r>
            <a:r>
              <a:rPr lang="es-419" sz="1100" dirty="0" smtClean="0">
                <a:latin typeface="Montserrat" pitchFamily="2" charset="77"/>
              </a:rPr>
              <a:t>437  </a:t>
            </a:r>
            <a:r>
              <a:rPr lang="es-419" sz="1100" dirty="0">
                <a:latin typeface="Montserrat" pitchFamily="2" charset="77"/>
              </a:rPr>
              <a:t>informes de inteligencia al Presidente de la República o Consejo Nacional de Seguridad en el segundo cuatrimestre se elaboraron 147, para un total acumulado de 297 a lo que va del año y una producción pendiente de </a:t>
            </a:r>
            <a:r>
              <a:rPr lang="es-419" sz="1100" dirty="0" smtClean="0">
                <a:latin typeface="Montserrat" pitchFamily="2" charset="77"/>
              </a:rPr>
              <a:t>140 </a:t>
            </a:r>
            <a:r>
              <a:rPr lang="es-419" sz="1100" dirty="0">
                <a:latin typeface="Montserrat" pitchFamily="2" charset="77"/>
              </a:rPr>
              <a:t>informes, los cuales se pretenden lograr en el último cuatrimestre del año</a:t>
            </a:r>
          </a:p>
        </p:txBody>
      </p:sp>
      <p:sp>
        <p:nvSpPr>
          <p:cNvPr id="16" name="CuadroTexto 15">
            <a:extLst>
              <a:ext uri="{FF2B5EF4-FFF2-40B4-BE49-F238E27FC236}">
                <a16:creationId xmlns:a16="http://schemas.microsoft.com/office/drawing/2014/main" id="{59AD204D-F932-C418-4497-BEA06E88D2C8}"/>
              </a:ext>
            </a:extLst>
          </p:cNvPr>
          <p:cNvSpPr txBox="1"/>
          <p:nvPr/>
        </p:nvSpPr>
        <p:spPr>
          <a:xfrm>
            <a:off x="871680" y="3466629"/>
            <a:ext cx="6120134" cy="1079334"/>
          </a:xfrm>
          <a:prstGeom prst="rect">
            <a:avLst/>
          </a:prstGeom>
          <a:noFill/>
        </p:spPr>
        <p:txBody>
          <a:bodyPr wrap="square" rtlCol="0">
            <a:spAutoFit/>
          </a:bodyPr>
          <a:lstStyle/>
          <a:p>
            <a:pPr algn="just">
              <a:lnSpc>
                <a:spcPct val="150000"/>
              </a:lnSpc>
            </a:pPr>
            <a:r>
              <a:rPr lang="es-419" sz="1100" dirty="0">
                <a:latin typeface="Montserrat" pitchFamily="2" charset="77"/>
              </a:rPr>
              <a:t>Así mismo, de estos productos internos generados como aporte a los productos finales se programaron para  el año 2022, 3,322 de estos han sido ejecutados 2,354 quedando por ejecutar 968, lo cual es un avance significativo y que pondera una ejecución para finales del tercer trimestre del 100% de la meta programada.</a:t>
            </a:r>
          </a:p>
        </p:txBody>
      </p:sp>
      <p:graphicFrame>
        <p:nvGraphicFramePr>
          <p:cNvPr id="12" name="Gráfico 11"/>
          <p:cNvGraphicFramePr>
            <a:graphicFrameLocks/>
          </p:cNvGraphicFramePr>
          <p:nvPr>
            <p:extLst>
              <p:ext uri="{D42A27DB-BD31-4B8C-83A1-F6EECF244321}">
                <p14:modId xmlns:p14="http://schemas.microsoft.com/office/powerpoint/2010/main" val="3057963184"/>
              </p:ext>
            </p:extLst>
          </p:nvPr>
        </p:nvGraphicFramePr>
        <p:xfrm>
          <a:off x="8182465" y="1102771"/>
          <a:ext cx="3811571" cy="2297784"/>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ángulo 2"/>
          <p:cNvSpPr/>
          <p:nvPr/>
        </p:nvSpPr>
        <p:spPr>
          <a:xfrm>
            <a:off x="8182465" y="697584"/>
            <a:ext cx="3811571" cy="405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solidFill>
                  <a:srgbClr val="002E91"/>
                </a:solidFill>
                <a:latin typeface="Montserrat" panose="00000500000000000000" pitchFamily="50" charset="0"/>
              </a:rPr>
              <a:t>Productos finales</a:t>
            </a:r>
            <a:endParaRPr lang="es-GT" b="1" dirty="0">
              <a:solidFill>
                <a:srgbClr val="002E91"/>
              </a:solidFill>
              <a:latin typeface="Montserrat" panose="00000500000000000000" pitchFamily="50" charset="0"/>
            </a:endParaRPr>
          </a:p>
        </p:txBody>
      </p:sp>
      <p:graphicFrame>
        <p:nvGraphicFramePr>
          <p:cNvPr id="18" name="Gráfico 17"/>
          <p:cNvGraphicFramePr>
            <a:graphicFrameLocks/>
          </p:cNvGraphicFramePr>
          <p:nvPr>
            <p:extLst>
              <p:ext uri="{D42A27DB-BD31-4B8C-83A1-F6EECF244321}">
                <p14:modId xmlns:p14="http://schemas.microsoft.com/office/powerpoint/2010/main" val="627308126"/>
              </p:ext>
            </p:extLst>
          </p:nvPr>
        </p:nvGraphicFramePr>
        <p:xfrm>
          <a:off x="8182465" y="3932690"/>
          <a:ext cx="4009535" cy="2393174"/>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ángulo 18"/>
          <p:cNvSpPr/>
          <p:nvPr/>
        </p:nvSpPr>
        <p:spPr>
          <a:xfrm>
            <a:off x="8182465" y="3593088"/>
            <a:ext cx="3811571" cy="405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solidFill>
                  <a:srgbClr val="002E91"/>
                </a:solidFill>
                <a:latin typeface="Montserrat" panose="00000500000000000000" pitchFamily="50" charset="0"/>
              </a:rPr>
              <a:t>Productos intermedios</a:t>
            </a:r>
            <a:endParaRPr lang="es-GT" b="1" dirty="0">
              <a:solidFill>
                <a:srgbClr val="002E91"/>
              </a:solidFill>
              <a:latin typeface="Montserrat" panose="00000500000000000000" pitchFamily="50" charset="0"/>
            </a:endParaRPr>
          </a:p>
        </p:txBody>
      </p:sp>
    </p:spTree>
    <p:extLst>
      <p:ext uri="{BB962C8B-B14F-4D97-AF65-F5344CB8AC3E}">
        <p14:creationId xmlns:p14="http://schemas.microsoft.com/office/powerpoint/2010/main" val="3828508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0" name="Tabla 9"/>
          <p:cNvGraphicFramePr>
            <a:graphicFrameLocks noGrp="1"/>
          </p:cNvGraphicFramePr>
          <p:nvPr>
            <p:extLst>
              <p:ext uri="{D42A27DB-BD31-4B8C-83A1-F6EECF244321}">
                <p14:modId xmlns:p14="http://schemas.microsoft.com/office/powerpoint/2010/main" val="1061391936"/>
              </p:ext>
            </p:extLst>
          </p:nvPr>
        </p:nvGraphicFramePr>
        <p:xfrm>
          <a:off x="556847" y="2144212"/>
          <a:ext cx="10968845" cy="3448515"/>
        </p:xfrm>
        <a:graphic>
          <a:graphicData uri="http://schemas.openxmlformats.org/drawingml/2006/table">
            <a:tbl>
              <a:tblPr firstRow="1" firstCol="1" bandRow="1">
                <a:tableStyleId>{5C22544A-7EE6-4342-B048-85BDC9FD1C3A}</a:tableStyleId>
              </a:tblPr>
              <a:tblGrid>
                <a:gridCol w="4000030">
                  <a:extLst>
                    <a:ext uri="{9D8B030D-6E8A-4147-A177-3AD203B41FA5}">
                      <a16:colId xmlns:a16="http://schemas.microsoft.com/office/drawing/2014/main" val="3781150893"/>
                    </a:ext>
                  </a:extLst>
                </a:gridCol>
                <a:gridCol w="2684384">
                  <a:extLst>
                    <a:ext uri="{9D8B030D-6E8A-4147-A177-3AD203B41FA5}">
                      <a16:colId xmlns:a16="http://schemas.microsoft.com/office/drawing/2014/main" val="1984989870"/>
                    </a:ext>
                  </a:extLst>
                </a:gridCol>
                <a:gridCol w="1761597">
                  <a:extLst>
                    <a:ext uri="{9D8B030D-6E8A-4147-A177-3AD203B41FA5}">
                      <a16:colId xmlns:a16="http://schemas.microsoft.com/office/drawing/2014/main" val="1029097803"/>
                    </a:ext>
                  </a:extLst>
                </a:gridCol>
                <a:gridCol w="1583902">
                  <a:extLst>
                    <a:ext uri="{9D8B030D-6E8A-4147-A177-3AD203B41FA5}">
                      <a16:colId xmlns:a16="http://schemas.microsoft.com/office/drawing/2014/main" val="3332859571"/>
                    </a:ext>
                  </a:extLst>
                </a:gridCol>
                <a:gridCol w="938932">
                  <a:extLst>
                    <a:ext uri="{9D8B030D-6E8A-4147-A177-3AD203B41FA5}">
                      <a16:colId xmlns:a16="http://schemas.microsoft.com/office/drawing/2014/main" val="34283298"/>
                    </a:ext>
                  </a:extLst>
                </a:gridCol>
              </a:tblGrid>
              <a:tr h="1237598">
                <a:tc>
                  <a:txBody>
                    <a:bodyPr/>
                    <a:lstStyle/>
                    <a:p>
                      <a:pPr algn="ctr">
                        <a:spcAft>
                          <a:spcPts val="0"/>
                        </a:spcAft>
                      </a:pPr>
                      <a:r>
                        <a:rPr lang="es-GT" sz="1400" dirty="0">
                          <a:effectLst/>
                          <a:latin typeface="Montserrat" panose="00000500000000000000" pitchFamily="2" charset="0"/>
                        </a:rPr>
                        <a:t>Producto </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Unidad de medida</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Meta Cuatrimestral Programada</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Meta cuatrimestral ejecutada</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 </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123249543"/>
                  </a:ext>
                </a:extLst>
              </a:tr>
              <a:tr h="354520">
                <a:tc>
                  <a:txBody>
                    <a:bodyPr/>
                    <a:lstStyle/>
                    <a:p>
                      <a:pPr algn="l">
                        <a:spcAft>
                          <a:spcPts val="0"/>
                        </a:spcAft>
                      </a:pPr>
                      <a:r>
                        <a:rPr lang="es-GT" sz="1400" b="0" dirty="0">
                          <a:solidFill>
                            <a:schemeClr val="bg1"/>
                          </a:solidFill>
                          <a:effectLst/>
                          <a:latin typeface="Montserrat" panose="00000500000000000000" pitchFamily="2" charset="0"/>
                        </a:rPr>
                        <a:t>Informes de inteligencia</a:t>
                      </a:r>
                      <a:endParaRPr lang="es-419" sz="1400" b="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c>
                  <a:txBody>
                    <a:bodyPr/>
                    <a:lstStyle/>
                    <a:p>
                      <a:pPr algn="ctr">
                        <a:spcAft>
                          <a:spcPts val="0"/>
                        </a:spcAft>
                      </a:pPr>
                      <a:r>
                        <a:rPr lang="es-GT" sz="1400" dirty="0">
                          <a:effectLst/>
                          <a:latin typeface="Montserrat" panose="00000500000000000000" pitchFamily="2" charset="0"/>
                        </a:rPr>
                        <a:t>Documentos</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a:effectLst/>
                          <a:latin typeface="Montserrat" panose="00000500000000000000" pitchFamily="2" charset="0"/>
                        </a:rPr>
                        <a:t>140</a:t>
                      </a:r>
                      <a:endParaRPr lang="es-419" sz="140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smtClean="0">
                          <a:effectLst/>
                          <a:latin typeface="Montserrat" panose="00000500000000000000" pitchFamily="2" charset="0"/>
                        </a:rPr>
                        <a:t>145</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a:effectLst/>
                          <a:latin typeface="Montserrat" panose="00000500000000000000" pitchFamily="2" charset="0"/>
                        </a:rPr>
                        <a:t>100%</a:t>
                      </a:r>
                      <a:endParaRPr lang="es-419" sz="140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32639643"/>
                  </a:ext>
                </a:extLst>
              </a:tr>
              <a:tr h="618799">
                <a:tc>
                  <a:txBody>
                    <a:bodyPr/>
                    <a:lstStyle/>
                    <a:p>
                      <a:pPr algn="l">
                        <a:spcAft>
                          <a:spcPts val="0"/>
                        </a:spcAft>
                      </a:pPr>
                      <a:r>
                        <a:rPr lang="es-GT" sz="1400" b="0" dirty="0">
                          <a:solidFill>
                            <a:schemeClr val="bg1"/>
                          </a:solidFill>
                          <a:effectLst/>
                          <a:latin typeface="Montserrat" panose="00000500000000000000" pitchFamily="2" charset="0"/>
                        </a:rPr>
                        <a:t>Seguimiento a la Agenda Nacional de Riesgos y Amenazas </a:t>
                      </a:r>
                      <a:endParaRPr lang="es-419" sz="1400" b="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c>
                  <a:txBody>
                    <a:bodyPr/>
                    <a:lstStyle/>
                    <a:p>
                      <a:pPr algn="ctr">
                        <a:spcAft>
                          <a:spcPts val="0"/>
                        </a:spcAft>
                      </a:pPr>
                      <a:r>
                        <a:rPr lang="es-GT" sz="1400" dirty="0">
                          <a:effectLst/>
                          <a:latin typeface="Montserrat" panose="00000500000000000000" pitchFamily="2" charset="0"/>
                        </a:rPr>
                        <a:t>Documentos </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100%</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13840531"/>
                  </a:ext>
                </a:extLst>
              </a:tr>
              <a:tr h="618799">
                <a:tc>
                  <a:txBody>
                    <a:bodyPr/>
                    <a:lstStyle/>
                    <a:p>
                      <a:pPr algn="l">
                        <a:spcAft>
                          <a:spcPts val="0"/>
                        </a:spcAft>
                      </a:pPr>
                      <a:r>
                        <a:rPr lang="es-GT" sz="1400" b="0" dirty="0">
                          <a:solidFill>
                            <a:schemeClr val="bg1"/>
                          </a:solidFill>
                          <a:effectLst/>
                          <a:latin typeface="Montserrat" panose="00000500000000000000" pitchFamily="2" charset="0"/>
                        </a:rPr>
                        <a:t>Seguimiento al Plan Nacional de Inteligencia </a:t>
                      </a:r>
                      <a:endParaRPr lang="es-419" sz="1400" b="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c>
                  <a:txBody>
                    <a:bodyPr/>
                    <a:lstStyle/>
                    <a:p>
                      <a:pPr algn="ctr">
                        <a:spcAft>
                          <a:spcPts val="0"/>
                        </a:spcAft>
                      </a:pPr>
                      <a:r>
                        <a:rPr lang="es-GT" sz="1400" dirty="0">
                          <a:effectLst/>
                          <a:latin typeface="Montserrat" panose="00000500000000000000" pitchFamily="2" charset="0"/>
                        </a:rPr>
                        <a:t>Documentos </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dirty="0">
                          <a:effectLst/>
                          <a:latin typeface="Montserrat" panose="00000500000000000000" pitchFamily="2" charset="0"/>
                        </a:rPr>
                        <a:t>100%</a:t>
                      </a:r>
                      <a:endParaRPr lang="es-419" sz="1400" dirty="0">
                        <a:solidFill>
                          <a:srgbClr val="5B5753"/>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128945917"/>
                  </a:ext>
                </a:extLst>
              </a:tr>
              <a:tr h="618799">
                <a:tc>
                  <a:txBody>
                    <a:bodyPr/>
                    <a:lstStyle/>
                    <a:p>
                      <a:pPr algn="l">
                        <a:spcAft>
                          <a:spcPts val="0"/>
                        </a:spcAft>
                      </a:pPr>
                      <a:r>
                        <a:rPr lang="es-GT" sz="1400" b="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Reuniones de Sistema Nacional de Inteligencia </a:t>
                      </a:r>
                      <a:endParaRPr lang="es-419" sz="1400" b="0" dirty="0">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solidFill>
                      <a:schemeClr val="bg1">
                        <a:lumMod val="50000"/>
                      </a:schemeClr>
                    </a:solidFill>
                  </a:tcPr>
                </a:tc>
                <a:tc>
                  <a:txBody>
                    <a:bodyPr/>
                    <a:lstStyle/>
                    <a:p>
                      <a:pPr algn="ctr">
                        <a:spcAft>
                          <a:spcPts val="0"/>
                        </a:spcAft>
                      </a:pPr>
                      <a:r>
                        <a:rPr lang="es-GT"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Evento</a:t>
                      </a:r>
                      <a:endParaRPr lang="es-419"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4</a:t>
                      </a:r>
                      <a:endParaRPr lang="es-419"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9</a:t>
                      </a:r>
                      <a:endParaRPr lang="es-419"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0"/>
                        </a:spcAft>
                      </a:pPr>
                      <a:r>
                        <a:rPr lang="es-GT"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rPr>
                        <a:t>100%</a:t>
                      </a:r>
                      <a:endParaRPr lang="es-419" sz="1400" b="0" dirty="0">
                        <a:solidFill>
                          <a:schemeClr val="tx1"/>
                        </a:solidFill>
                        <a:effectLst/>
                        <a:latin typeface="Montserrat" panose="00000500000000000000" pitchFamily="2"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799739720"/>
                  </a:ext>
                </a:extLst>
              </a:tr>
            </a:tbl>
          </a:graphicData>
        </a:graphic>
      </p:graphicFrame>
      <p:sp>
        <p:nvSpPr>
          <p:cNvPr id="12" name="CuadroTexto 11">
            <a:extLst>
              <a:ext uri="{FF2B5EF4-FFF2-40B4-BE49-F238E27FC236}">
                <a16:creationId xmlns:a16="http://schemas.microsoft.com/office/drawing/2014/main" id="{D6711E96-A1B4-B57E-B419-DB0E09304326}"/>
              </a:ext>
            </a:extLst>
          </p:cNvPr>
          <p:cNvSpPr txBox="1"/>
          <p:nvPr/>
        </p:nvSpPr>
        <p:spPr>
          <a:xfrm>
            <a:off x="1988099" y="955335"/>
            <a:ext cx="5252028" cy="400110"/>
          </a:xfrm>
          <a:prstGeom prst="rect">
            <a:avLst/>
          </a:prstGeom>
          <a:noFill/>
        </p:spPr>
        <p:txBody>
          <a:bodyPr wrap="square" rtlCol="0">
            <a:spAutoFit/>
          </a:bodyPr>
          <a:lstStyle/>
          <a:p>
            <a:r>
              <a:rPr lang="es-419" sz="2000" dirty="0" smtClean="0">
                <a:solidFill>
                  <a:srgbClr val="002E91"/>
                </a:solidFill>
                <a:latin typeface="Montserrat" pitchFamily="2" charset="77"/>
              </a:rPr>
              <a:t>Consolidación de logros</a:t>
            </a:r>
          </a:p>
        </p:txBody>
      </p:sp>
      <p:pic>
        <p:nvPicPr>
          <p:cNvPr id="17" name="Imagen 16"/>
          <p:cNvPicPr/>
          <p:nvPr/>
        </p:nvPicPr>
        <p:blipFill>
          <a:blip r:embed="rId4">
            <a:extLst>
              <a:ext uri="{28A0092B-C50C-407E-A947-70E740481C1C}">
                <a14:useLocalDpi xmlns:a14="http://schemas.microsoft.com/office/drawing/2010/main" val="0"/>
              </a:ext>
            </a:extLst>
          </a:blip>
          <a:stretch>
            <a:fillRect/>
          </a:stretch>
        </p:blipFill>
        <p:spPr>
          <a:xfrm>
            <a:off x="739317" y="543885"/>
            <a:ext cx="1223010" cy="1223010"/>
          </a:xfrm>
          <a:prstGeom prst="rect">
            <a:avLst/>
          </a:prstGeom>
        </p:spPr>
      </p:pic>
      <p:sp>
        <p:nvSpPr>
          <p:cNvPr id="4" name="Rectángulo 3"/>
          <p:cNvSpPr/>
          <p:nvPr/>
        </p:nvSpPr>
        <p:spPr>
          <a:xfrm>
            <a:off x="1988099" y="1277311"/>
            <a:ext cx="3935693" cy="369332"/>
          </a:xfrm>
          <a:prstGeom prst="rect">
            <a:avLst/>
          </a:prstGeom>
        </p:spPr>
        <p:txBody>
          <a:bodyPr wrap="none">
            <a:spAutoFit/>
          </a:bodyPr>
          <a:lstStyle/>
          <a:p>
            <a:r>
              <a:rPr lang="es-419" b="1" dirty="0">
                <a:solidFill>
                  <a:srgbClr val="002E91"/>
                </a:solidFill>
                <a:latin typeface="Montserrat" pitchFamily="2" charset="77"/>
              </a:rPr>
              <a:t>Segundo Cuatrimestre de 2022</a:t>
            </a:r>
            <a:endParaRPr lang="es-GT" b="1" dirty="0">
              <a:solidFill>
                <a:srgbClr val="002E91"/>
              </a:solidFill>
              <a:latin typeface="Montserrat" pitchFamily="2" charset="77"/>
            </a:endParaRPr>
          </a:p>
        </p:txBody>
      </p:sp>
    </p:spTree>
    <p:extLst>
      <p:ext uri="{BB962C8B-B14F-4D97-AF65-F5344CB8AC3E}">
        <p14:creationId xmlns:p14="http://schemas.microsoft.com/office/powerpoint/2010/main" val="1853585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6154C09-83FC-01EB-F7E3-848712AE6317}"/>
              </a:ext>
            </a:extLst>
          </p:cNvPr>
          <p:cNvPicPr>
            <a:picLocks noChangeAspect="1"/>
          </p:cNvPicPr>
          <p:nvPr/>
        </p:nvPicPr>
        <p:blipFill>
          <a:blip r:embed="rId4"/>
          <a:stretch>
            <a:fillRect/>
          </a:stretch>
        </p:blipFill>
        <p:spPr>
          <a:xfrm>
            <a:off x="962920" y="2413417"/>
            <a:ext cx="1803636" cy="1803636"/>
          </a:xfrm>
          <a:prstGeom prst="rect">
            <a:avLst/>
          </a:prstGeom>
        </p:spPr>
      </p:pic>
      <p:sp>
        <p:nvSpPr>
          <p:cNvPr id="14" name="CuadroTexto 13">
            <a:extLst>
              <a:ext uri="{FF2B5EF4-FFF2-40B4-BE49-F238E27FC236}">
                <a16:creationId xmlns:a16="http://schemas.microsoft.com/office/drawing/2014/main" id="{57146A67-C081-2534-FEB1-BC7819A31A7A}"/>
              </a:ext>
            </a:extLst>
          </p:cNvPr>
          <p:cNvSpPr txBox="1"/>
          <p:nvPr/>
        </p:nvSpPr>
        <p:spPr>
          <a:xfrm>
            <a:off x="2968834" y="2340750"/>
            <a:ext cx="5626525" cy="1938992"/>
          </a:xfrm>
          <a:prstGeom prst="rect">
            <a:avLst/>
          </a:prstGeom>
          <a:noFill/>
        </p:spPr>
        <p:txBody>
          <a:bodyPr wrap="square" rtlCol="0">
            <a:spAutoFit/>
          </a:bodyPr>
          <a:lstStyle/>
          <a:p>
            <a:r>
              <a:rPr lang="es-GT" sz="4000" dirty="0">
                <a:solidFill>
                  <a:schemeClr val="bg1"/>
                </a:solidFill>
                <a:latin typeface="Montserrat" pitchFamily="2" charset="77"/>
              </a:rPr>
              <a:t>Conclusiones </a:t>
            </a:r>
          </a:p>
          <a:p>
            <a:r>
              <a:rPr lang="es-GT" sz="4000" b="1" dirty="0" smtClean="0">
                <a:solidFill>
                  <a:schemeClr val="bg1"/>
                </a:solidFill>
                <a:latin typeface="Montserrat" pitchFamily="2" charset="77"/>
              </a:rPr>
              <a:t>Tendencias </a:t>
            </a:r>
            <a:r>
              <a:rPr lang="es-GT" sz="4000" b="1" dirty="0">
                <a:solidFill>
                  <a:schemeClr val="bg1"/>
                </a:solidFill>
                <a:latin typeface="Montserrat" pitchFamily="2" charset="77"/>
              </a:rPr>
              <a:t>y </a:t>
            </a:r>
            <a:r>
              <a:rPr lang="es-GT" sz="4000" b="1" dirty="0" smtClean="0">
                <a:solidFill>
                  <a:schemeClr val="bg1"/>
                </a:solidFill>
                <a:latin typeface="Montserrat" pitchFamily="2" charset="77"/>
              </a:rPr>
              <a:t>desafíos SIE</a:t>
            </a:r>
            <a:endParaRPr lang="es-GT" sz="4000" b="1" dirty="0">
              <a:solidFill>
                <a:schemeClr val="bg1"/>
              </a:solidFill>
              <a:latin typeface="Montserrat" pitchFamily="2" charset="77"/>
            </a:endParaRPr>
          </a:p>
        </p:txBody>
      </p:sp>
      <p:sp>
        <p:nvSpPr>
          <p:cNvPr id="3" name="CuadroTexto 2">
            <a:extLst>
              <a:ext uri="{FF2B5EF4-FFF2-40B4-BE49-F238E27FC236}">
                <a16:creationId xmlns:a16="http://schemas.microsoft.com/office/drawing/2014/main" id="{00231819-0FD0-B724-E882-F7581BE32522}"/>
              </a:ext>
            </a:extLst>
          </p:cNvPr>
          <p:cNvSpPr txBox="1"/>
          <p:nvPr/>
        </p:nvSpPr>
        <p:spPr>
          <a:xfrm>
            <a:off x="1149178" y="2804982"/>
            <a:ext cx="1458097" cy="1107996"/>
          </a:xfrm>
          <a:prstGeom prst="rect">
            <a:avLst/>
          </a:prstGeom>
          <a:noFill/>
        </p:spPr>
        <p:txBody>
          <a:bodyPr wrap="square" rtlCol="0">
            <a:spAutoFit/>
          </a:bodyPr>
          <a:lstStyle/>
          <a:p>
            <a:pPr algn="ctr"/>
            <a:r>
              <a:rPr lang="es-GT" sz="6600" b="1" dirty="0" smtClean="0">
                <a:solidFill>
                  <a:srgbClr val="20539D"/>
                </a:solidFill>
                <a:latin typeface="Montserrat ExtraBold" pitchFamily="2" charset="77"/>
              </a:rPr>
              <a:t>4</a:t>
            </a:r>
            <a:endParaRPr lang="es-GT" sz="6600" b="1" dirty="0">
              <a:solidFill>
                <a:srgbClr val="20539D"/>
              </a:solidFill>
              <a:latin typeface="Montserrat ExtraBold" pitchFamily="2" charset="77"/>
            </a:endParaRPr>
          </a:p>
        </p:txBody>
      </p:sp>
    </p:spTree>
    <p:extLst>
      <p:ext uri="{BB962C8B-B14F-4D97-AF65-F5344CB8AC3E}">
        <p14:creationId xmlns:p14="http://schemas.microsoft.com/office/powerpoint/2010/main" val="368400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6154C09-83FC-01EB-F7E3-848712AE6317}"/>
              </a:ext>
            </a:extLst>
          </p:cNvPr>
          <p:cNvPicPr>
            <a:picLocks noChangeAspect="1"/>
          </p:cNvPicPr>
          <p:nvPr/>
        </p:nvPicPr>
        <p:blipFill>
          <a:blip r:embed="rId4"/>
          <a:stretch>
            <a:fillRect/>
          </a:stretch>
        </p:blipFill>
        <p:spPr>
          <a:xfrm>
            <a:off x="962920" y="2413417"/>
            <a:ext cx="1803636" cy="1803636"/>
          </a:xfrm>
          <a:prstGeom prst="rect">
            <a:avLst/>
          </a:prstGeom>
        </p:spPr>
      </p:pic>
      <p:sp>
        <p:nvSpPr>
          <p:cNvPr id="14" name="CuadroTexto 13">
            <a:extLst>
              <a:ext uri="{FF2B5EF4-FFF2-40B4-BE49-F238E27FC236}">
                <a16:creationId xmlns:a16="http://schemas.microsoft.com/office/drawing/2014/main" id="{57146A67-C081-2534-FEB1-BC7819A31A7A}"/>
              </a:ext>
            </a:extLst>
          </p:cNvPr>
          <p:cNvSpPr txBox="1"/>
          <p:nvPr/>
        </p:nvSpPr>
        <p:spPr>
          <a:xfrm>
            <a:off x="2968834" y="2340750"/>
            <a:ext cx="6860965" cy="1938992"/>
          </a:xfrm>
          <a:prstGeom prst="rect">
            <a:avLst/>
          </a:prstGeom>
          <a:noFill/>
        </p:spPr>
        <p:txBody>
          <a:bodyPr wrap="square" rtlCol="0">
            <a:spAutoFit/>
          </a:bodyPr>
          <a:lstStyle/>
          <a:p>
            <a:r>
              <a:rPr lang="es-GT" sz="4000" dirty="0" smtClean="0">
                <a:solidFill>
                  <a:schemeClr val="bg1"/>
                </a:solidFill>
                <a:latin typeface="Montserrat" pitchFamily="2" charset="77"/>
              </a:rPr>
              <a:t>Introducción</a:t>
            </a:r>
          </a:p>
          <a:p>
            <a:r>
              <a:rPr lang="es-GT" sz="4000" b="1" dirty="0" smtClean="0">
                <a:solidFill>
                  <a:schemeClr val="bg1"/>
                </a:solidFill>
                <a:latin typeface="Montserrat" pitchFamily="2" charset="77"/>
              </a:rPr>
              <a:t>Funciones </a:t>
            </a:r>
            <a:r>
              <a:rPr lang="es-GT" sz="4000" b="1" dirty="0">
                <a:solidFill>
                  <a:schemeClr val="bg1"/>
                </a:solidFill>
                <a:latin typeface="Montserrat" pitchFamily="2" charset="77"/>
              </a:rPr>
              <a:t>y objetivos de la entidad</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1149178" y="2804982"/>
            <a:ext cx="1458097" cy="1107996"/>
          </a:xfrm>
          <a:prstGeom prst="rect">
            <a:avLst/>
          </a:prstGeom>
          <a:noFill/>
        </p:spPr>
        <p:txBody>
          <a:bodyPr wrap="square" rtlCol="0">
            <a:spAutoFit/>
          </a:bodyPr>
          <a:lstStyle/>
          <a:p>
            <a:pPr algn="ctr"/>
            <a:r>
              <a:rPr lang="es-GT" sz="6600" b="1" dirty="0">
                <a:solidFill>
                  <a:srgbClr val="20539D"/>
                </a:solidFill>
                <a:latin typeface="Montserrat ExtraBold" pitchFamily="2" charset="77"/>
              </a:rPr>
              <a:t>1</a:t>
            </a:r>
          </a:p>
        </p:txBody>
      </p:sp>
    </p:spTree>
    <p:extLst>
      <p:ext uri="{BB962C8B-B14F-4D97-AF65-F5344CB8AC3E}">
        <p14:creationId xmlns:p14="http://schemas.microsoft.com/office/powerpoint/2010/main" val="62212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D6711E96-A1B4-B57E-B419-DB0E09304326}"/>
              </a:ext>
            </a:extLst>
          </p:cNvPr>
          <p:cNvSpPr txBox="1"/>
          <p:nvPr/>
        </p:nvSpPr>
        <p:spPr>
          <a:xfrm>
            <a:off x="871680" y="923625"/>
            <a:ext cx="5894880" cy="707886"/>
          </a:xfrm>
          <a:prstGeom prst="rect">
            <a:avLst/>
          </a:prstGeom>
          <a:noFill/>
        </p:spPr>
        <p:txBody>
          <a:bodyPr wrap="square" rtlCol="0">
            <a:spAutoFit/>
          </a:bodyPr>
          <a:lstStyle/>
          <a:p>
            <a:r>
              <a:rPr lang="es-419" sz="2000" dirty="0" smtClean="0">
                <a:solidFill>
                  <a:srgbClr val="002E91"/>
                </a:solidFill>
                <a:latin typeface="Montserrat" pitchFamily="2" charset="77"/>
              </a:rPr>
              <a:t>¿Qué tendencia muestra </a:t>
            </a:r>
            <a:r>
              <a:rPr lang="es-419" sz="2000" b="1" dirty="0" smtClean="0">
                <a:solidFill>
                  <a:srgbClr val="002E91"/>
                </a:solidFill>
                <a:latin typeface="Montserrat" pitchFamily="2" charset="77"/>
              </a:rPr>
              <a:t>SIE </a:t>
            </a:r>
            <a:r>
              <a:rPr lang="es-419" sz="2000" dirty="0" smtClean="0">
                <a:solidFill>
                  <a:srgbClr val="002E91"/>
                </a:solidFill>
                <a:latin typeface="Montserrat" pitchFamily="2" charset="77"/>
              </a:rPr>
              <a:t>en el uso de los recursos públicos?</a:t>
            </a:r>
            <a:endParaRPr lang="es-GT" sz="2000" dirty="0">
              <a:solidFill>
                <a:srgbClr val="002E91"/>
              </a:solidFill>
              <a:latin typeface="Montserrat" pitchFamily="2" charset="77"/>
            </a:endParaRPr>
          </a:p>
        </p:txBody>
      </p:sp>
      <p:sp>
        <p:nvSpPr>
          <p:cNvPr id="12" name="CuadroTexto 11">
            <a:extLst>
              <a:ext uri="{FF2B5EF4-FFF2-40B4-BE49-F238E27FC236}">
                <a16:creationId xmlns:a16="http://schemas.microsoft.com/office/drawing/2014/main" id="{59AD204D-F932-C418-4497-BEA06E88D2C8}"/>
              </a:ext>
            </a:extLst>
          </p:cNvPr>
          <p:cNvSpPr txBox="1"/>
          <p:nvPr/>
        </p:nvSpPr>
        <p:spPr>
          <a:xfrm>
            <a:off x="871681" y="1864714"/>
            <a:ext cx="6120134" cy="2094997"/>
          </a:xfrm>
          <a:prstGeom prst="rect">
            <a:avLst/>
          </a:prstGeom>
          <a:noFill/>
        </p:spPr>
        <p:txBody>
          <a:bodyPr wrap="square" rtlCol="0">
            <a:spAutoFit/>
          </a:bodyPr>
          <a:lstStyle/>
          <a:p>
            <a:pPr algn="just">
              <a:lnSpc>
                <a:spcPct val="150000"/>
              </a:lnSpc>
            </a:pPr>
            <a:r>
              <a:rPr lang="es-419" sz="1100" dirty="0">
                <a:latin typeface="Montserrat" pitchFamily="2" charset="77"/>
              </a:rPr>
              <a:t>Los datos obtenidos durante el periodo reportado permiten establecer que la ejecución del presupuesto se caracterizó principalmente por la mejora continua, realizando una serie de actividades de actualización en búsqueda de la eficiencia administrativa.</a:t>
            </a:r>
          </a:p>
          <a:p>
            <a:pPr algn="just">
              <a:lnSpc>
                <a:spcPct val="150000"/>
              </a:lnSpc>
            </a:pPr>
            <a:r>
              <a:rPr lang="es-419" sz="1100" dirty="0">
                <a:latin typeface="Montserrat" pitchFamily="2" charset="77"/>
              </a:rPr>
              <a:t>El trabajo coordinado con el Sistema Nacional de Inteligencia se mantiene, lo que permite contar con una buena sinergia y mejores productos de inteligencia; dando cumplimiento al objetivo de la política de gobierno «Un Sistema de Inteligencia Reformado».</a:t>
            </a:r>
          </a:p>
        </p:txBody>
      </p:sp>
      <p:sp>
        <p:nvSpPr>
          <p:cNvPr id="13"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0"/>
            <a:ext cx="4196576" cy="6858000"/>
          </a:xfrm>
          <a:pattFill prst="pct20">
            <a:fgClr>
              <a:schemeClr val="accent1"/>
            </a:fgClr>
            <a:bgClr>
              <a:schemeClr val="bg1"/>
            </a:bgClr>
          </a:pattFill>
        </p:spPr>
        <p:txBody>
          <a:bodyPr/>
          <a:lstStyle/>
          <a:p>
            <a:pPr marL="0" indent="0">
              <a:buNone/>
            </a:pPr>
            <a:r>
              <a:rPr lang="es-GT" dirty="0" smtClean="0">
                <a:solidFill>
                  <a:schemeClr val="bg1"/>
                </a:solidFill>
              </a:rPr>
              <a:t>..</a:t>
            </a:r>
            <a:endParaRPr lang="es-GT" dirty="0">
              <a:solidFill>
                <a:schemeClr val="bg1"/>
              </a:solidFill>
            </a:endParaRPr>
          </a:p>
        </p:txBody>
      </p:sp>
      <p:sp>
        <p:nvSpPr>
          <p:cNvPr id="14" name="Rectángulo 13">
            <a:extLst>
              <a:ext uri="{FF2B5EF4-FFF2-40B4-BE49-F238E27FC236}">
                <a16:creationId xmlns:a16="http://schemas.microsoft.com/office/drawing/2014/main" id="{584B4B9C-41C9-B541-AE43-8B2C0A6B3451}"/>
              </a:ext>
            </a:extLst>
          </p:cNvPr>
          <p:cNvSpPr/>
          <p:nvPr/>
        </p:nvSpPr>
        <p:spPr>
          <a:xfrm>
            <a:off x="871680" y="4192913"/>
            <a:ext cx="6120135" cy="16029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dirty="0">
                <a:solidFill>
                  <a:srgbClr val="20539D"/>
                </a:solidFill>
                <a:latin typeface="Montserrat" panose="00000500000000000000" pitchFamily="2" charset="0"/>
              </a:rPr>
              <a:t>La principal </a:t>
            </a:r>
            <a:r>
              <a:rPr lang="es-419" sz="1200" b="1" dirty="0">
                <a:solidFill>
                  <a:srgbClr val="20539D"/>
                </a:solidFill>
                <a:latin typeface="Montserrat" panose="00000500000000000000" pitchFamily="2" charset="0"/>
              </a:rPr>
              <a:t>finalidad que se atiende es orden público y seguridad ciudadana con un 100% del presupuesto total de </a:t>
            </a:r>
            <a:r>
              <a:rPr lang="es-419" sz="1200" b="1" dirty="0" smtClean="0">
                <a:solidFill>
                  <a:srgbClr val="20539D"/>
                </a:solidFill>
                <a:latin typeface="Montserrat" panose="00000500000000000000" pitchFamily="2" charset="0"/>
              </a:rPr>
              <a:t>la </a:t>
            </a:r>
            <a:r>
              <a:rPr lang="es-419" sz="1200" b="1" dirty="0">
                <a:solidFill>
                  <a:srgbClr val="20539D"/>
                </a:solidFill>
                <a:latin typeface="Montserrat" panose="00000500000000000000" pitchFamily="2" charset="0"/>
              </a:rPr>
              <a:t>SIE. </a:t>
            </a:r>
            <a:endParaRPr lang="es-419" sz="1200" b="1" dirty="0" smtClean="0">
              <a:solidFill>
                <a:srgbClr val="20539D"/>
              </a:solidFill>
              <a:latin typeface="Montserrat" panose="00000500000000000000" pitchFamily="2" charset="0"/>
            </a:endParaRPr>
          </a:p>
          <a:p>
            <a:pPr algn="ctr"/>
            <a:endParaRPr lang="es-419" sz="1200" b="1" dirty="0">
              <a:solidFill>
                <a:srgbClr val="20539D"/>
              </a:solidFill>
              <a:latin typeface="Montserrat" panose="00000500000000000000" pitchFamily="2" charset="0"/>
            </a:endParaRPr>
          </a:p>
          <a:p>
            <a:pPr algn="ctr"/>
            <a:r>
              <a:rPr lang="es-419" sz="1200" dirty="0" smtClean="0">
                <a:solidFill>
                  <a:srgbClr val="20539D"/>
                </a:solidFill>
                <a:latin typeface="Montserrat" panose="00000500000000000000" pitchFamily="2" charset="0"/>
              </a:rPr>
              <a:t>En </a:t>
            </a:r>
            <a:r>
              <a:rPr lang="es-419" sz="1200" dirty="0">
                <a:solidFill>
                  <a:srgbClr val="20539D"/>
                </a:solidFill>
                <a:latin typeface="Montserrat" panose="00000500000000000000" pitchFamily="2" charset="0"/>
              </a:rPr>
              <a:t>el año 2022 </a:t>
            </a:r>
            <a:r>
              <a:rPr lang="es-419" sz="1200" b="1" dirty="0">
                <a:solidFill>
                  <a:srgbClr val="20539D"/>
                </a:solidFill>
                <a:latin typeface="Montserrat" panose="00000500000000000000" pitchFamily="2" charset="0"/>
              </a:rPr>
              <a:t>se espera que continuar con la coordinación eficiente del Sistema Nacional de Inteligencia, para que el </a:t>
            </a:r>
            <a:r>
              <a:rPr lang="es-419" sz="1200" b="1" dirty="0" smtClean="0">
                <a:solidFill>
                  <a:srgbClr val="20539D"/>
                </a:solidFill>
                <a:latin typeface="Montserrat" panose="00000500000000000000" pitchFamily="2" charset="0"/>
              </a:rPr>
              <a:t>Presidente de </a:t>
            </a:r>
            <a:r>
              <a:rPr lang="es-419" sz="1200" b="1" smtClean="0">
                <a:solidFill>
                  <a:srgbClr val="20539D"/>
                </a:solidFill>
                <a:latin typeface="Montserrat" panose="00000500000000000000" pitchFamily="2" charset="0"/>
              </a:rPr>
              <a:t>la República </a:t>
            </a:r>
            <a:r>
              <a:rPr lang="es-419" sz="1200" b="1" dirty="0">
                <a:solidFill>
                  <a:srgbClr val="20539D"/>
                </a:solidFill>
                <a:latin typeface="Montserrat" panose="00000500000000000000" pitchFamily="2" charset="0"/>
              </a:rPr>
              <a:t>y Consejo Nacional de Seguridad </a:t>
            </a:r>
            <a:r>
              <a:rPr lang="es-419" sz="1200" dirty="0">
                <a:solidFill>
                  <a:srgbClr val="20539D"/>
                </a:solidFill>
                <a:latin typeface="Montserrat" panose="00000500000000000000" pitchFamily="2" charset="0"/>
              </a:rPr>
              <a:t>cuenten con información oportuna para la toma </a:t>
            </a:r>
            <a:r>
              <a:rPr lang="es-419" sz="1200" dirty="0" smtClean="0">
                <a:solidFill>
                  <a:srgbClr val="20539D"/>
                </a:solidFill>
                <a:latin typeface="Montserrat" panose="00000500000000000000" pitchFamily="2" charset="0"/>
              </a:rPr>
              <a:t> de </a:t>
            </a:r>
            <a:r>
              <a:rPr lang="es-419" sz="1200" dirty="0">
                <a:solidFill>
                  <a:srgbClr val="20539D"/>
                </a:solidFill>
                <a:latin typeface="Montserrat" panose="00000500000000000000" pitchFamily="2" charset="0"/>
              </a:rPr>
              <a:t>decisiones.</a:t>
            </a:r>
          </a:p>
        </p:txBody>
      </p:sp>
    </p:spTree>
    <p:extLst>
      <p:ext uri="{BB962C8B-B14F-4D97-AF65-F5344CB8AC3E}">
        <p14:creationId xmlns:p14="http://schemas.microsoft.com/office/powerpoint/2010/main" val="2480799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D6711E96-A1B4-B57E-B419-DB0E09304326}"/>
              </a:ext>
            </a:extLst>
          </p:cNvPr>
          <p:cNvSpPr txBox="1"/>
          <p:nvPr/>
        </p:nvSpPr>
        <p:spPr>
          <a:xfrm>
            <a:off x="871680" y="923625"/>
            <a:ext cx="5894880" cy="707886"/>
          </a:xfrm>
          <a:prstGeom prst="rect">
            <a:avLst/>
          </a:prstGeom>
          <a:noFill/>
        </p:spPr>
        <p:txBody>
          <a:bodyPr wrap="square" rtlCol="0">
            <a:spAutoFit/>
          </a:bodyPr>
          <a:lstStyle/>
          <a:p>
            <a:r>
              <a:rPr lang="es-419" sz="2000" dirty="0" smtClean="0">
                <a:solidFill>
                  <a:srgbClr val="002E91"/>
                </a:solidFill>
                <a:latin typeface="Montserrat" pitchFamily="2" charset="77"/>
              </a:rPr>
              <a:t>¿Qué resultados se obtuvieron en el marco de la Política General de Gobierno -PGG-?</a:t>
            </a:r>
            <a:endParaRPr lang="es-GT" sz="2000" dirty="0">
              <a:solidFill>
                <a:srgbClr val="002E91"/>
              </a:solidFill>
              <a:latin typeface="Montserrat" pitchFamily="2" charset="77"/>
            </a:endParaRPr>
          </a:p>
        </p:txBody>
      </p:sp>
      <p:sp>
        <p:nvSpPr>
          <p:cNvPr id="12" name="CuadroTexto 11">
            <a:extLst>
              <a:ext uri="{FF2B5EF4-FFF2-40B4-BE49-F238E27FC236}">
                <a16:creationId xmlns:a16="http://schemas.microsoft.com/office/drawing/2014/main" id="{59AD204D-F932-C418-4497-BEA06E88D2C8}"/>
              </a:ext>
            </a:extLst>
          </p:cNvPr>
          <p:cNvSpPr txBox="1"/>
          <p:nvPr/>
        </p:nvSpPr>
        <p:spPr>
          <a:xfrm>
            <a:off x="871681" y="1864714"/>
            <a:ext cx="6120134" cy="2348913"/>
          </a:xfrm>
          <a:prstGeom prst="rect">
            <a:avLst/>
          </a:prstGeom>
          <a:noFill/>
        </p:spPr>
        <p:txBody>
          <a:bodyPr wrap="square" rtlCol="0">
            <a:spAutoFit/>
          </a:bodyPr>
          <a:lstStyle/>
          <a:p>
            <a:pPr algn="just">
              <a:lnSpc>
                <a:spcPct val="150000"/>
              </a:lnSpc>
            </a:pPr>
            <a:r>
              <a:rPr lang="es-419" sz="1100" dirty="0">
                <a:latin typeface="Montserrat" pitchFamily="2" charset="77"/>
              </a:rPr>
              <a:t>La Política General de Gobierno (PGG) es el plan de acción del Gobierno de Guatemala, en donde se plasman los objetivos estratégicos y los lineamientos de las políticas públicas.</a:t>
            </a:r>
          </a:p>
          <a:p>
            <a:pPr algn="just">
              <a:lnSpc>
                <a:spcPct val="150000"/>
              </a:lnSpc>
            </a:pPr>
            <a:endParaRPr lang="es-419" sz="1100" dirty="0">
              <a:latin typeface="Montserrat" pitchFamily="2" charset="77"/>
            </a:endParaRPr>
          </a:p>
          <a:p>
            <a:pPr algn="just">
              <a:lnSpc>
                <a:spcPct val="150000"/>
              </a:lnSpc>
            </a:pPr>
            <a:r>
              <a:rPr lang="es-419" sz="1100" dirty="0">
                <a:latin typeface="Montserrat" pitchFamily="2" charset="77"/>
              </a:rPr>
              <a:t>La Secretaría de Inteligencia Estratégica del Estado, durante el cuatrimestre reportado colaboró con el cumplimiento de la PGG mediante la cantidad de informes entregados, relacionados con el monitoreo de riesgos, amenazas y vulnerabilidades que atenten contra la seguridad de la nación y la coordinación del Sistema Nacional de Seguridad</a:t>
            </a:r>
          </a:p>
        </p:txBody>
      </p:sp>
      <p:sp>
        <p:nvSpPr>
          <p:cNvPr id="13"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0"/>
            <a:ext cx="4196576" cy="6858000"/>
          </a:xfrm>
          <a:pattFill prst="pct20">
            <a:fgClr>
              <a:schemeClr val="accent1"/>
            </a:fgClr>
            <a:bgClr>
              <a:schemeClr val="bg1"/>
            </a:bgClr>
          </a:pattFill>
        </p:spPr>
        <p:txBody>
          <a:bodyPr/>
          <a:lstStyle/>
          <a:p>
            <a:pPr marL="0" indent="0">
              <a:buNone/>
            </a:pPr>
            <a:r>
              <a:rPr lang="es-GT" dirty="0" smtClean="0">
                <a:solidFill>
                  <a:schemeClr val="bg1"/>
                </a:solidFill>
              </a:rPr>
              <a:t>..</a:t>
            </a:r>
            <a:endParaRPr lang="es-GT" dirty="0">
              <a:solidFill>
                <a:schemeClr val="bg1"/>
              </a:solidFill>
            </a:endParaRPr>
          </a:p>
        </p:txBody>
      </p:sp>
      <p:sp>
        <p:nvSpPr>
          <p:cNvPr id="14" name="Rectángulo 13">
            <a:extLst>
              <a:ext uri="{FF2B5EF4-FFF2-40B4-BE49-F238E27FC236}">
                <a16:creationId xmlns:a16="http://schemas.microsoft.com/office/drawing/2014/main" id="{584B4B9C-41C9-B541-AE43-8B2C0A6B3451}"/>
              </a:ext>
            </a:extLst>
          </p:cNvPr>
          <p:cNvSpPr/>
          <p:nvPr/>
        </p:nvSpPr>
        <p:spPr>
          <a:xfrm>
            <a:off x="871680" y="4446830"/>
            <a:ext cx="6120135" cy="106770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b="1" dirty="0">
                <a:solidFill>
                  <a:srgbClr val="20539D"/>
                </a:solidFill>
                <a:latin typeface="Montserrat" panose="00000500000000000000" pitchFamily="2" charset="0"/>
              </a:rPr>
              <a:t>Se contribuyó con el pilar de Gobernabilidad y seguridad en desarrollo, alcanzando un </a:t>
            </a:r>
            <a:r>
              <a:rPr lang="es-419" sz="1200" b="1" dirty="0" smtClean="0">
                <a:solidFill>
                  <a:srgbClr val="20539D"/>
                </a:solidFill>
                <a:latin typeface="Montserrat" panose="00000500000000000000" pitchFamily="2" charset="0"/>
              </a:rPr>
              <a:t>91.63% </a:t>
            </a:r>
            <a:r>
              <a:rPr lang="es-419" sz="1200" dirty="0">
                <a:solidFill>
                  <a:srgbClr val="20539D"/>
                </a:solidFill>
                <a:latin typeface="Montserrat" panose="00000500000000000000" pitchFamily="2" charset="0"/>
              </a:rPr>
              <a:t>de avance a la meta Sistema de Inteligencia Reformado.</a:t>
            </a:r>
          </a:p>
        </p:txBody>
      </p:sp>
    </p:spTree>
    <p:extLst>
      <p:ext uri="{BB962C8B-B14F-4D97-AF65-F5344CB8AC3E}">
        <p14:creationId xmlns:p14="http://schemas.microsoft.com/office/powerpoint/2010/main" val="2491270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D6711E96-A1B4-B57E-B419-DB0E09304326}"/>
              </a:ext>
            </a:extLst>
          </p:cNvPr>
          <p:cNvSpPr txBox="1"/>
          <p:nvPr/>
        </p:nvSpPr>
        <p:spPr>
          <a:xfrm>
            <a:off x="871680" y="923625"/>
            <a:ext cx="5894880" cy="707886"/>
          </a:xfrm>
          <a:prstGeom prst="rect">
            <a:avLst/>
          </a:prstGeom>
          <a:noFill/>
        </p:spPr>
        <p:txBody>
          <a:bodyPr wrap="square" rtlCol="0">
            <a:spAutoFit/>
          </a:bodyPr>
          <a:lstStyle/>
          <a:p>
            <a:r>
              <a:rPr lang="es-419" sz="2000" dirty="0" smtClean="0">
                <a:solidFill>
                  <a:srgbClr val="002E91"/>
                </a:solidFill>
                <a:latin typeface="Montserrat" pitchFamily="2" charset="77"/>
              </a:rPr>
              <a:t>¿Qué medidas de transparencia se han aplicado?</a:t>
            </a:r>
            <a:endParaRPr lang="es-GT" sz="2000" dirty="0">
              <a:solidFill>
                <a:srgbClr val="002E91"/>
              </a:solidFill>
              <a:latin typeface="Montserrat" pitchFamily="2" charset="77"/>
            </a:endParaRPr>
          </a:p>
        </p:txBody>
      </p:sp>
      <p:sp>
        <p:nvSpPr>
          <p:cNvPr id="12" name="CuadroTexto 11">
            <a:extLst>
              <a:ext uri="{FF2B5EF4-FFF2-40B4-BE49-F238E27FC236}">
                <a16:creationId xmlns:a16="http://schemas.microsoft.com/office/drawing/2014/main" id="{59AD204D-F932-C418-4497-BEA06E88D2C8}"/>
              </a:ext>
            </a:extLst>
          </p:cNvPr>
          <p:cNvSpPr txBox="1"/>
          <p:nvPr/>
        </p:nvSpPr>
        <p:spPr>
          <a:xfrm>
            <a:off x="871681" y="1864714"/>
            <a:ext cx="6120134" cy="1587166"/>
          </a:xfrm>
          <a:prstGeom prst="rect">
            <a:avLst/>
          </a:prstGeom>
          <a:noFill/>
        </p:spPr>
        <p:txBody>
          <a:bodyPr wrap="square" rtlCol="0">
            <a:spAutoFit/>
          </a:bodyPr>
          <a:lstStyle/>
          <a:p>
            <a:pPr algn="just">
              <a:lnSpc>
                <a:spcPct val="150000"/>
              </a:lnSpc>
            </a:pPr>
            <a:r>
              <a:rPr lang="es-419" sz="1100" dirty="0">
                <a:latin typeface="Montserrat" pitchFamily="2" charset="77"/>
              </a:rPr>
              <a:t>Para garantizar el uso adecuado del dinero público y el avance en el cumplimiento de los objetivos de Estado, la Secretaría de Inteligencia Estratégica del Estado ha adoptado como medidas de transparencia: la conformación del comité de Datos Abiertos, la Simplificación de Trámites Administrativos para Solicitud de Información Pública y la programación de diversos controles internos que disminuirán los riesgos de mala operación e ineficiencia.</a:t>
            </a:r>
          </a:p>
        </p:txBody>
      </p:sp>
      <p:sp>
        <p:nvSpPr>
          <p:cNvPr id="13" name="Marcador de contenido 2">
            <a:extLst>
              <a:ext uri="{FF2B5EF4-FFF2-40B4-BE49-F238E27FC236}">
                <a16:creationId xmlns:a16="http://schemas.microsoft.com/office/drawing/2014/main" id="{B5DD7A65-8685-B1F8-8F63-DC86DD8B9574}"/>
              </a:ext>
            </a:extLst>
          </p:cNvPr>
          <p:cNvSpPr>
            <a:spLocks noGrp="1"/>
          </p:cNvSpPr>
          <p:nvPr>
            <p:ph idx="1"/>
          </p:nvPr>
        </p:nvSpPr>
        <p:spPr>
          <a:xfrm>
            <a:off x="7995424" y="0"/>
            <a:ext cx="4196576" cy="6858000"/>
          </a:xfrm>
          <a:pattFill prst="pct20">
            <a:fgClr>
              <a:schemeClr val="accent1"/>
            </a:fgClr>
            <a:bgClr>
              <a:schemeClr val="bg1"/>
            </a:bgClr>
          </a:pattFill>
        </p:spPr>
        <p:txBody>
          <a:bodyPr/>
          <a:lstStyle/>
          <a:p>
            <a:pPr marL="0" indent="0">
              <a:buNone/>
            </a:pPr>
            <a:r>
              <a:rPr lang="es-GT" dirty="0" smtClean="0">
                <a:solidFill>
                  <a:schemeClr val="bg1"/>
                </a:solidFill>
              </a:rPr>
              <a:t>..</a:t>
            </a:r>
            <a:endParaRPr lang="es-GT" dirty="0">
              <a:solidFill>
                <a:schemeClr val="bg1"/>
              </a:solidFill>
            </a:endParaRPr>
          </a:p>
        </p:txBody>
      </p:sp>
      <p:sp>
        <p:nvSpPr>
          <p:cNvPr id="14" name="Rectángulo 13">
            <a:extLst>
              <a:ext uri="{FF2B5EF4-FFF2-40B4-BE49-F238E27FC236}">
                <a16:creationId xmlns:a16="http://schemas.microsoft.com/office/drawing/2014/main" id="{584B4B9C-41C9-B541-AE43-8B2C0A6B3451}"/>
              </a:ext>
            </a:extLst>
          </p:cNvPr>
          <p:cNvSpPr/>
          <p:nvPr/>
        </p:nvSpPr>
        <p:spPr>
          <a:xfrm>
            <a:off x="871680" y="3912977"/>
            <a:ext cx="6120135" cy="106770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sz="1200" dirty="0">
                <a:solidFill>
                  <a:srgbClr val="20539D"/>
                </a:solidFill>
                <a:latin typeface="Montserrat" panose="00000500000000000000" pitchFamily="2" charset="0"/>
              </a:rPr>
              <a:t>Se tiene previsto </a:t>
            </a:r>
            <a:r>
              <a:rPr lang="es-419" sz="1200" b="1" dirty="0">
                <a:solidFill>
                  <a:srgbClr val="20539D"/>
                </a:solidFill>
                <a:latin typeface="Montserrat" panose="00000500000000000000" pitchFamily="2" charset="0"/>
              </a:rPr>
              <a:t>aplicar nuevas medidas de transparencia como publicación de datos </a:t>
            </a:r>
            <a:r>
              <a:rPr lang="es-419" sz="1200" b="1" dirty="0" smtClean="0">
                <a:solidFill>
                  <a:srgbClr val="20539D"/>
                </a:solidFill>
                <a:latin typeface="Montserrat" panose="00000500000000000000" pitchFamily="2" charset="0"/>
              </a:rPr>
              <a:t>abiertos. </a:t>
            </a:r>
            <a:endParaRPr lang="es-419" sz="1200" b="1" dirty="0">
              <a:solidFill>
                <a:srgbClr val="20539D"/>
              </a:solidFill>
              <a:latin typeface="Montserrat" panose="00000500000000000000" pitchFamily="2" charset="0"/>
            </a:endParaRPr>
          </a:p>
        </p:txBody>
      </p:sp>
    </p:spTree>
    <p:extLst>
      <p:ext uri="{BB962C8B-B14F-4D97-AF65-F5344CB8AC3E}">
        <p14:creationId xmlns:p14="http://schemas.microsoft.com/office/powerpoint/2010/main" val="1799207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84B4B9C-41C9-B541-AE43-8B2C0A6B3451}"/>
              </a:ext>
            </a:extLst>
          </p:cNvPr>
          <p:cNvSpPr/>
          <p:nvPr/>
        </p:nvSpPr>
        <p:spPr>
          <a:xfrm>
            <a:off x="1801090" y="1122218"/>
            <a:ext cx="6852255" cy="4641273"/>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1" name="CuadroTexto 10">
            <a:extLst>
              <a:ext uri="{FF2B5EF4-FFF2-40B4-BE49-F238E27FC236}">
                <a16:creationId xmlns:a16="http://schemas.microsoft.com/office/drawing/2014/main" id="{34F9E3B3-1FAE-2ADF-C4D7-AF8CB032ED78}"/>
              </a:ext>
            </a:extLst>
          </p:cNvPr>
          <p:cNvSpPr txBox="1"/>
          <p:nvPr/>
        </p:nvSpPr>
        <p:spPr>
          <a:xfrm>
            <a:off x="2120617" y="1361853"/>
            <a:ext cx="4683795" cy="707886"/>
          </a:xfrm>
          <a:prstGeom prst="rect">
            <a:avLst/>
          </a:prstGeom>
          <a:noFill/>
        </p:spPr>
        <p:txBody>
          <a:bodyPr wrap="square" rtlCol="0">
            <a:spAutoFit/>
          </a:bodyPr>
          <a:lstStyle/>
          <a:p>
            <a:r>
              <a:rPr lang="es-419" sz="2000" dirty="0" smtClean="0">
                <a:solidFill>
                  <a:srgbClr val="002E91"/>
                </a:solidFill>
                <a:latin typeface="Montserrat" pitchFamily="2" charset="77"/>
              </a:rPr>
              <a:t>Que desafíos se esperan para el 2022</a:t>
            </a:r>
            <a:endParaRPr lang="es-419" sz="2000" dirty="0">
              <a:solidFill>
                <a:srgbClr val="002E91"/>
              </a:solidFill>
              <a:latin typeface="Montserrat" pitchFamily="2" charset="77"/>
            </a:endParaRPr>
          </a:p>
        </p:txBody>
      </p:sp>
      <p:sp>
        <p:nvSpPr>
          <p:cNvPr id="12" name="CuadroTexto 11">
            <a:extLst>
              <a:ext uri="{FF2B5EF4-FFF2-40B4-BE49-F238E27FC236}">
                <a16:creationId xmlns:a16="http://schemas.microsoft.com/office/drawing/2014/main" id="{27865904-F194-203A-6553-813C1280A0C7}"/>
              </a:ext>
            </a:extLst>
          </p:cNvPr>
          <p:cNvSpPr txBox="1"/>
          <p:nvPr/>
        </p:nvSpPr>
        <p:spPr>
          <a:xfrm>
            <a:off x="2258291" y="2309374"/>
            <a:ext cx="4719880" cy="2885405"/>
          </a:xfrm>
          <a:prstGeom prst="rect">
            <a:avLst/>
          </a:prstGeom>
          <a:noFill/>
        </p:spPr>
        <p:txBody>
          <a:bodyPr wrap="square" rtlCol="0">
            <a:spAutoFit/>
          </a:bodyPr>
          <a:lstStyle/>
          <a:p>
            <a:pPr>
              <a:lnSpc>
                <a:spcPct val="150000"/>
              </a:lnSpc>
            </a:pPr>
            <a:r>
              <a:rPr lang="es-419" sz="1100" dirty="0">
                <a:latin typeface="Montserrat" pitchFamily="2" charset="77"/>
              </a:rPr>
              <a:t>Los principales desafíos de Secretaría de Inteligencia Estratégica del Estado en cuanto al uso de los recursos públicos y el cumplimiento de los planes nacionales son fortalecer el control interno y la coordinación del Sistema Nacional de Inteligencia</a:t>
            </a:r>
            <a:r>
              <a:rPr lang="es-419" sz="1100" dirty="0" smtClean="0">
                <a:latin typeface="Montserrat" pitchFamily="2" charset="77"/>
              </a:rPr>
              <a:t>.</a:t>
            </a:r>
          </a:p>
          <a:p>
            <a:pPr>
              <a:lnSpc>
                <a:spcPct val="150000"/>
              </a:lnSpc>
            </a:pPr>
            <a:endParaRPr lang="es-MX" sz="1100" dirty="0" smtClean="0">
              <a:latin typeface="Montserrat" pitchFamily="2" charset="77"/>
            </a:endParaRPr>
          </a:p>
          <a:p>
            <a:pPr>
              <a:lnSpc>
                <a:spcPct val="150000"/>
              </a:lnSpc>
            </a:pPr>
            <a:endParaRPr lang="es-MX" sz="1100" dirty="0">
              <a:latin typeface="Montserrat" pitchFamily="2" charset="77"/>
            </a:endParaRPr>
          </a:p>
          <a:p>
            <a:pPr algn="ctr">
              <a:lnSpc>
                <a:spcPct val="150000"/>
              </a:lnSpc>
            </a:pPr>
            <a:r>
              <a:rPr lang="es-419" sz="1100" dirty="0" smtClean="0">
                <a:solidFill>
                  <a:srgbClr val="20539D"/>
                </a:solidFill>
                <a:latin typeface="Montserrat" pitchFamily="2" charset="77"/>
              </a:rPr>
              <a:t>Las </a:t>
            </a:r>
            <a:r>
              <a:rPr lang="es-419" sz="1100" dirty="0">
                <a:solidFill>
                  <a:srgbClr val="20539D"/>
                </a:solidFill>
                <a:latin typeface="Montserrat" pitchFamily="2" charset="77"/>
              </a:rPr>
              <a:t>acciones inmediatas a seguir son </a:t>
            </a:r>
            <a:r>
              <a:rPr lang="es-419" sz="1100" b="1" dirty="0">
                <a:solidFill>
                  <a:srgbClr val="20539D"/>
                </a:solidFill>
                <a:latin typeface="Montserrat" pitchFamily="2" charset="77"/>
              </a:rPr>
              <a:t>implementar plan de seguimiento de medidas de control interno.</a:t>
            </a:r>
          </a:p>
          <a:p>
            <a:pPr>
              <a:lnSpc>
                <a:spcPct val="150000"/>
              </a:lnSpc>
            </a:pPr>
            <a:endParaRPr lang="es-MX" sz="1100" dirty="0">
              <a:latin typeface="Montserrat" pitchFamily="2" charset="77"/>
            </a:endParaRPr>
          </a:p>
          <a:p>
            <a:pPr>
              <a:lnSpc>
                <a:spcPct val="150000"/>
              </a:lnSpc>
            </a:pPr>
            <a:endParaRPr lang="es-MX" sz="1100" dirty="0" smtClean="0">
              <a:latin typeface="Montserrat" pitchFamily="2" charset="77"/>
            </a:endParaRPr>
          </a:p>
          <a:p>
            <a:pPr>
              <a:lnSpc>
                <a:spcPct val="150000"/>
              </a:lnSpc>
            </a:pPr>
            <a:endParaRPr lang="es-419" sz="1100" dirty="0">
              <a:latin typeface="Montserrat" pitchFamily="2" charset="77"/>
            </a:endParaRPr>
          </a:p>
        </p:txBody>
      </p:sp>
      <p:pic>
        <p:nvPicPr>
          <p:cNvPr id="6" name="Imagen 5">
            <a:extLst>
              <a:ext uri="{FF2B5EF4-FFF2-40B4-BE49-F238E27FC236}">
                <a16:creationId xmlns:a16="http://schemas.microsoft.com/office/drawing/2014/main" id="{AFB0DBE1-492D-31C5-010A-50F0B9CB4444}"/>
              </a:ext>
            </a:extLst>
          </p:cNvPr>
          <p:cNvPicPr>
            <a:picLocks noChangeAspect="1"/>
          </p:cNvPicPr>
          <p:nvPr/>
        </p:nvPicPr>
        <p:blipFill>
          <a:blip r:embed="rId3"/>
          <a:stretch>
            <a:fillRect/>
          </a:stretch>
        </p:blipFill>
        <p:spPr>
          <a:xfrm>
            <a:off x="6978171" y="1295709"/>
            <a:ext cx="3644281" cy="3644281"/>
          </a:xfrm>
          <a:prstGeom prst="rect">
            <a:avLst/>
          </a:prstGeom>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769" y="1566307"/>
            <a:ext cx="3103084" cy="3103084"/>
          </a:xfrm>
          <a:prstGeom prst="rect">
            <a:avLst/>
          </a:prstGeom>
        </p:spPr>
      </p:pic>
    </p:spTree>
    <p:extLst>
      <p:ext uri="{BB962C8B-B14F-4D97-AF65-F5344CB8AC3E}">
        <p14:creationId xmlns:p14="http://schemas.microsoft.com/office/powerpoint/2010/main" val="3823310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262234-FCDC-5A90-A9F9-57310FE6B821}"/>
              </a:ext>
            </a:extLst>
          </p:cNvPr>
          <p:cNvPicPr>
            <a:picLocks noChangeAspect="1"/>
          </p:cNvPicPr>
          <p:nvPr/>
        </p:nvPicPr>
        <p:blipFill>
          <a:blip r:embed="rId3"/>
          <a:stretch>
            <a:fillRect/>
          </a:stretch>
        </p:blipFill>
        <p:spPr>
          <a:xfrm>
            <a:off x="4951538" y="3886015"/>
            <a:ext cx="1206240" cy="479279"/>
          </a:xfrm>
          <a:prstGeom prst="rect">
            <a:avLst/>
          </a:prstGeom>
        </p:spPr>
      </p:pic>
      <p:sp>
        <p:nvSpPr>
          <p:cNvPr id="5" name="CuadroTexto 4">
            <a:extLst>
              <a:ext uri="{FF2B5EF4-FFF2-40B4-BE49-F238E27FC236}">
                <a16:creationId xmlns:a16="http://schemas.microsoft.com/office/drawing/2014/main" id="{77437D56-EFF2-582F-E431-E465CCE4D442}"/>
              </a:ext>
            </a:extLst>
          </p:cNvPr>
          <p:cNvSpPr txBox="1"/>
          <p:nvPr/>
        </p:nvSpPr>
        <p:spPr>
          <a:xfrm>
            <a:off x="6190829" y="3936678"/>
            <a:ext cx="1651687" cy="369332"/>
          </a:xfrm>
          <a:prstGeom prst="rect">
            <a:avLst/>
          </a:prstGeom>
          <a:noFill/>
        </p:spPr>
        <p:txBody>
          <a:bodyPr wrap="square" rtlCol="0">
            <a:spAutoFit/>
          </a:bodyPr>
          <a:lstStyle/>
          <a:p>
            <a:r>
              <a:rPr lang="es-GT" sz="600" b="1" dirty="0">
                <a:solidFill>
                  <a:srgbClr val="10304B"/>
                </a:solidFill>
                <a:latin typeface="Montserrat SemiBold" pitchFamily="2" charset="77"/>
              </a:rPr>
              <a:t>NOMBRE </a:t>
            </a:r>
          </a:p>
          <a:p>
            <a:r>
              <a:rPr lang="es-GT" sz="600" b="1" dirty="0">
                <a:solidFill>
                  <a:srgbClr val="10304B"/>
                </a:solidFill>
                <a:latin typeface="Montserrat SemiBold" pitchFamily="2" charset="77"/>
              </a:rPr>
              <a:t>DE LA </a:t>
            </a:r>
          </a:p>
          <a:p>
            <a:r>
              <a:rPr lang="es-GT" sz="600" b="1" dirty="0">
                <a:solidFill>
                  <a:srgbClr val="10304B"/>
                </a:solidFill>
                <a:latin typeface="Montserrat SemiBold" pitchFamily="2" charset="77"/>
              </a:rPr>
              <a:t>INSTITUCIÓN</a:t>
            </a:r>
          </a:p>
        </p:txBody>
      </p:sp>
    </p:spTree>
    <p:extLst>
      <p:ext uri="{BB962C8B-B14F-4D97-AF65-F5344CB8AC3E}">
        <p14:creationId xmlns:p14="http://schemas.microsoft.com/office/powerpoint/2010/main" val="146442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CBD69E4-0FBE-7518-4E08-6583B6F6ADE9}"/>
              </a:ext>
            </a:extLst>
          </p:cNvPr>
          <p:cNvPicPr>
            <a:picLocks noChangeAspect="1"/>
          </p:cNvPicPr>
          <p:nvPr/>
        </p:nvPicPr>
        <p:blipFill>
          <a:blip r:embed="rId4"/>
          <a:stretch>
            <a:fillRect/>
          </a:stretch>
        </p:blipFill>
        <p:spPr>
          <a:xfrm>
            <a:off x="934029" y="934091"/>
            <a:ext cx="686954" cy="686954"/>
          </a:xfrm>
          <a:prstGeom prst="rect">
            <a:avLst/>
          </a:prstGeom>
        </p:spPr>
      </p:pic>
      <p:sp>
        <p:nvSpPr>
          <p:cNvPr id="4" name="CuadroTexto 3">
            <a:extLst>
              <a:ext uri="{FF2B5EF4-FFF2-40B4-BE49-F238E27FC236}">
                <a16:creationId xmlns:a16="http://schemas.microsoft.com/office/drawing/2014/main" id="{D2696DCD-B51B-B691-DAAF-10128BC45AC4}"/>
              </a:ext>
            </a:extLst>
          </p:cNvPr>
          <p:cNvSpPr txBox="1"/>
          <p:nvPr/>
        </p:nvSpPr>
        <p:spPr>
          <a:xfrm>
            <a:off x="2042558" y="923625"/>
            <a:ext cx="7074010" cy="707886"/>
          </a:xfrm>
          <a:prstGeom prst="rect">
            <a:avLst/>
          </a:prstGeom>
          <a:noFill/>
        </p:spPr>
        <p:txBody>
          <a:bodyPr wrap="square" rtlCol="0">
            <a:spAutoFit/>
          </a:bodyPr>
          <a:lstStyle/>
          <a:p>
            <a:r>
              <a:rPr lang="es-GT" sz="2000" dirty="0" smtClean="0">
                <a:solidFill>
                  <a:srgbClr val="002E91"/>
                </a:solidFill>
                <a:latin typeface="Montserrat" pitchFamily="2" charset="77"/>
              </a:rPr>
              <a:t>Principales funciones</a:t>
            </a:r>
          </a:p>
          <a:p>
            <a:r>
              <a:rPr lang="es-GT" sz="2000" b="1" dirty="0" smtClean="0">
                <a:solidFill>
                  <a:srgbClr val="002E91"/>
                </a:solidFill>
                <a:latin typeface="Montserrat ExtraBold" pitchFamily="2" charset="77"/>
              </a:rPr>
              <a:t>Secretaría de Inteligencia Estratégica del Estado </a:t>
            </a:r>
            <a:endParaRPr lang="es-GT" sz="2000" b="1" dirty="0">
              <a:solidFill>
                <a:srgbClr val="002E91"/>
              </a:solidFill>
              <a:latin typeface="Montserrat ExtraBold" pitchFamily="2" charset="77"/>
            </a:endParaRPr>
          </a:p>
        </p:txBody>
      </p:sp>
      <p:sp>
        <p:nvSpPr>
          <p:cNvPr id="11" name="CuadroTexto 10">
            <a:extLst>
              <a:ext uri="{FF2B5EF4-FFF2-40B4-BE49-F238E27FC236}">
                <a16:creationId xmlns:a16="http://schemas.microsoft.com/office/drawing/2014/main" id="{A73010C5-04AB-7076-E3F7-C5E6D111B319}"/>
              </a:ext>
            </a:extLst>
          </p:cNvPr>
          <p:cNvSpPr txBox="1"/>
          <p:nvPr/>
        </p:nvSpPr>
        <p:spPr>
          <a:xfrm>
            <a:off x="867988" y="2045568"/>
            <a:ext cx="4994240" cy="1079334"/>
          </a:xfrm>
          <a:prstGeom prst="rect">
            <a:avLst/>
          </a:prstGeom>
          <a:noFill/>
        </p:spPr>
        <p:txBody>
          <a:bodyPr wrap="square" rtlCol="0">
            <a:spAutoFit/>
          </a:bodyPr>
          <a:lstStyle/>
          <a:p>
            <a:pPr algn="just">
              <a:lnSpc>
                <a:spcPct val="150000"/>
              </a:lnSpc>
            </a:pPr>
            <a:r>
              <a:rPr lang="es-419" sz="1100" dirty="0">
                <a:latin typeface="Montserrat" pitchFamily="2" charset="77"/>
              </a:rPr>
              <a:t>Las funciones de la Secretaría de Inteligencia Estratégica del Estado –SIE-  se encuentran delimitadas en artículo 13 de la Ley del Organismo Ejecutivo y 27 de la Ley Marco del Sistema Nacional de Seguridad. </a:t>
            </a:r>
            <a:endParaRPr lang="es-GT" sz="1100" dirty="0">
              <a:latin typeface="Montserrat" pitchFamily="2" charset="77"/>
            </a:endParaRPr>
          </a:p>
        </p:txBody>
      </p:sp>
      <p:sp>
        <p:nvSpPr>
          <p:cNvPr id="12" name="CuadroTexto 11">
            <a:extLst>
              <a:ext uri="{FF2B5EF4-FFF2-40B4-BE49-F238E27FC236}">
                <a16:creationId xmlns:a16="http://schemas.microsoft.com/office/drawing/2014/main" id="{76DFDB85-8F6D-CC44-7271-0E53284AD93C}"/>
              </a:ext>
            </a:extLst>
          </p:cNvPr>
          <p:cNvSpPr txBox="1"/>
          <p:nvPr/>
        </p:nvSpPr>
        <p:spPr>
          <a:xfrm>
            <a:off x="867988" y="3245852"/>
            <a:ext cx="4994240" cy="2631490"/>
          </a:xfrm>
          <a:prstGeom prst="rect">
            <a:avLst/>
          </a:prstGeom>
          <a:noFill/>
        </p:spPr>
        <p:txBody>
          <a:bodyPr wrap="square" rtlCol="0">
            <a:spAutoFit/>
          </a:bodyPr>
          <a:lstStyle/>
          <a:p>
            <a:pPr algn="just">
              <a:lnSpc>
                <a:spcPct val="150000"/>
              </a:lnSpc>
            </a:pPr>
            <a:r>
              <a:rPr lang="es-419" sz="1100" dirty="0" smtClean="0">
                <a:latin typeface="Montserrat" pitchFamily="2" charset="77"/>
              </a:rPr>
              <a:t>En </a:t>
            </a:r>
            <a:r>
              <a:rPr lang="es-419" sz="1100" dirty="0">
                <a:latin typeface="Montserrat" pitchFamily="2" charset="77"/>
              </a:rPr>
              <a:t>relación a su mandato, la SIE puede cumplir dos roles sustantivos: el de Coordinador del Sistema Nacional de Inteligencia y el de institución que a su vez produce inteligencia en los campos estratégicos, interactuando bajo mecanismos de cooperación, colaboración y coordinación.  Los informes que se generan son entregados al Presidente y al Consejo Nacional de Seguridad proporcionándoles información útil que contribuye para que se tomen decisiones para prevenir situaciones de riesgos y amenazas que afecten a la seguridad de la nación. </a:t>
            </a:r>
            <a:r>
              <a:rPr lang="es-419" sz="1100" dirty="0" smtClean="0">
                <a:latin typeface="Montserrat" pitchFamily="2" charset="77"/>
              </a:rPr>
              <a:t> Y las que a continuación se detallan.</a:t>
            </a:r>
            <a:endParaRPr lang="es-GT" sz="1100" dirty="0">
              <a:latin typeface="Montserrat" pitchFamily="2" charset="77"/>
            </a:endParaRPr>
          </a:p>
        </p:txBody>
      </p:sp>
      <p:sp>
        <p:nvSpPr>
          <p:cNvPr id="9" name="CuadroTexto 8">
            <a:extLst>
              <a:ext uri="{FF2B5EF4-FFF2-40B4-BE49-F238E27FC236}">
                <a16:creationId xmlns:a16="http://schemas.microsoft.com/office/drawing/2014/main" id="{A73010C5-04AB-7076-E3F7-C5E6D111B319}"/>
              </a:ext>
            </a:extLst>
          </p:cNvPr>
          <p:cNvSpPr txBox="1"/>
          <p:nvPr/>
        </p:nvSpPr>
        <p:spPr>
          <a:xfrm>
            <a:off x="6249533" y="2025330"/>
            <a:ext cx="4994240" cy="4224233"/>
          </a:xfrm>
          <a:prstGeom prst="rect">
            <a:avLst/>
          </a:prstGeom>
          <a:noFill/>
        </p:spPr>
        <p:txBody>
          <a:bodyPr wrap="square" rtlCol="0">
            <a:spAutoFit/>
          </a:bodyPr>
          <a:lstStyle/>
          <a:p>
            <a:pPr algn="just">
              <a:lnSpc>
                <a:spcPct val="150000"/>
              </a:lnSpc>
            </a:pPr>
            <a:r>
              <a:rPr lang="es-419" sz="1100" dirty="0">
                <a:latin typeface="Montserrat" pitchFamily="2" charset="77"/>
              </a:rPr>
              <a:t>Dar seguimiento a la Agenda de Riesgos y Amenazas a la Seguridad de la </a:t>
            </a:r>
            <a:r>
              <a:rPr lang="es-419" sz="1100" dirty="0" smtClean="0">
                <a:latin typeface="Montserrat" pitchFamily="2" charset="77"/>
              </a:rPr>
              <a:t>Nación, realizando </a:t>
            </a:r>
            <a:r>
              <a:rPr lang="es-419" sz="1100" dirty="0">
                <a:latin typeface="Montserrat" pitchFamily="2" charset="77"/>
              </a:rPr>
              <a:t>análisis estratégicos y formular los escenarios que identifiquen amenazas y riesgos al Estado, sus Instituciones y habitantes. Mantener permanentemente actualizada la información estratégica nacional e internacional y dirigir la actividad de contrainteligencia </a:t>
            </a:r>
          </a:p>
          <a:p>
            <a:pPr algn="just">
              <a:lnSpc>
                <a:spcPct val="150000"/>
              </a:lnSpc>
            </a:pPr>
            <a:endParaRPr lang="es-419" sz="500" dirty="0" smtClean="0">
              <a:latin typeface="Montserrat" pitchFamily="2" charset="77"/>
            </a:endParaRPr>
          </a:p>
          <a:p>
            <a:pPr algn="just">
              <a:lnSpc>
                <a:spcPct val="150000"/>
              </a:lnSpc>
            </a:pPr>
            <a:r>
              <a:rPr lang="es-419" sz="1100" dirty="0" smtClean="0">
                <a:latin typeface="Montserrat" pitchFamily="2" charset="77"/>
              </a:rPr>
              <a:t>Proporcionar </a:t>
            </a:r>
            <a:r>
              <a:rPr lang="es-419" sz="1100" dirty="0">
                <a:latin typeface="Montserrat" pitchFamily="2" charset="77"/>
              </a:rPr>
              <a:t>la información estratégica nacional e internacional a las instituciones que conforman la estructura del Sistema Nacional de </a:t>
            </a:r>
            <a:r>
              <a:rPr lang="es-419" sz="1100" dirty="0" smtClean="0">
                <a:latin typeface="Montserrat" pitchFamily="2" charset="77"/>
              </a:rPr>
              <a:t>Seguridad, así como, promover </a:t>
            </a:r>
            <a:r>
              <a:rPr lang="es-419" sz="1100" dirty="0">
                <a:latin typeface="Montserrat" pitchFamily="2" charset="77"/>
              </a:rPr>
              <a:t>relaciones de cooperación, colaboración con otros servicios de inteligencia a nivel nacional e </a:t>
            </a:r>
            <a:r>
              <a:rPr lang="es-419" sz="1100" dirty="0" smtClean="0">
                <a:latin typeface="Montserrat" pitchFamily="2" charset="77"/>
              </a:rPr>
              <a:t>internacional.</a:t>
            </a:r>
            <a:endParaRPr lang="es-419" sz="1100" dirty="0">
              <a:latin typeface="Montserrat" pitchFamily="2" charset="77"/>
            </a:endParaRPr>
          </a:p>
          <a:p>
            <a:pPr algn="just">
              <a:lnSpc>
                <a:spcPct val="150000"/>
              </a:lnSpc>
            </a:pPr>
            <a:endParaRPr lang="es-419" sz="500" dirty="0" smtClean="0">
              <a:latin typeface="Montserrat" pitchFamily="2" charset="77"/>
            </a:endParaRPr>
          </a:p>
          <a:p>
            <a:pPr algn="just">
              <a:lnSpc>
                <a:spcPct val="150000"/>
              </a:lnSpc>
            </a:pPr>
            <a:r>
              <a:rPr lang="es-419" sz="1100" dirty="0" smtClean="0">
                <a:latin typeface="Montserrat" pitchFamily="2" charset="77"/>
              </a:rPr>
              <a:t>Desarrollar </a:t>
            </a:r>
            <a:r>
              <a:rPr lang="es-419" sz="1100" dirty="0">
                <a:latin typeface="Montserrat" pitchFamily="2" charset="77"/>
              </a:rPr>
              <a:t>y aplicar procedimientos oportunos de reclutamiento, selección, evaluación y promoción de </a:t>
            </a:r>
            <a:r>
              <a:rPr lang="es-419" sz="1100" dirty="0" smtClean="0">
                <a:latin typeface="Montserrat" pitchFamily="2" charset="77"/>
              </a:rPr>
              <a:t>personal y establecer </a:t>
            </a:r>
            <a:r>
              <a:rPr lang="es-419" sz="1100" dirty="0">
                <a:latin typeface="Montserrat" pitchFamily="2" charset="77"/>
              </a:rPr>
              <a:t>la carrera profesional y administrativa y promover la capacitación permanente. </a:t>
            </a:r>
          </a:p>
        </p:txBody>
      </p:sp>
    </p:spTree>
    <p:extLst>
      <p:ext uri="{BB962C8B-B14F-4D97-AF65-F5344CB8AC3E}">
        <p14:creationId xmlns:p14="http://schemas.microsoft.com/office/powerpoint/2010/main" val="162289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A73010C5-04AB-7076-E3F7-C5E6D111B319}"/>
              </a:ext>
            </a:extLst>
          </p:cNvPr>
          <p:cNvSpPr txBox="1"/>
          <p:nvPr/>
        </p:nvSpPr>
        <p:spPr>
          <a:xfrm>
            <a:off x="1719266" y="2343989"/>
            <a:ext cx="4308231" cy="571503"/>
          </a:xfrm>
          <a:prstGeom prst="rect">
            <a:avLst/>
          </a:prstGeom>
          <a:noFill/>
        </p:spPr>
        <p:txBody>
          <a:bodyPr wrap="square" rtlCol="0">
            <a:spAutoFit/>
          </a:bodyPr>
          <a:lstStyle/>
          <a:p>
            <a:pPr algn="just">
              <a:lnSpc>
                <a:spcPct val="150000"/>
              </a:lnSpc>
            </a:pPr>
            <a:r>
              <a:rPr lang="es-419" sz="1100" dirty="0" smtClean="0">
                <a:latin typeface="Montserrat" pitchFamily="2" charset="77"/>
              </a:rPr>
              <a:t>Producir </a:t>
            </a:r>
            <a:r>
              <a:rPr lang="es-419" sz="1100" dirty="0">
                <a:latin typeface="Montserrat" pitchFamily="2" charset="77"/>
              </a:rPr>
              <a:t>inteligencia que cumpla con las expectativas de los usuarios. </a:t>
            </a:r>
          </a:p>
        </p:txBody>
      </p:sp>
      <p:sp>
        <p:nvSpPr>
          <p:cNvPr id="10" name="CuadroTexto 9">
            <a:extLst>
              <a:ext uri="{FF2B5EF4-FFF2-40B4-BE49-F238E27FC236}">
                <a16:creationId xmlns:a16="http://schemas.microsoft.com/office/drawing/2014/main" id="{76DFDB85-8F6D-CC44-7271-0E53284AD93C}"/>
              </a:ext>
            </a:extLst>
          </p:cNvPr>
          <p:cNvSpPr txBox="1"/>
          <p:nvPr/>
        </p:nvSpPr>
        <p:spPr>
          <a:xfrm>
            <a:off x="1719265" y="3486681"/>
            <a:ext cx="4308231" cy="571503"/>
          </a:xfrm>
          <a:prstGeom prst="rect">
            <a:avLst/>
          </a:prstGeom>
          <a:noFill/>
        </p:spPr>
        <p:txBody>
          <a:bodyPr wrap="square" rtlCol="0">
            <a:spAutoFit/>
          </a:bodyPr>
          <a:lstStyle/>
          <a:p>
            <a:pPr algn="just">
              <a:lnSpc>
                <a:spcPct val="150000"/>
              </a:lnSpc>
            </a:pPr>
            <a:r>
              <a:rPr lang="es-419" sz="1100" dirty="0" smtClean="0">
                <a:latin typeface="Montserrat" pitchFamily="2" charset="77"/>
              </a:rPr>
              <a:t>Respaldar </a:t>
            </a:r>
            <a:r>
              <a:rPr lang="es-419" sz="1100" dirty="0">
                <a:latin typeface="Montserrat" pitchFamily="2" charset="77"/>
              </a:rPr>
              <a:t>la toma de decisiones de alto nivel, con informes de inteligencia generados por la SIE.</a:t>
            </a:r>
            <a:endParaRPr lang="es-GT" sz="1100" dirty="0">
              <a:latin typeface="Montserrat" pitchFamily="2" charset="77"/>
            </a:endParaRPr>
          </a:p>
        </p:txBody>
      </p:sp>
      <p:sp>
        <p:nvSpPr>
          <p:cNvPr id="13" name="CuadroTexto 12">
            <a:extLst>
              <a:ext uri="{FF2B5EF4-FFF2-40B4-BE49-F238E27FC236}">
                <a16:creationId xmlns:a16="http://schemas.microsoft.com/office/drawing/2014/main" id="{ABE6FD51-5573-DBFB-B0F0-A14897DA0FC4}"/>
              </a:ext>
            </a:extLst>
          </p:cNvPr>
          <p:cNvSpPr txBox="1"/>
          <p:nvPr/>
        </p:nvSpPr>
        <p:spPr>
          <a:xfrm>
            <a:off x="7108208" y="3458020"/>
            <a:ext cx="4308231" cy="600164"/>
          </a:xfrm>
          <a:prstGeom prst="rect">
            <a:avLst/>
          </a:prstGeom>
          <a:noFill/>
        </p:spPr>
        <p:txBody>
          <a:bodyPr wrap="square" rtlCol="0">
            <a:spAutoFit/>
          </a:bodyPr>
          <a:lstStyle/>
          <a:p>
            <a:pPr algn="just">
              <a:lnSpc>
                <a:spcPct val="150000"/>
              </a:lnSpc>
            </a:pPr>
            <a:r>
              <a:rPr lang="es-419" sz="1100" dirty="0" smtClean="0">
                <a:latin typeface="Montserrat" pitchFamily="2" charset="77"/>
              </a:rPr>
              <a:t>Coordinar </a:t>
            </a:r>
            <a:r>
              <a:rPr lang="es-419" sz="1100" dirty="0">
                <a:latin typeface="Montserrat" pitchFamily="2" charset="77"/>
              </a:rPr>
              <a:t>efectivamente el Sistema Nacional de Inteligencia para la producción de inteligencia. </a:t>
            </a:r>
            <a:endParaRPr lang="es-GT" sz="1100" dirty="0">
              <a:latin typeface="Montserrat" pitchFamily="2" charset="77"/>
            </a:endParaRPr>
          </a:p>
        </p:txBody>
      </p:sp>
      <p:sp>
        <p:nvSpPr>
          <p:cNvPr id="14" name="CuadroTexto 13">
            <a:extLst>
              <a:ext uri="{FF2B5EF4-FFF2-40B4-BE49-F238E27FC236}">
                <a16:creationId xmlns:a16="http://schemas.microsoft.com/office/drawing/2014/main" id="{4F016888-31B0-6BD7-6BC2-F6A83F7A01D2}"/>
              </a:ext>
            </a:extLst>
          </p:cNvPr>
          <p:cNvSpPr txBox="1"/>
          <p:nvPr/>
        </p:nvSpPr>
        <p:spPr>
          <a:xfrm>
            <a:off x="7108208" y="4602528"/>
            <a:ext cx="4308231" cy="346249"/>
          </a:xfrm>
          <a:prstGeom prst="rect">
            <a:avLst/>
          </a:prstGeom>
          <a:noFill/>
        </p:spPr>
        <p:txBody>
          <a:bodyPr wrap="square" rtlCol="0">
            <a:spAutoFit/>
          </a:bodyPr>
          <a:lstStyle/>
          <a:p>
            <a:pPr algn="just">
              <a:lnSpc>
                <a:spcPct val="150000"/>
              </a:lnSpc>
            </a:pPr>
            <a:r>
              <a:rPr lang="es-419" sz="1100" dirty="0" smtClean="0">
                <a:latin typeface="Montserrat" pitchFamily="2" charset="77"/>
              </a:rPr>
              <a:t>Lograr </a:t>
            </a:r>
            <a:r>
              <a:rPr lang="es-419" sz="1100" dirty="0">
                <a:latin typeface="Montserrat" pitchFamily="2" charset="77"/>
              </a:rPr>
              <a:t>la eficiencia en las operaciones administrativas.</a:t>
            </a:r>
            <a:endParaRPr lang="es-GT" sz="1100" dirty="0">
              <a:latin typeface="Montserrat" pitchFamily="2" charset="77"/>
            </a:endParaRPr>
          </a:p>
        </p:txBody>
      </p:sp>
      <p:sp>
        <p:nvSpPr>
          <p:cNvPr id="15" name="CuadroTexto 14">
            <a:extLst>
              <a:ext uri="{FF2B5EF4-FFF2-40B4-BE49-F238E27FC236}">
                <a16:creationId xmlns:a16="http://schemas.microsoft.com/office/drawing/2014/main" id="{7776D840-A605-4513-9ED1-D620E343D314}"/>
              </a:ext>
            </a:extLst>
          </p:cNvPr>
          <p:cNvSpPr txBox="1"/>
          <p:nvPr/>
        </p:nvSpPr>
        <p:spPr>
          <a:xfrm>
            <a:off x="1753923" y="818449"/>
            <a:ext cx="3988964" cy="707886"/>
          </a:xfrm>
          <a:prstGeom prst="rect">
            <a:avLst/>
          </a:prstGeom>
          <a:noFill/>
        </p:spPr>
        <p:txBody>
          <a:bodyPr wrap="square" rtlCol="0">
            <a:spAutoFit/>
          </a:bodyPr>
          <a:lstStyle/>
          <a:p>
            <a:r>
              <a:rPr lang="es-419" sz="2000" dirty="0" smtClean="0">
                <a:solidFill>
                  <a:srgbClr val="002E91"/>
                </a:solidFill>
                <a:latin typeface="Montserrat" pitchFamily="2" charset="77"/>
              </a:rPr>
              <a:t>Objetivos operativos</a:t>
            </a:r>
            <a:endParaRPr lang="es-419" sz="2000" dirty="0">
              <a:solidFill>
                <a:srgbClr val="002E91"/>
              </a:solidFill>
              <a:latin typeface="Montserrat" pitchFamily="2" charset="77"/>
            </a:endParaRPr>
          </a:p>
          <a:p>
            <a:r>
              <a:rPr lang="es-419" sz="2000" b="1" dirty="0">
                <a:solidFill>
                  <a:srgbClr val="002E91"/>
                </a:solidFill>
                <a:latin typeface="Montserrat" pitchFamily="2" charset="77"/>
              </a:rPr>
              <a:t>Producción de Inteligencia</a:t>
            </a:r>
          </a:p>
        </p:txBody>
      </p:sp>
      <p:sp>
        <p:nvSpPr>
          <p:cNvPr id="16" name="CuadroTexto 15">
            <a:extLst>
              <a:ext uri="{FF2B5EF4-FFF2-40B4-BE49-F238E27FC236}">
                <a16:creationId xmlns:a16="http://schemas.microsoft.com/office/drawing/2014/main" id="{2BB707CB-32E9-F55A-F630-EC2084EBD6B1}"/>
              </a:ext>
            </a:extLst>
          </p:cNvPr>
          <p:cNvSpPr txBox="1"/>
          <p:nvPr/>
        </p:nvSpPr>
        <p:spPr>
          <a:xfrm>
            <a:off x="1154508" y="1065156"/>
            <a:ext cx="599415" cy="707886"/>
          </a:xfrm>
          <a:prstGeom prst="rect">
            <a:avLst/>
          </a:prstGeom>
          <a:noFill/>
        </p:spPr>
        <p:txBody>
          <a:bodyPr wrap="square" rtlCol="0">
            <a:spAutoFit/>
          </a:bodyPr>
          <a:lstStyle/>
          <a:p>
            <a:pPr algn="ctr"/>
            <a:r>
              <a:rPr lang="es-GT" sz="4000" b="1" dirty="0" smtClean="0">
                <a:solidFill>
                  <a:schemeClr val="bg1"/>
                </a:solidFill>
                <a:latin typeface="Montserrat ExtraBold" pitchFamily="2" charset="77"/>
              </a:rPr>
              <a:t>2</a:t>
            </a:r>
            <a:endParaRPr lang="es-GT" sz="4000" b="1" dirty="0">
              <a:solidFill>
                <a:schemeClr val="bg1"/>
              </a:solidFill>
              <a:latin typeface="Montserrat ExtraBold" pitchFamily="2" charset="77"/>
            </a:endParaRPr>
          </a:p>
        </p:txBody>
      </p:sp>
      <p:sp>
        <p:nvSpPr>
          <p:cNvPr id="20" name="CuadroTexto 19">
            <a:extLst>
              <a:ext uri="{FF2B5EF4-FFF2-40B4-BE49-F238E27FC236}">
                <a16:creationId xmlns:a16="http://schemas.microsoft.com/office/drawing/2014/main" id="{ABE6FD51-5573-DBFB-B0F0-A14897DA0FC4}"/>
              </a:ext>
            </a:extLst>
          </p:cNvPr>
          <p:cNvSpPr txBox="1"/>
          <p:nvPr/>
        </p:nvSpPr>
        <p:spPr>
          <a:xfrm>
            <a:off x="1753923" y="4629373"/>
            <a:ext cx="4308231" cy="854080"/>
          </a:xfrm>
          <a:prstGeom prst="rect">
            <a:avLst/>
          </a:prstGeom>
          <a:noFill/>
        </p:spPr>
        <p:txBody>
          <a:bodyPr wrap="square" rtlCol="0">
            <a:spAutoFit/>
          </a:bodyPr>
          <a:lstStyle/>
          <a:p>
            <a:pPr algn="just">
              <a:lnSpc>
                <a:spcPct val="150000"/>
              </a:lnSpc>
            </a:pPr>
            <a:r>
              <a:rPr lang="es-419" sz="1100" dirty="0" smtClean="0">
                <a:latin typeface="Montserrat" pitchFamily="2" charset="77"/>
              </a:rPr>
              <a:t>Prevenir </a:t>
            </a:r>
            <a:r>
              <a:rPr lang="es-419" sz="1100" dirty="0">
                <a:latin typeface="Montserrat" pitchFamily="2" charset="77"/>
              </a:rPr>
              <a:t>de forma estratégica riesgos y amenazas a la seguridad de la nación, mediante la generación de productos de inteligencia </a:t>
            </a:r>
            <a:r>
              <a:rPr lang="es-419" sz="1100" dirty="0" smtClean="0">
                <a:latin typeface="Montserrat" pitchFamily="2" charset="77"/>
              </a:rPr>
              <a:t>estratégica, </a:t>
            </a:r>
            <a:r>
              <a:rPr lang="es-419" sz="1100" dirty="0">
                <a:latin typeface="Montserrat" pitchFamily="2" charset="77"/>
              </a:rPr>
              <a:t>útiles y oportunos. </a:t>
            </a:r>
            <a:endParaRPr lang="es-GT" sz="1100" dirty="0">
              <a:latin typeface="Montserrat" pitchFamily="2" charset="77"/>
            </a:endParaRPr>
          </a:p>
        </p:txBody>
      </p:sp>
      <p:sp>
        <p:nvSpPr>
          <p:cNvPr id="21" name="Rectángulo 20"/>
          <p:cNvSpPr/>
          <p:nvPr/>
        </p:nvSpPr>
        <p:spPr>
          <a:xfrm>
            <a:off x="7218218" y="2329658"/>
            <a:ext cx="4198221" cy="825419"/>
          </a:xfrm>
          <a:prstGeom prst="rect">
            <a:avLst/>
          </a:prstGeom>
        </p:spPr>
        <p:txBody>
          <a:bodyPr wrap="square">
            <a:spAutoFit/>
          </a:bodyPr>
          <a:lstStyle/>
          <a:p>
            <a:pPr lvl="0" algn="just">
              <a:lnSpc>
                <a:spcPct val="150000"/>
              </a:lnSpc>
              <a:spcAft>
                <a:spcPts val="0"/>
              </a:spcAft>
              <a:buClr>
                <a:srgbClr val="178CC5"/>
              </a:buClr>
              <a:buSzPts val="1600"/>
            </a:pPr>
            <a:r>
              <a:rPr lang="es-GT" sz="1100" dirty="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Alcanzar el reconocimiento por parte de la población y usuarios en cuanto al servicio de inteligencia estratégica y su importancia para la seguridad de la nación. </a:t>
            </a:r>
            <a:endParaRPr lang="es-419" sz="1100" dirty="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endParaRPr>
          </a:p>
        </p:txBody>
      </p:sp>
      <p:pic>
        <p:nvPicPr>
          <p:cNvPr id="22" name="Imagen 21">
            <a:extLst>
              <a:ext uri="{FF2B5EF4-FFF2-40B4-BE49-F238E27FC236}">
                <a16:creationId xmlns:a16="http://schemas.microsoft.com/office/drawing/2014/main" id="{BCBD69E4-0FBE-7518-4E08-6583B6F6ADE9}"/>
              </a:ext>
            </a:extLst>
          </p:cNvPr>
          <p:cNvPicPr>
            <a:picLocks noChangeAspect="1"/>
          </p:cNvPicPr>
          <p:nvPr/>
        </p:nvPicPr>
        <p:blipFill>
          <a:blip r:embed="rId4"/>
          <a:stretch>
            <a:fillRect/>
          </a:stretch>
        </p:blipFill>
        <p:spPr>
          <a:xfrm>
            <a:off x="949645" y="818449"/>
            <a:ext cx="686954" cy="686954"/>
          </a:xfrm>
          <a:prstGeom prst="rect">
            <a:avLst/>
          </a:prstGeom>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788" y="2261286"/>
            <a:ext cx="659257" cy="659257"/>
          </a:xfrm>
          <a:prstGeom prst="rect">
            <a:avLst/>
          </a:prstGeom>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645" y="3497522"/>
            <a:ext cx="627199" cy="627199"/>
          </a:xfrm>
          <a:prstGeom prst="rect">
            <a:avLst/>
          </a:prstGeom>
        </p:spPr>
      </p:pic>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4346" y="3431933"/>
            <a:ext cx="626251" cy="626251"/>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645" y="4701700"/>
            <a:ext cx="627199" cy="627199"/>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0357" y="4434625"/>
            <a:ext cx="658881" cy="658881"/>
          </a:xfrm>
          <a:prstGeom prst="rect">
            <a:avLst/>
          </a:prstGeom>
        </p:spPr>
      </p:pic>
      <p:pic>
        <p:nvPicPr>
          <p:cNvPr id="11" name="Imagen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4346" y="2416198"/>
            <a:ext cx="652338" cy="652338"/>
          </a:xfrm>
          <a:prstGeom prst="rect">
            <a:avLst/>
          </a:prstGeom>
        </p:spPr>
      </p:pic>
    </p:spTree>
    <p:extLst>
      <p:ext uri="{BB962C8B-B14F-4D97-AF65-F5344CB8AC3E}">
        <p14:creationId xmlns:p14="http://schemas.microsoft.com/office/powerpoint/2010/main" val="425916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A73010C5-04AB-7076-E3F7-C5E6D111B319}"/>
              </a:ext>
            </a:extLst>
          </p:cNvPr>
          <p:cNvSpPr txBox="1"/>
          <p:nvPr/>
        </p:nvSpPr>
        <p:spPr>
          <a:xfrm>
            <a:off x="1719266" y="2343989"/>
            <a:ext cx="4308231" cy="571503"/>
          </a:xfrm>
          <a:prstGeom prst="rect">
            <a:avLst/>
          </a:prstGeom>
          <a:noFill/>
        </p:spPr>
        <p:txBody>
          <a:bodyPr wrap="square" rtlCol="0">
            <a:spAutoFit/>
          </a:bodyPr>
          <a:lstStyle/>
          <a:p>
            <a:pPr algn="just">
              <a:lnSpc>
                <a:spcPct val="150000"/>
              </a:lnSpc>
            </a:pPr>
            <a:r>
              <a:rPr lang="es-419" sz="1100" dirty="0" smtClean="0">
                <a:latin typeface="Montserrat" pitchFamily="2" charset="77"/>
              </a:rPr>
              <a:t>Consolidar </a:t>
            </a:r>
            <a:r>
              <a:rPr lang="es-419" sz="1100" dirty="0">
                <a:latin typeface="Montserrat" pitchFamily="2" charset="77"/>
              </a:rPr>
              <a:t>la comunicación y cooperación continua en temas de interés común.</a:t>
            </a:r>
          </a:p>
        </p:txBody>
      </p:sp>
      <p:sp>
        <p:nvSpPr>
          <p:cNvPr id="10" name="CuadroTexto 9">
            <a:extLst>
              <a:ext uri="{FF2B5EF4-FFF2-40B4-BE49-F238E27FC236}">
                <a16:creationId xmlns:a16="http://schemas.microsoft.com/office/drawing/2014/main" id="{76DFDB85-8F6D-CC44-7271-0E53284AD93C}"/>
              </a:ext>
            </a:extLst>
          </p:cNvPr>
          <p:cNvSpPr txBox="1"/>
          <p:nvPr/>
        </p:nvSpPr>
        <p:spPr>
          <a:xfrm>
            <a:off x="1719265" y="3486681"/>
            <a:ext cx="4308231" cy="571503"/>
          </a:xfrm>
          <a:prstGeom prst="rect">
            <a:avLst/>
          </a:prstGeom>
          <a:noFill/>
        </p:spPr>
        <p:txBody>
          <a:bodyPr wrap="square" rtlCol="0">
            <a:spAutoFit/>
          </a:bodyPr>
          <a:lstStyle/>
          <a:p>
            <a:pPr algn="just">
              <a:lnSpc>
                <a:spcPct val="150000"/>
              </a:lnSpc>
            </a:pPr>
            <a:r>
              <a:rPr lang="es-419" sz="1100" dirty="0" smtClean="0">
                <a:latin typeface="Montserrat" pitchFamily="2" charset="77"/>
              </a:rPr>
              <a:t>Consolidarse </a:t>
            </a:r>
            <a:r>
              <a:rPr lang="es-419" sz="1100" dirty="0">
                <a:latin typeface="Montserrat" pitchFamily="2" charset="77"/>
              </a:rPr>
              <a:t>como un referente de información estratégica para el país y la región. </a:t>
            </a:r>
            <a:endParaRPr lang="es-GT" sz="1100" dirty="0">
              <a:latin typeface="Montserrat" pitchFamily="2" charset="77"/>
            </a:endParaRPr>
          </a:p>
        </p:txBody>
      </p:sp>
      <p:sp>
        <p:nvSpPr>
          <p:cNvPr id="13" name="CuadroTexto 12">
            <a:extLst>
              <a:ext uri="{FF2B5EF4-FFF2-40B4-BE49-F238E27FC236}">
                <a16:creationId xmlns:a16="http://schemas.microsoft.com/office/drawing/2014/main" id="{ABE6FD51-5573-DBFB-B0F0-A14897DA0FC4}"/>
              </a:ext>
            </a:extLst>
          </p:cNvPr>
          <p:cNvSpPr txBox="1"/>
          <p:nvPr/>
        </p:nvSpPr>
        <p:spPr>
          <a:xfrm>
            <a:off x="7108208" y="3458020"/>
            <a:ext cx="4308231" cy="571503"/>
          </a:xfrm>
          <a:prstGeom prst="rect">
            <a:avLst/>
          </a:prstGeom>
          <a:noFill/>
        </p:spPr>
        <p:txBody>
          <a:bodyPr wrap="square" rtlCol="0">
            <a:spAutoFit/>
          </a:bodyPr>
          <a:lstStyle/>
          <a:p>
            <a:pPr algn="just">
              <a:lnSpc>
                <a:spcPct val="150000"/>
              </a:lnSpc>
            </a:pPr>
            <a:r>
              <a:rPr lang="es-419" sz="1100" dirty="0" smtClean="0">
                <a:latin typeface="Montserrat" pitchFamily="2" charset="77"/>
              </a:rPr>
              <a:t>Construir </a:t>
            </a:r>
            <a:r>
              <a:rPr lang="es-419" sz="1100" dirty="0">
                <a:latin typeface="Montserrat" pitchFamily="2" charset="77"/>
              </a:rPr>
              <a:t>relaciones útiles con la comunidad de inteligencia. </a:t>
            </a:r>
            <a:endParaRPr lang="es-GT" sz="1100" dirty="0">
              <a:latin typeface="Montserrat" pitchFamily="2" charset="77"/>
            </a:endParaRPr>
          </a:p>
        </p:txBody>
      </p:sp>
      <p:sp>
        <p:nvSpPr>
          <p:cNvPr id="14" name="CuadroTexto 13">
            <a:extLst>
              <a:ext uri="{FF2B5EF4-FFF2-40B4-BE49-F238E27FC236}">
                <a16:creationId xmlns:a16="http://schemas.microsoft.com/office/drawing/2014/main" id="{7776D840-A605-4513-9ED1-D620E343D314}"/>
              </a:ext>
            </a:extLst>
          </p:cNvPr>
          <p:cNvSpPr txBox="1"/>
          <p:nvPr/>
        </p:nvSpPr>
        <p:spPr>
          <a:xfrm>
            <a:off x="1605052" y="797517"/>
            <a:ext cx="8188171" cy="707886"/>
          </a:xfrm>
          <a:prstGeom prst="rect">
            <a:avLst/>
          </a:prstGeom>
          <a:noFill/>
        </p:spPr>
        <p:txBody>
          <a:bodyPr wrap="square" rtlCol="0">
            <a:spAutoFit/>
          </a:bodyPr>
          <a:lstStyle/>
          <a:p>
            <a:r>
              <a:rPr lang="es-419" sz="2000" dirty="0" smtClean="0">
                <a:solidFill>
                  <a:srgbClr val="002E91"/>
                </a:solidFill>
                <a:latin typeface="Montserrat" pitchFamily="2" charset="77"/>
              </a:rPr>
              <a:t>Objetivos Operativos</a:t>
            </a:r>
          </a:p>
          <a:p>
            <a:r>
              <a:rPr lang="es-419" sz="2000" b="1" dirty="0" smtClean="0">
                <a:solidFill>
                  <a:srgbClr val="002E91"/>
                </a:solidFill>
                <a:latin typeface="Montserrat" pitchFamily="2" charset="77"/>
              </a:rPr>
              <a:t>Coordinación </a:t>
            </a:r>
            <a:r>
              <a:rPr lang="es-419" sz="2000" b="1" dirty="0">
                <a:solidFill>
                  <a:srgbClr val="002E91"/>
                </a:solidFill>
                <a:latin typeface="Montserrat" pitchFamily="2" charset="77"/>
              </a:rPr>
              <a:t>del Sistema Nacional de Inteligencia </a:t>
            </a:r>
            <a:endParaRPr lang="es-GT" sz="2000" b="1" dirty="0">
              <a:solidFill>
                <a:srgbClr val="002E91"/>
              </a:solidFill>
              <a:latin typeface="Montserrat ExtraBold" pitchFamily="2" charset="77"/>
            </a:endParaRPr>
          </a:p>
        </p:txBody>
      </p:sp>
      <p:sp>
        <p:nvSpPr>
          <p:cNvPr id="17" name="CuadroTexto 16">
            <a:extLst>
              <a:ext uri="{FF2B5EF4-FFF2-40B4-BE49-F238E27FC236}">
                <a16:creationId xmlns:a16="http://schemas.microsoft.com/office/drawing/2014/main" id="{ABE6FD51-5573-DBFB-B0F0-A14897DA0FC4}"/>
              </a:ext>
            </a:extLst>
          </p:cNvPr>
          <p:cNvSpPr txBox="1"/>
          <p:nvPr/>
        </p:nvSpPr>
        <p:spPr>
          <a:xfrm>
            <a:off x="1719266" y="4626297"/>
            <a:ext cx="4308231" cy="346249"/>
          </a:xfrm>
          <a:prstGeom prst="rect">
            <a:avLst/>
          </a:prstGeom>
          <a:noFill/>
        </p:spPr>
        <p:txBody>
          <a:bodyPr wrap="square" rtlCol="0">
            <a:spAutoFit/>
          </a:bodyPr>
          <a:lstStyle/>
          <a:p>
            <a:pPr algn="just">
              <a:lnSpc>
                <a:spcPct val="150000"/>
              </a:lnSpc>
            </a:pPr>
            <a:r>
              <a:rPr lang="es-419" sz="1100" dirty="0" smtClean="0">
                <a:latin typeface="Montserrat" pitchFamily="2" charset="77"/>
              </a:rPr>
              <a:t>Contribuir </a:t>
            </a:r>
            <a:r>
              <a:rPr lang="es-419" sz="1100" dirty="0">
                <a:latin typeface="Montserrat" pitchFamily="2" charset="77"/>
              </a:rPr>
              <a:t>a reducir riesgos y amenazas a nivel regional.</a:t>
            </a:r>
            <a:endParaRPr lang="es-GT" sz="1100" dirty="0">
              <a:latin typeface="Montserrat" pitchFamily="2" charset="77"/>
            </a:endParaRPr>
          </a:p>
        </p:txBody>
      </p:sp>
      <p:sp>
        <p:nvSpPr>
          <p:cNvPr id="18" name="Rectángulo 17"/>
          <p:cNvSpPr/>
          <p:nvPr/>
        </p:nvSpPr>
        <p:spPr>
          <a:xfrm>
            <a:off x="7218218" y="2329658"/>
            <a:ext cx="4198221" cy="571503"/>
          </a:xfrm>
          <a:prstGeom prst="rect">
            <a:avLst/>
          </a:prstGeom>
        </p:spPr>
        <p:txBody>
          <a:bodyPr wrap="square">
            <a:spAutoFit/>
          </a:bodyPr>
          <a:lstStyle/>
          <a:p>
            <a:pPr lvl="0" algn="just">
              <a:lnSpc>
                <a:spcPct val="150000"/>
              </a:lnSpc>
              <a:spcAft>
                <a:spcPts val="0"/>
              </a:spcAft>
              <a:buClr>
                <a:srgbClr val="178CC5"/>
              </a:buClr>
              <a:buSzPts val="1600"/>
            </a:pPr>
            <a:r>
              <a:rPr lang="es-419" sz="1100" dirty="0" smtClean="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Desarrollar </a:t>
            </a:r>
            <a:r>
              <a:rPr lang="es-419" sz="1100" dirty="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buenas prácticas en el intercambio de información</a:t>
            </a:r>
            <a:r>
              <a:rPr lang="es-GT" sz="1100" dirty="0" smtClean="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 </a:t>
            </a:r>
            <a:endParaRPr lang="es-419" sz="1100" dirty="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endParaRPr>
          </a:p>
        </p:txBody>
      </p:sp>
      <p:pic>
        <p:nvPicPr>
          <p:cNvPr id="20" name="Imagen 19">
            <a:extLst>
              <a:ext uri="{FF2B5EF4-FFF2-40B4-BE49-F238E27FC236}">
                <a16:creationId xmlns:a16="http://schemas.microsoft.com/office/drawing/2014/main" id="{BCBD69E4-0FBE-7518-4E08-6583B6F6ADE9}"/>
              </a:ext>
            </a:extLst>
          </p:cNvPr>
          <p:cNvPicPr>
            <a:picLocks noChangeAspect="1"/>
          </p:cNvPicPr>
          <p:nvPr/>
        </p:nvPicPr>
        <p:blipFill>
          <a:blip r:embed="rId4"/>
          <a:stretch>
            <a:fillRect/>
          </a:stretch>
        </p:blipFill>
        <p:spPr>
          <a:xfrm>
            <a:off x="918099" y="797517"/>
            <a:ext cx="686954" cy="686954"/>
          </a:xfrm>
          <a:prstGeom prst="rect">
            <a:avLst/>
          </a:prstGeom>
        </p:spPr>
      </p:pic>
      <p:pic>
        <p:nvPicPr>
          <p:cNvPr id="21" name="Imagen 20"/>
          <p:cNvPicPr/>
          <p:nvPr/>
        </p:nvPicPr>
        <p:blipFill>
          <a:blip r:embed="rId5" cstate="print">
            <a:extLst>
              <a:ext uri="{28A0092B-C50C-407E-A947-70E740481C1C}">
                <a14:useLocalDpi xmlns:a14="http://schemas.microsoft.com/office/drawing/2010/main" val="0"/>
              </a:ext>
            </a:extLst>
          </a:blip>
          <a:stretch>
            <a:fillRect/>
          </a:stretch>
        </p:blipFill>
        <p:spPr>
          <a:xfrm>
            <a:off x="1004992" y="4489247"/>
            <a:ext cx="642046" cy="620347"/>
          </a:xfrm>
          <a:prstGeom prst="rect">
            <a:avLst/>
          </a:prstGeom>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700" y="3461560"/>
            <a:ext cx="652338" cy="652338"/>
          </a:xfrm>
          <a:prstGeom prst="rect">
            <a:avLst/>
          </a:prstGeom>
        </p:spPr>
      </p:pic>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2218" y="2343989"/>
            <a:ext cx="614820" cy="614820"/>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6162" y="2306471"/>
            <a:ext cx="652338" cy="652338"/>
          </a:xfrm>
          <a:prstGeom prst="rect">
            <a:avLst/>
          </a:prstGeom>
        </p:spPr>
      </p:pic>
      <p:pic>
        <p:nvPicPr>
          <p:cNvPr id="9" name="Imagen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52330" y="3467468"/>
            <a:ext cx="655878" cy="655878"/>
          </a:xfrm>
          <a:prstGeom prst="rect">
            <a:avLst/>
          </a:prstGeom>
        </p:spPr>
      </p:pic>
    </p:spTree>
    <p:extLst>
      <p:ext uri="{BB962C8B-B14F-4D97-AF65-F5344CB8AC3E}">
        <p14:creationId xmlns:p14="http://schemas.microsoft.com/office/powerpoint/2010/main" val="173013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A73010C5-04AB-7076-E3F7-C5E6D111B319}"/>
              </a:ext>
            </a:extLst>
          </p:cNvPr>
          <p:cNvSpPr txBox="1"/>
          <p:nvPr/>
        </p:nvSpPr>
        <p:spPr>
          <a:xfrm>
            <a:off x="1719266" y="2343989"/>
            <a:ext cx="4308231" cy="854080"/>
          </a:xfrm>
          <a:prstGeom prst="rect">
            <a:avLst/>
          </a:prstGeom>
          <a:noFill/>
        </p:spPr>
        <p:txBody>
          <a:bodyPr wrap="square" rtlCol="0">
            <a:spAutoFit/>
          </a:bodyPr>
          <a:lstStyle/>
          <a:p>
            <a:pPr algn="just">
              <a:lnSpc>
                <a:spcPct val="150000"/>
              </a:lnSpc>
            </a:pPr>
            <a:r>
              <a:rPr lang="es-419" sz="1100" dirty="0" smtClean="0">
                <a:latin typeface="Montserrat" pitchFamily="2" charset="77"/>
              </a:rPr>
              <a:t>Mantener </a:t>
            </a:r>
            <a:r>
              <a:rPr lang="es-419" sz="1100" dirty="0">
                <a:latin typeface="Montserrat" pitchFamily="2" charset="77"/>
              </a:rPr>
              <a:t>relaciones de coordinación, colaboración y cooperación con las instancias rectoras de la carrera profesional y de la profesionalización del SNS. </a:t>
            </a:r>
          </a:p>
        </p:txBody>
      </p:sp>
      <p:sp>
        <p:nvSpPr>
          <p:cNvPr id="10" name="CuadroTexto 9">
            <a:extLst>
              <a:ext uri="{FF2B5EF4-FFF2-40B4-BE49-F238E27FC236}">
                <a16:creationId xmlns:a16="http://schemas.microsoft.com/office/drawing/2014/main" id="{76DFDB85-8F6D-CC44-7271-0E53284AD93C}"/>
              </a:ext>
            </a:extLst>
          </p:cNvPr>
          <p:cNvSpPr txBox="1"/>
          <p:nvPr/>
        </p:nvSpPr>
        <p:spPr>
          <a:xfrm>
            <a:off x="1719265" y="3486681"/>
            <a:ext cx="4308231" cy="317587"/>
          </a:xfrm>
          <a:prstGeom prst="rect">
            <a:avLst/>
          </a:prstGeom>
          <a:noFill/>
        </p:spPr>
        <p:txBody>
          <a:bodyPr wrap="square" rtlCol="0">
            <a:spAutoFit/>
          </a:bodyPr>
          <a:lstStyle/>
          <a:p>
            <a:pPr algn="just">
              <a:lnSpc>
                <a:spcPct val="150000"/>
              </a:lnSpc>
            </a:pPr>
            <a:r>
              <a:rPr lang="es-419" sz="1100" dirty="0" smtClean="0">
                <a:latin typeface="Montserrat" pitchFamily="2" charset="77"/>
              </a:rPr>
              <a:t>Fortalecer </a:t>
            </a:r>
            <a:r>
              <a:rPr lang="es-419" sz="1100" dirty="0">
                <a:latin typeface="Montserrat" pitchFamily="2" charset="77"/>
              </a:rPr>
              <a:t>los procesos e institucionalizarlos.</a:t>
            </a:r>
            <a:endParaRPr lang="es-GT" sz="1100" dirty="0">
              <a:latin typeface="Montserrat" pitchFamily="2" charset="77"/>
            </a:endParaRPr>
          </a:p>
        </p:txBody>
      </p:sp>
      <p:sp>
        <p:nvSpPr>
          <p:cNvPr id="13" name="CuadroTexto 12">
            <a:extLst>
              <a:ext uri="{FF2B5EF4-FFF2-40B4-BE49-F238E27FC236}">
                <a16:creationId xmlns:a16="http://schemas.microsoft.com/office/drawing/2014/main" id="{ABE6FD51-5573-DBFB-B0F0-A14897DA0FC4}"/>
              </a:ext>
            </a:extLst>
          </p:cNvPr>
          <p:cNvSpPr txBox="1"/>
          <p:nvPr/>
        </p:nvSpPr>
        <p:spPr>
          <a:xfrm>
            <a:off x="7108208" y="3458020"/>
            <a:ext cx="4308231" cy="854080"/>
          </a:xfrm>
          <a:prstGeom prst="rect">
            <a:avLst/>
          </a:prstGeom>
          <a:noFill/>
        </p:spPr>
        <p:txBody>
          <a:bodyPr wrap="square" rtlCol="0">
            <a:spAutoFit/>
          </a:bodyPr>
          <a:lstStyle/>
          <a:p>
            <a:pPr algn="just">
              <a:lnSpc>
                <a:spcPct val="150000"/>
              </a:lnSpc>
            </a:pPr>
            <a:r>
              <a:rPr lang="es-419" sz="1100" dirty="0" smtClean="0">
                <a:latin typeface="Montserrat" pitchFamily="2" charset="77"/>
              </a:rPr>
              <a:t>Motivar </a:t>
            </a:r>
            <a:r>
              <a:rPr lang="es-419" sz="1100" dirty="0">
                <a:latin typeface="Montserrat" pitchFamily="2" charset="77"/>
              </a:rPr>
              <a:t>a los oficiales de inteligencia con la disponibilidad de los programas de profesionalización y procesos de selección equitativos.</a:t>
            </a:r>
            <a:endParaRPr lang="es-GT" sz="1100" dirty="0">
              <a:latin typeface="Montserrat" pitchFamily="2" charset="77"/>
            </a:endParaRPr>
          </a:p>
        </p:txBody>
      </p:sp>
      <p:sp>
        <p:nvSpPr>
          <p:cNvPr id="14" name="CuadroTexto 13">
            <a:extLst>
              <a:ext uri="{FF2B5EF4-FFF2-40B4-BE49-F238E27FC236}">
                <a16:creationId xmlns:a16="http://schemas.microsoft.com/office/drawing/2014/main" id="{7776D840-A605-4513-9ED1-D620E343D314}"/>
              </a:ext>
            </a:extLst>
          </p:cNvPr>
          <p:cNvSpPr txBox="1"/>
          <p:nvPr/>
        </p:nvSpPr>
        <p:spPr>
          <a:xfrm>
            <a:off x="1878898" y="776585"/>
            <a:ext cx="5948366" cy="707886"/>
          </a:xfrm>
          <a:prstGeom prst="rect">
            <a:avLst/>
          </a:prstGeom>
          <a:noFill/>
        </p:spPr>
        <p:txBody>
          <a:bodyPr wrap="square" rtlCol="0">
            <a:spAutoFit/>
          </a:bodyPr>
          <a:lstStyle/>
          <a:p>
            <a:r>
              <a:rPr lang="es-419" sz="2000" dirty="0" smtClean="0">
                <a:solidFill>
                  <a:srgbClr val="002E91"/>
                </a:solidFill>
                <a:latin typeface="Montserrat" pitchFamily="2" charset="77"/>
              </a:rPr>
              <a:t>Objetivos operativos</a:t>
            </a:r>
          </a:p>
          <a:p>
            <a:r>
              <a:rPr lang="es-419" sz="2000" b="1" dirty="0" smtClean="0">
                <a:solidFill>
                  <a:srgbClr val="002E91"/>
                </a:solidFill>
                <a:latin typeface="Montserrat" pitchFamily="2" charset="77"/>
              </a:rPr>
              <a:t>Fortalecimiento </a:t>
            </a:r>
            <a:r>
              <a:rPr lang="es-419" sz="2000" b="1" dirty="0">
                <a:solidFill>
                  <a:srgbClr val="002E91"/>
                </a:solidFill>
                <a:latin typeface="Montserrat" pitchFamily="2" charset="77"/>
              </a:rPr>
              <a:t>organizacional </a:t>
            </a:r>
            <a:endParaRPr lang="es-GT" sz="2000" b="1" dirty="0">
              <a:solidFill>
                <a:srgbClr val="002E91"/>
              </a:solidFill>
              <a:latin typeface="Montserrat ExtraBold" pitchFamily="2" charset="77"/>
            </a:endParaRPr>
          </a:p>
        </p:txBody>
      </p:sp>
      <p:sp>
        <p:nvSpPr>
          <p:cNvPr id="17" name="Rectángulo 16"/>
          <p:cNvSpPr/>
          <p:nvPr/>
        </p:nvSpPr>
        <p:spPr>
          <a:xfrm>
            <a:off x="7218218" y="2329658"/>
            <a:ext cx="4198221" cy="825419"/>
          </a:xfrm>
          <a:prstGeom prst="rect">
            <a:avLst/>
          </a:prstGeom>
        </p:spPr>
        <p:txBody>
          <a:bodyPr wrap="square">
            <a:spAutoFit/>
          </a:bodyPr>
          <a:lstStyle/>
          <a:p>
            <a:pPr lvl="0" algn="just">
              <a:lnSpc>
                <a:spcPct val="150000"/>
              </a:lnSpc>
              <a:spcAft>
                <a:spcPts val="0"/>
              </a:spcAft>
              <a:buClr>
                <a:srgbClr val="178CC5"/>
              </a:buClr>
              <a:buSzPts val="1600"/>
            </a:pPr>
            <a:r>
              <a:rPr lang="es-419" sz="1100" dirty="0" smtClean="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Implementar </a:t>
            </a:r>
            <a:r>
              <a:rPr lang="es-419" sz="1100" dirty="0">
                <a:uFill>
                  <a:solidFill>
                    <a:srgbClr val="BF8F00"/>
                  </a:solidFill>
                </a:uFill>
                <a:latin typeface="Montserrat" panose="00000500000000000000" pitchFamily="2" charset="0"/>
                <a:ea typeface="Times New Roman" panose="02020603050405020304" pitchFamily="18" charset="0"/>
                <a:cs typeface="Montserrat" panose="00000500000000000000" pitchFamily="2" charset="0"/>
              </a:rPr>
              <a:t>sistemas de evaluación para establecer el grado de efectividad de los programas de capacitación y especialización. </a:t>
            </a:r>
          </a:p>
        </p:txBody>
      </p:sp>
      <p:pic>
        <p:nvPicPr>
          <p:cNvPr id="19" name="Imagen 18">
            <a:extLst>
              <a:ext uri="{FF2B5EF4-FFF2-40B4-BE49-F238E27FC236}">
                <a16:creationId xmlns:a16="http://schemas.microsoft.com/office/drawing/2014/main" id="{BCBD69E4-0FBE-7518-4E08-6583B6F6ADE9}"/>
              </a:ext>
            </a:extLst>
          </p:cNvPr>
          <p:cNvPicPr>
            <a:picLocks noChangeAspect="1"/>
          </p:cNvPicPr>
          <p:nvPr/>
        </p:nvPicPr>
        <p:blipFill>
          <a:blip r:embed="rId4"/>
          <a:stretch>
            <a:fillRect/>
          </a:stretch>
        </p:blipFill>
        <p:spPr>
          <a:xfrm>
            <a:off x="918099" y="797517"/>
            <a:ext cx="686954" cy="686954"/>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439" y="3390943"/>
            <a:ext cx="664825" cy="664825"/>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265" y="2401867"/>
            <a:ext cx="680999" cy="680999"/>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1982" y="2401867"/>
            <a:ext cx="626225" cy="626225"/>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4594" y="3544560"/>
            <a:ext cx="680999" cy="680999"/>
          </a:xfrm>
          <a:prstGeom prst="rect">
            <a:avLst/>
          </a:prstGeom>
        </p:spPr>
      </p:pic>
    </p:spTree>
    <p:extLst>
      <p:ext uri="{BB962C8B-B14F-4D97-AF65-F5344CB8AC3E}">
        <p14:creationId xmlns:p14="http://schemas.microsoft.com/office/powerpoint/2010/main" val="216680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BDC669E7-8FE6-4C71-C26F-0D37B6E9B3F4}"/>
              </a:ext>
            </a:extLst>
          </p:cNvPr>
          <p:cNvSpPr txBox="1"/>
          <p:nvPr/>
        </p:nvSpPr>
        <p:spPr>
          <a:xfrm>
            <a:off x="2966577" y="1452539"/>
            <a:ext cx="4265495" cy="400110"/>
          </a:xfrm>
          <a:prstGeom prst="rect">
            <a:avLst/>
          </a:prstGeom>
          <a:noFill/>
        </p:spPr>
        <p:txBody>
          <a:bodyPr wrap="square" rtlCol="0">
            <a:spAutoFit/>
          </a:bodyPr>
          <a:lstStyle/>
          <a:p>
            <a:pPr algn="ctr"/>
            <a:r>
              <a:rPr lang="es-GT" sz="2000" b="1" dirty="0">
                <a:solidFill>
                  <a:srgbClr val="002E91"/>
                </a:solidFill>
                <a:latin typeface="Montserrat" pitchFamily="2" charset="77"/>
              </a:rPr>
              <a:t>Población Objetivo</a:t>
            </a:r>
            <a:endParaRPr lang="es-GT" sz="2000" dirty="0">
              <a:solidFill>
                <a:srgbClr val="002E91"/>
              </a:solidFill>
              <a:latin typeface="Montserrat" pitchFamily="2" charset="77"/>
            </a:endParaRPr>
          </a:p>
        </p:txBody>
      </p:sp>
      <p:pic>
        <p:nvPicPr>
          <p:cNvPr id="20" name="Imagen 19">
            <a:extLst>
              <a:ext uri="{FF2B5EF4-FFF2-40B4-BE49-F238E27FC236}">
                <a16:creationId xmlns:a16="http://schemas.microsoft.com/office/drawing/2014/main" id="{A4733524-FF82-31ED-8ABE-47D254A1F73E}"/>
              </a:ext>
            </a:extLst>
          </p:cNvPr>
          <p:cNvPicPr>
            <a:picLocks noChangeAspect="1"/>
          </p:cNvPicPr>
          <p:nvPr/>
        </p:nvPicPr>
        <p:blipFill>
          <a:blip r:embed="rId4"/>
          <a:stretch>
            <a:fillRect/>
          </a:stretch>
        </p:blipFill>
        <p:spPr>
          <a:xfrm>
            <a:off x="1104185" y="920037"/>
            <a:ext cx="1423952" cy="1423952"/>
          </a:xfrm>
          <a:prstGeom prst="rect">
            <a:avLst/>
          </a:prstGeom>
        </p:spPr>
      </p:pic>
      <p:sp>
        <p:nvSpPr>
          <p:cNvPr id="21" name="CuadroTexto 20">
            <a:extLst>
              <a:ext uri="{FF2B5EF4-FFF2-40B4-BE49-F238E27FC236}">
                <a16:creationId xmlns:a16="http://schemas.microsoft.com/office/drawing/2014/main" id="{A73010C5-04AB-7076-E3F7-C5E6D111B319}"/>
              </a:ext>
            </a:extLst>
          </p:cNvPr>
          <p:cNvSpPr txBox="1"/>
          <p:nvPr/>
        </p:nvSpPr>
        <p:spPr>
          <a:xfrm>
            <a:off x="3686611" y="2343989"/>
            <a:ext cx="6413353" cy="1869743"/>
          </a:xfrm>
          <a:prstGeom prst="rect">
            <a:avLst/>
          </a:prstGeom>
          <a:noFill/>
        </p:spPr>
        <p:txBody>
          <a:bodyPr wrap="square" rtlCol="0">
            <a:spAutoFit/>
          </a:bodyPr>
          <a:lstStyle/>
          <a:p>
            <a:pPr algn="just">
              <a:lnSpc>
                <a:spcPct val="150000"/>
              </a:lnSpc>
            </a:pPr>
            <a:r>
              <a:rPr lang="es-419" sz="1100" dirty="0">
                <a:latin typeface="Montserrat" pitchFamily="2" charset="77"/>
              </a:rPr>
              <a:t>De acuerdo con la legislación vigente, los usuarios de los productos de Inteligencia son: El Presidente de la República y el Consejo Nacional de Seguridad, con el propósito de utilizarlos como herramientas en el proceso de toma de decisiones de alto nivel político – estratégico.  A su vez, el SNS se ve beneficiado con algunos productos de inteligencia, por ejemplo, la Agenda Nacional de Riesgos y Amenazas.  Sin embargo, las decisiones que puedan tomarse basadas en los informes que genera la SIE, tienen beneficios para toda la ciudadanía. </a:t>
            </a:r>
          </a:p>
        </p:txBody>
      </p:sp>
    </p:spTree>
    <p:extLst>
      <p:ext uri="{BB962C8B-B14F-4D97-AF65-F5344CB8AC3E}">
        <p14:creationId xmlns:p14="http://schemas.microsoft.com/office/powerpoint/2010/main" val="42002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6154C09-83FC-01EB-F7E3-848712AE6317}"/>
              </a:ext>
            </a:extLst>
          </p:cNvPr>
          <p:cNvPicPr>
            <a:picLocks noChangeAspect="1"/>
          </p:cNvPicPr>
          <p:nvPr/>
        </p:nvPicPr>
        <p:blipFill>
          <a:blip r:embed="rId4"/>
          <a:stretch>
            <a:fillRect/>
          </a:stretch>
        </p:blipFill>
        <p:spPr>
          <a:xfrm>
            <a:off x="962920" y="2413417"/>
            <a:ext cx="1803636" cy="1803636"/>
          </a:xfrm>
          <a:prstGeom prst="rect">
            <a:avLst/>
          </a:prstGeom>
        </p:spPr>
      </p:pic>
      <p:sp>
        <p:nvSpPr>
          <p:cNvPr id="14" name="CuadroTexto 13">
            <a:extLst>
              <a:ext uri="{FF2B5EF4-FFF2-40B4-BE49-F238E27FC236}">
                <a16:creationId xmlns:a16="http://schemas.microsoft.com/office/drawing/2014/main" id="{57146A67-C081-2534-FEB1-BC7819A31A7A}"/>
              </a:ext>
            </a:extLst>
          </p:cNvPr>
          <p:cNvSpPr txBox="1"/>
          <p:nvPr/>
        </p:nvSpPr>
        <p:spPr>
          <a:xfrm>
            <a:off x="2968835" y="2340750"/>
            <a:ext cx="4500748" cy="1938992"/>
          </a:xfrm>
          <a:prstGeom prst="rect">
            <a:avLst/>
          </a:prstGeom>
          <a:noFill/>
        </p:spPr>
        <p:txBody>
          <a:bodyPr wrap="square" rtlCol="0">
            <a:spAutoFit/>
          </a:bodyPr>
          <a:lstStyle/>
          <a:p>
            <a:r>
              <a:rPr lang="es-GT" sz="4000" dirty="0">
                <a:solidFill>
                  <a:schemeClr val="bg1"/>
                </a:solidFill>
                <a:latin typeface="Montserrat" pitchFamily="2" charset="77"/>
              </a:rPr>
              <a:t>Parte General </a:t>
            </a:r>
          </a:p>
          <a:p>
            <a:r>
              <a:rPr lang="es-GT" sz="4000" b="1" dirty="0">
                <a:solidFill>
                  <a:schemeClr val="bg1"/>
                </a:solidFill>
                <a:latin typeface="Montserrat" pitchFamily="2" charset="77"/>
              </a:rPr>
              <a:t>Ejecución Presupuestaria</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1149178" y="2804982"/>
            <a:ext cx="1458097" cy="1107996"/>
          </a:xfrm>
          <a:prstGeom prst="rect">
            <a:avLst/>
          </a:prstGeom>
          <a:noFill/>
        </p:spPr>
        <p:txBody>
          <a:bodyPr wrap="square" rtlCol="0">
            <a:spAutoFit/>
          </a:bodyPr>
          <a:lstStyle/>
          <a:p>
            <a:pPr algn="ctr"/>
            <a:r>
              <a:rPr lang="es-GT" sz="6600" b="1" dirty="0" smtClean="0">
                <a:solidFill>
                  <a:srgbClr val="20539D"/>
                </a:solidFill>
                <a:latin typeface="Montserrat ExtraBold" pitchFamily="2" charset="77"/>
              </a:rPr>
              <a:t>2</a:t>
            </a:r>
            <a:endParaRPr lang="es-GT" sz="6600" b="1" dirty="0">
              <a:solidFill>
                <a:srgbClr val="20539D"/>
              </a:solidFill>
              <a:latin typeface="Montserrat ExtraBold" pitchFamily="2" charset="77"/>
            </a:endParaRPr>
          </a:p>
        </p:txBody>
      </p:sp>
    </p:spTree>
    <p:extLst>
      <p:ext uri="{BB962C8B-B14F-4D97-AF65-F5344CB8AC3E}">
        <p14:creationId xmlns:p14="http://schemas.microsoft.com/office/powerpoint/2010/main" val="360239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D6711E96-A1B4-B57E-B419-DB0E09304326}"/>
              </a:ext>
            </a:extLst>
          </p:cNvPr>
          <p:cNvSpPr txBox="1"/>
          <p:nvPr/>
        </p:nvSpPr>
        <p:spPr>
          <a:xfrm>
            <a:off x="871681" y="215820"/>
            <a:ext cx="3672610" cy="707886"/>
          </a:xfrm>
          <a:prstGeom prst="rect">
            <a:avLst/>
          </a:prstGeom>
          <a:noFill/>
        </p:spPr>
        <p:txBody>
          <a:bodyPr wrap="square" rtlCol="0">
            <a:spAutoFit/>
          </a:bodyPr>
          <a:lstStyle/>
          <a:p>
            <a:r>
              <a:rPr lang="es-GT" sz="2000" dirty="0">
                <a:solidFill>
                  <a:srgbClr val="002E91"/>
                </a:solidFill>
                <a:latin typeface="Montserrat" pitchFamily="2" charset="77"/>
              </a:rPr>
              <a:t>Ejecución presupuestaria</a:t>
            </a:r>
          </a:p>
          <a:p>
            <a:r>
              <a:rPr lang="es-GT" sz="2000" b="1" dirty="0">
                <a:solidFill>
                  <a:srgbClr val="002E91"/>
                </a:solidFill>
                <a:latin typeface="Montserrat" pitchFamily="2" charset="77"/>
              </a:rPr>
              <a:t>SIE</a:t>
            </a:r>
          </a:p>
        </p:txBody>
      </p:sp>
      <p:sp>
        <p:nvSpPr>
          <p:cNvPr id="3" name="Rectángulo 2"/>
          <p:cNvSpPr/>
          <p:nvPr/>
        </p:nvSpPr>
        <p:spPr>
          <a:xfrm>
            <a:off x="742263" y="2871304"/>
            <a:ext cx="6168900" cy="30935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CuadroTexto 11">
            <a:extLst>
              <a:ext uri="{FF2B5EF4-FFF2-40B4-BE49-F238E27FC236}">
                <a16:creationId xmlns:a16="http://schemas.microsoft.com/office/drawing/2014/main" id="{59AD204D-F932-C418-4497-BEA06E88D2C8}"/>
              </a:ext>
            </a:extLst>
          </p:cNvPr>
          <p:cNvSpPr txBox="1"/>
          <p:nvPr/>
        </p:nvSpPr>
        <p:spPr>
          <a:xfrm>
            <a:off x="731630" y="904899"/>
            <a:ext cx="6168900" cy="1869743"/>
          </a:xfrm>
          <a:prstGeom prst="rect">
            <a:avLst/>
          </a:prstGeom>
          <a:noFill/>
        </p:spPr>
        <p:txBody>
          <a:bodyPr wrap="square" rtlCol="0">
            <a:spAutoFit/>
          </a:bodyPr>
          <a:lstStyle/>
          <a:p>
            <a:pPr algn="just">
              <a:lnSpc>
                <a:spcPct val="150000"/>
              </a:lnSpc>
            </a:pPr>
            <a:r>
              <a:rPr lang="es-419" sz="1100" dirty="0" smtClean="0">
                <a:latin typeface="Montserrat" pitchFamily="2" charset="77"/>
              </a:rPr>
              <a:t>En </a:t>
            </a:r>
            <a:r>
              <a:rPr lang="es-419" sz="1100" dirty="0">
                <a:latin typeface="Montserrat" pitchFamily="2" charset="77"/>
              </a:rPr>
              <a:t>el año 2022, el presupuesto aprobado para la Secretaría es de 40 millones, los cuales son utilizados para pagar los gastos de operación, así como sueldos y salarios de recurso humano administrativo y de expertos en distintos ámbitos para analizar la seguridad y defensa, el aspecto socioeconómico y político del país y con ello poder presentar estrategias y recomendaciones para evitar que se materialicen situaciones no deseadas en seguridad.   Seguidamente se presentan los datos globales de la </a:t>
            </a:r>
            <a:r>
              <a:rPr lang="es-419" sz="1100" dirty="0" smtClean="0">
                <a:latin typeface="Montserrat" pitchFamily="2" charset="77"/>
              </a:rPr>
              <a:t>institución.</a:t>
            </a:r>
            <a:endParaRPr lang="es-GT" sz="1100" dirty="0">
              <a:latin typeface="Montserrat" pitchFamily="2" charset="77"/>
            </a:endParaRPr>
          </a:p>
        </p:txBody>
      </p:sp>
      <p:sp>
        <p:nvSpPr>
          <p:cNvPr id="7" name="Marcador de contenido 6">
            <a:extLst>
              <a:ext uri="{FF2B5EF4-FFF2-40B4-BE49-F238E27FC236}">
                <a16:creationId xmlns:a16="http://schemas.microsoft.com/office/drawing/2014/main" id="{DE1E81AB-5FA8-4BD2-B982-A83C68EE5C08}"/>
              </a:ext>
            </a:extLst>
          </p:cNvPr>
          <p:cNvSpPr txBox="1">
            <a:spLocks/>
          </p:cNvSpPr>
          <p:nvPr/>
        </p:nvSpPr>
        <p:spPr>
          <a:xfrm>
            <a:off x="871681" y="3291840"/>
            <a:ext cx="2866427" cy="276968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sz="1200" b="1" dirty="0">
              <a:latin typeface="Arial" panose="020B0604020202020204" pitchFamily="34" charset="0"/>
              <a:cs typeface="Arial" panose="020B0604020202020204" pitchFamily="34" charset="0"/>
            </a:endParaRPr>
          </a:p>
          <a:p>
            <a:pPr marL="457200" lvl="1" indent="0">
              <a:buFont typeface="Arial"/>
              <a:buNone/>
            </a:pPr>
            <a:r>
              <a:rPr lang="es-GT" sz="1100" dirty="0">
                <a:latin typeface="Montserrat" panose="00000500000000000000" pitchFamily="50" charset="0"/>
                <a:cs typeface="Arial" panose="020B0604020202020204" pitchFamily="34" charset="0"/>
              </a:rPr>
              <a:t>Presupuesto vigente </a:t>
            </a:r>
            <a:r>
              <a:rPr lang="es-GT" sz="1100" b="1" dirty="0">
                <a:latin typeface="Montserrat" panose="00000500000000000000" pitchFamily="50" charset="0"/>
                <a:cs typeface="Arial" panose="020B0604020202020204" pitchFamily="34" charset="0"/>
              </a:rPr>
              <a:t>total:</a:t>
            </a:r>
          </a:p>
          <a:p>
            <a:pPr marL="457200" lvl="1" indent="0">
              <a:buFont typeface="Arial"/>
              <a:buNone/>
            </a:pPr>
            <a:endParaRPr lang="es-GT" sz="1100" b="1" dirty="0">
              <a:latin typeface="Montserrat" panose="00000500000000000000" pitchFamily="50" charset="0"/>
              <a:cs typeface="Arial" panose="020B0604020202020204" pitchFamily="34" charset="0"/>
            </a:endParaRPr>
          </a:p>
          <a:p>
            <a:pPr marL="457200" lvl="1" indent="0">
              <a:buFont typeface="Arial"/>
              <a:buNone/>
            </a:pPr>
            <a:r>
              <a:rPr lang="es-GT" sz="1100" b="1" dirty="0">
                <a:latin typeface="Montserrat" panose="00000500000000000000" pitchFamily="50" charset="0"/>
                <a:cs typeface="Arial" panose="020B0604020202020204" pitchFamily="34" charset="0"/>
              </a:rPr>
              <a:t> </a:t>
            </a:r>
          </a:p>
          <a:p>
            <a:pPr marL="457200" lvl="1" indent="0">
              <a:buFont typeface="Arial"/>
              <a:buNone/>
            </a:pPr>
            <a:endParaRPr lang="es-GT" sz="1100" dirty="0">
              <a:latin typeface="Montserrat" panose="00000500000000000000" pitchFamily="50" charset="0"/>
              <a:cs typeface="Arial" panose="020B0604020202020204" pitchFamily="34" charset="0"/>
            </a:endParaRPr>
          </a:p>
          <a:p>
            <a:pPr marL="457200" lvl="1" indent="0">
              <a:buFont typeface="Arial"/>
              <a:buNone/>
            </a:pPr>
            <a:r>
              <a:rPr lang="es-GT" sz="1100" dirty="0">
                <a:latin typeface="Montserrat" panose="00000500000000000000" pitchFamily="50" charset="0"/>
                <a:cs typeface="Arial" panose="020B0604020202020204" pitchFamily="34" charset="0"/>
              </a:rPr>
              <a:t>Presupuesto </a:t>
            </a:r>
            <a:r>
              <a:rPr lang="es-GT" sz="1100" b="1" dirty="0">
                <a:latin typeface="Montserrat" panose="00000500000000000000" pitchFamily="50" charset="0"/>
                <a:cs typeface="Arial" panose="020B0604020202020204" pitchFamily="34" charset="0"/>
              </a:rPr>
              <a:t>ejecutado</a:t>
            </a:r>
            <a:r>
              <a:rPr lang="es-GT" sz="1100" dirty="0">
                <a:latin typeface="Montserrat" panose="00000500000000000000" pitchFamily="50" charset="0"/>
                <a:cs typeface="Arial" panose="020B0604020202020204" pitchFamily="34" charset="0"/>
              </a:rPr>
              <a:t> (utilizado):</a:t>
            </a:r>
            <a:br>
              <a:rPr lang="es-GT" sz="1100" dirty="0">
                <a:latin typeface="Montserrat" panose="00000500000000000000" pitchFamily="50" charset="0"/>
                <a:cs typeface="Arial" panose="020B0604020202020204" pitchFamily="34" charset="0"/>
              </a:rPr>
            </a:br>
            <a:endParaRPr lang="es-GT" sz="1100" dirty="0">
              <a:latin typeface="Montserrat" panose="00000500000000000000" pitchFamily="50" charset="0"/>
              <a:cs typeface="Arial" panose="020B0604020202020204" pitchFamily="34" charset="0"/>
            </a:endParaRPr>
          </a:p>
          <a:p>
            <a:pPr marL="457200" lvl="1" indent="0">
              <a:buFont typeface="Arial"/>
              <a:buNone/>
            </a:pPr>
            <a:endParaRPr lang="es-GT" sz="100" dirty="0">
              <a:latin typeface="Montserrat" panose="00000500000000000000" pitchFamily="50" charset="0"/>
              <a:cs typeface="Arial" panose="020B0604020202020204" pitchFamily="34" charset="0"/>
            </a:endParaRPr>
          </a:p>
          <a:p>
            <a:pPr marL="457200" lvl="1" indent="0">
              <a:buFont typeface="Arial"/>
              <a:buNone/>
            </a:pPr>
            <a:endParaRPr lang="es-GT" sz="1100" dirty="0">
              <a:latin typeface="Montserrat" panose="00000500000000000000" pitchFamily="50" charset="0"/>
              <a:cs typeface="Arial" panose="020B0604020202020204" pitchFamily="34" charset="0"/>
            </a:endParaRPr>
          </a:p>
          <a:p>
            <a:pPr marL="457200" lvl="1" indent="0">
              <a:buFont typeface="Arial"/>
              <a:buNone/>
            </a:pPr>
            <a:r>
              <a:rPr lang="es-GT" sz="1100" b="1" dirty="0">
                <a:latin typeface="Montserrat" panose="00000500000000000000" pitchFamily="50" charset="0"/>
                <a:cs typeface="Arial" panose="020B0604020202020204" pitchFamily="34" charset="0"/>
              </a:rPr>
              <a:t>Saldo:</a:t>
            </a:r>
            <a:r>
              <a:rPr lang="es-GT" sz="1100" dirty="0">
                <a:latin typeface="Arial" panose="020B0604020202020204" pitchFamily="34" charset="0"/>
                <a:cs typeface="Arial" panose="020B0604020202020204" pitchFamily="34" charset="0"/>
              </a:rPr>
              <a:t/>
            </a:r>
            <a:br>
              <a:rPr lang="es-GT" sz="1100" dirty="0">
                <a:latin typeface="Arial" panose="020B0604020202020204" pitchFamily="34" charset="0"/>
                <a:cs typeface="Arial" panose="020B0604020202020204" pitchFamily="34" charset="0"/>
              </a:rPr>
            </a:br>
            <a:endParaRPr lang="es-GT" sz="1800" b="1" dirty="0">
              <a:solidFill>
                <a:srgbClr val="0070C0"/>
              </a:solidFill>
              <a:latin typeface="Arial" panose="020B0604020202020204" pitchFamily="34" charset="0"/>
              <a:cs typeface="Arial" panose="020B0604020202020204" pitchFamily="34" charset="0"/>
            </a:endParaRPr>
          </a:p>
          <a:p>
            <a:pPr lvl="1"/>
            <a:endParaRPr lang="es-GT" sz="1100" dirty="0">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A7FF1A2F-745D-4743-A6A2-84A34EECD569}"/>
              </a:ext>
            </a:extLst>
          </p:cNvPr>
          <p:cNvSpPr txBox="1">
            <a:spLocks/>
          </p:cNvSpPr>
          <p:nvPr/>
        </p:nvSpPr>
        <p:spPr>
          <a:xfrm>
            <a:off x="2775097" y="3378752"/>
            <a:ext cx="3569313" cy="2682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1200" b="1" dirty="0">
              <a:latin typeface="Arial" panose="020B0604020202020204" pitchFamily="34" charset="0"/>
              <a:cs typeface="Arial" panose="020B0604020202020204" pitchFamily="34" charset="0"/>
            </a:endParaRPr>
          </a:p>
          <a:p>
            <a:pPr marL="457200" lvl="1" indent="0" algn="r">
              <a:buNone/>
            </a:pPr>
            <a:r>
              <a:rPr lang="es-GT" b="1" dirty="0">
                <a:solidFill>
                  <a:srgbClr val="002E91"/>
                </a:solidFill>
                <a:cs typeface="Arial" panose="020B0604020202020204" pitchFamily="34" charset="0"/>
              </a:rPr>
              <a:t>Q. </a:t>
            </a:r>
            <a:r>
              <a:rPr lang="es-GT" b="1" dirty="0" smtClean="0">
                <a:solidFill>
                  <a:srgbClr val="002E91"/>
                </a:solidFill>
                <a:cs typeface="Arial" panose="020B0604020202020204" pitchFamily="34" charset="0"/>
              </a:rPr>
              <a:t>40,000,000</a:t>
            </a:r>
            <a:endParaRPr lang="es-GT" b="1" dirty="0">
              <a:solidFill>
                <a:srgbClr val="002E91"/>
              </a:solidFill>
              <a:cs typeface="Arial" panose="020B0604020202020204" pitchFamily="34" charset="0"/>
            </a:endParaRPr>
          </a:p>
          <a:p>
            <a:pPr marL="457200" lvl="1" indent="0" algn="r">
              <a:buNone/>
            </a:pPr>
            <a:endParaRPr lang="es-GT" b="1" dirty="0">
              <a:solidFill>
                <a:srgbClr val="0070C0"/>
              </a:solidFill>
              <a:latin typeface="Arial" panose="020B0604020202020204" pitchFamily="34" charset="0"/>
              <a:cs typeface="Arial" panose="020B0604020202020204" pitchFamily="34" charset="0"/>
            </a:endParaRPr>
          </a:p>
          <a:p>
            <a:pPr marL="457200" lvl="1" indent="0" algn="r">
              <a:buNone/>
            </a:pPr>
            <a:r>
              <a:rPr lang="es-GT" b="1" dirty="0">
                <a:solidFill>
                  <a:srgbClr val="002E91"/>
                </a:solidFill>
                <a:cs typeface="Arial" panose="020B0604020202020204" pitchFamily="34" charset="0"/>
              </a:rPr>
              <a:t>Q. </a:t>
            </a:r>
            <a:r>
              <a:rPr lang="es-GT" b="1" dirty="0" smtClean="0">
                <a:solidFill>
                  <a:srgbClr val="002E91"/>
                </a:solidFill>
                <a:cs typeface="Arial" panose="020B0604020202020204" pitchFamily="34" charset="0"/>
              </a:rPr>
              <a:t>22,998,294</a:t>
            </a:r>
            <a:r>
              <a:rPr lang="es-GT" b="1" dirty="0" smtClean="0">
                <a:solidFill>
                  <a:srgbClr val="0099CC"/>
                </a:solidFill>
                <a:cs typeface="Arial" panose="020B0604020202020204" pitchFamily="34" charset="0"/>
              </a:rPr>
              <a:t> </a:t>
            </a:r>
          </a:p>
          <a:p>
            <a:pPr marL="457200" lvl="1" indent="0" algn="r">
              <a:buNone/>
            </a:pPr>
            <a:endParaRPr lang="es-GT" sz="3200" b="1" dirty="0" smtClean="0">
              <a:solidFill>
                <a:srgbClr val="0070C0"/>
              </a:solidFill>
              <a:latin typeface="Arial" panose="020B0604020202020204" pitchFamily="34" charset="0"/>
              <a:cs typeface="Arial" panose="020B0604020202020204" pitchFamily="34" charset="0"/>
            </a:endParaRPr>
          </a:p>
          <a:p>
            <a:pPr marL="457200" lvl="1" indent="0" algn="r">
              <a:buNone/>
            </a:pPr>
            <a:r>
              <a:rPr lang="es-GT" b="1" dirty="0" smtClean="0">
                <a:solidFill>
                  <a:srgbClr val="002E91"/>
                </a:solidFill>
                <a:cs typeface="Arial" panose="020B0604020202020204" pitchFamily="34" charset="0"/>
              </a:rPr>
              <a:t>Q</a:t>
            </a:r>
            <a:r>
              <a:rPr lang="es-GT" b="1" dirty="0">
                <a:solidFill>
                  <a:srgbClr val="002E91"/>
                </a:solidFill>
                <a:cs typeface="Arial" panose="020B0604020202020204" pitchFamily="34" charset="0"/>
              </a:rPr>
              <a:t>. </a:t>
            </a:r>
            <a:r>
              <a:rPr lang="es-GT" b="1" dirty="0" smtClean="0">
                <a:solidFill>
                  <a:srgbClr val="002E91"/>
                </a:solidFill>
                <a:cs typeface="Arial" panose="020B0604020202020204" pitchFamily="34" charset="0"/>
              </a:rPr>
              <a:t>17,001,706</a:t>
            </a:r>
            <a:endParaRPr lang="es-GT" b="1" dirty="0">
              <a:solidFill>
                <a:srgbClr val="002E91"/>
              </a:solidFill>
              <a:cs typeface="Arial" panose="020B0604020202020204" pitchFamily="34" charset="0"/>
            </a:endParaRPr>
          </a:p>
          <a:p>
            <a:pPr marL="457200" lvl="1" indent="0" algn="r">
              <a:buNone/>
            </a:pPr>
            <a:endParaRPr lang="es-GT"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18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1800" b="1" dirty="0">
              <a:solidFill>
                <a:srgbClr val="0070C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5854" y="1341776"/>
            <a:ext cx="1246635" cy="1246635"/>
          </a:xfrm>
          <a:prstGeom prst="rect">
            <a:avLst/>
          </a:prstGeom>
        </p:spPr>
      </p:pic>
      <p:sp>
        <p:nvSpPr>
          <p:cNvPr id="14" name="Marcador de contenido 6">
            <a:extLst>
              <a:ext uri="{FF2B5EF4-FFF2-40B4-BE49-F238E27FC236}">
                <a16:creationId xmlns:a16="http://schemas.microsoft.com/office/drawing/2014/main" id="{F066F35B-9658-4B7D-96EB-FD60AE0B6C89}"/>
              </a:ext>
            </a:extLst>
          </p:cNvPr>
          <p:cNvSpPr txBox="1">
            <a:spLocks/>
          </p:cNvSpPr>
          <p:nvPr/>
        </p:nvSpPr>
        <p:spPr>
          <a:xfrm>
            <a:off x="7280313" y="2461858"/>
            <a:ext cx="4585065" cy="14454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sz="2000" b="1" dirty="0">
              <a:solidFill>
                <a:srgbClr val="10304B"/>
              </a:solidFill>
              <a:latin typeface="Montserrat" panose="00000500000000000000" pitchFamily="50" charset="0"/>
              <a:cs typeface="Arial" panose="020B0604020202020204" pitchFamily="34" charset="0"/>
            </a:endParaRPr>
          </a:p>
          <a:p>
            <a:pPr marL="457200" lvl="1" indent="0">
              <a:buFont typeface="Arial"/>
              <a:buNone/>
            </a:pPr>
            <a:r>
              <a:rPr lang="es-GT" b="1" dirty="0">
                <a:solidFill>
                  <a:srgbClr val="10304B"/>
                </a:solidFill>
                <a:latin typeface="Montserrat" panose="00000500000000000000" pitchFamily="50" charset="0"/>
                <a:cs typeface="Arial" panose="020B0604020202020204" pitchFamily="34" charset="0"/>
              </a:rPr>
              <a:t>Porcentaje de ejecución</a:t>
            </a:r>
            <a:r>
              <a:rPr lang="es-GT" sz="2000" b="1" dirty="0">
                <a:solidFill>
                  <a:srgbClr val="10304B"/>
                </a:solidFill>
                <a:latin typeface="Montserrat" panose="00000500000000000000" pitchFamily="50" charset="0"/>
                <a:cs typeface="Arial" panose="020B0604020202020204" pitchFamily="34" charset="0"/>
              </a:rPr>
              <a:t>:</a:t>
            </a:r>
          </a:p>
          <a:p>
            <a:pPr marL="457200" lvl="1" indent="0">
              <a:buFont typeface="Arial"/>
              <a:buNone/>
            </a:pPr>
            <a:endParaRPr lang="es-GT" sz="1800" b="1" dirty="0">
              <a:solidFill>
                <a:srgbClr val="10304B"/>
              </a:solidFill>
              <a:latin typeface="Montserrat" panose="00000500000000000000" pitchFamily="50" charset="0"/>
              <a:cs typeface="Arial" panose="020B0604020202020204" pitchFamily="34" charset="0"/>
            </a:endParaRPr>
          </a:p>
          <a:p>
            <a:pPr marL="457200" lvl="1" indent="0">
              <a:buFont typeface="Arial"/>
              <a:buNone/>
            </a:pPr>
            <a:r>
              <a:rPr lang="es-GT" sz="1800" b="1" dirty="0">
                <a:solidFill>
                  <a:srgbClr val="10304B"/>
                </a:solidFill>
                <a:latin typeface="Montserrat" panose="00000500000000000000" pitchFamily="50" charset="0"/>
                <a:cs typeface="Arial" panose="020B0604020202020204" pitchFamily="34" charset="0"/>
              </a:rPr>
              <a:t> </a:t>
            </a:r>
          </a:p>
          <a:p>
            <a:pPr lvl="1"/>
            <a:endParaRPr lang="es-GT" sz="1800" dirty="0">
              <a:solidFill>
                <a:srgbClr val="10304B"/>
              </a:solidFill>
              <a:latin typeface="Montserrat" panose="00000500000000000000" pitchFamily="50" charset="0"/>
              <a:cs typeface="Arial" panose="020B0604020202020204" pitchFamily="34" charset="0"/>
            </a:endParaRPr>
          </a:p>
        </p:txBody>
      </p:sp>
      <p:sp>
        <p:nvSpPr>
          <p:cNvPr id="15" name="Marcador de contenido 6">
            <a:extLst>
              <a:ext uri="{FF2B5EF4-FFF2-40B4-BE49-F238E27FC236}">
                <a16:creationId xmlns:a16="http://schemas.microsoft.com/office/drawing/2014/main" id="{52FE8DD1-C7DD-44D2-9EEA-6623843B6E8D}"/>
              </a:ext>
            </a:extLst>
          </p:cNvPr>
          <p:cNvSpPr txBox="1">
            <a:spLocks/>
          </p:cNvSpPr>
          <p:nvPr/>
        </p:nvSpPr>
        <p:spPr>
          <a:xfrm>
            <a:off x="7664880" y="2871304"/>
            <a:ext cx="4115994"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GT" b="1" dirty="0">
              <a:solidFill>
                <a:srgbClr val="0099CC"/>
              </a:solidFill>
              <a:latin typeface="Arial" panose="020B0604020202020204" pitchFamily="34" charset="0"/>
              <a:cs typeface="Arial" panose="020B0604020202020204" pitchFamily="34" charset="0"/>
            </a:endParaRPr>
          </a:p>
          <a:p>
            <a:pPr marL="457200" lvl="1" indent="0" algn="ctr">
              <a:buNone/>
            </a:pPr>
            <a:r>
              <a:rPr lang="es-GT" sz="5000" b="1" dirty="0" smtClean="0">
                <a:solidFill>
                  <a:srgbClr val="0099CC"/>
                </a:solidFill>
                <a:latin typeface="Arial" panose="020B0604020202020204" pitchFamily="34" charset="0"/>
                <a:cs typeface="Arial" panose="020B0604020202020204" pitchFamily="34" charset="0"/>
              </a:rPr>
              <a:t>57%</a:t>
            </a:r>
            <a:endParaRPr lang="es-GT" sz="5000" b="1" dirty="0">
              <a:solidFill>
                <a:srgbClr val="0099CC"/>
              </a:solidFill>
              <a:latin typeface="Arial" panose="020B0604020202020204" pitchFamily="34" charset="0"/>
              <a:cs typeface="Arial" panose="020B0604020202020204" pitchFamily="34" charset="0"/>
            </a:endParaRPr>
          </a:p>
          <a:p>
            <a:pPr marL="457200" lvl="1" indent="0" algn="ctr">
              <a:buNone/>
            </a:pPr>
            <a:endParaRPr lang="es-GT" sz="4000" b="1" dirty="0">
              <a:solidFill>
                <a:srgbClr val="0099CC"/>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34F9E3B3-1FAE-2ADF-C4D7-AF8CB032ED78}"/>
              </a:ext>
            </a:extLst>
          </p:cNvPr>
          <p:cNvSpPr txBox="1"/>
          <p:nvPr/>
        </p:nvSpPr>
        <p:spPr>
          <a:xfrm>
            <a:off x="742263" y="2871304"/>
            <a:ext cx="6168900" cy="707886"/>
          </a:xfrm>
          <a:prstGeom prst="rect">
            <a:avLst/>
          </a:prstGeom>
          <a:noFill/>
        </p:spPr>
        <p:txBody>
          <a:bodyPr wrap="square" rtlCol="0">
            <a:spAutoFit/>
          </a:bodyPr>
          <a:lstStyle/>
          <a:p>
            <a:r>
              <a:rPr lang="es-419" sz="2000" dirty="0" smtClean="0">
                <a:solidFill>
                  <a:srgbClr val="002E91"/>
                </a:solidFill>
                <a:latin typeface="Montserrat" pitchFamily="2" charset="77"/>
              </a:rPr>
              <a:t>Cifras Generales del Presupuesto al </a:t>
            </a:r>
          </a:p>
          <a:p>
            <a:r>
              <a:rPr lang="es-419" sz="2000" b="1" dirty="0" smtClean="0">
                <a:solidFill>
                  <a:srgbClr val="002E91"/>
                </a:solidFill>
                <a:latin typeface="Montserrat" pitchFamily="2" charset="77"/>
              </a:rPr>
              <a:t>Segundo Cuatrimestre de 2022</a:t>
            </a:r>
            <a:endParaRPr lang="es-GT" sz="2000" b="1" dirty="0">
              <a:solidFill>
                <a:srgbClr val="002E91"/>
              </a:solidFill>
              <a:latin typeface="Montserrat" pitchFamily="2" charset="77"/>
            </a:endParaRPr>
          </a:p>
        </p:txBody>
      </p:sp>
    </p:spTree>
    <p:extLst>
      <p:ext uri="{BB962C8B-B14F-4D97-AF65-F5344CB8AC3E}">
        <p14:creationId xmlns:p14="http://schemas.microsoft.com/office/powerpoint/2010/main" val="33324459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LANI">
    <a:dk1>
      <a:sysClr val="windowText" lastClr="000000"/>
    </a:dk1>
    <a:lt1>
      <a:sysClr val="window" lastClr="FFFFFF"/>
    </a:lt1>
    <a:dk2>
      <a:srgbClr val="8496B0"/>
    </a:dk2>
    <a:lt2>
      <a:srgbClr val="E7E6E6"/>
    </a:lt2>
    <a:accent1>
      <a:srgbClr val="082848"/>
    </a:accent1>
    <a:accent2>
      <a:srgbClr val="1D88C4"/>
    </a:accent2>
    <a:accent3>
      <a:srgbClr val="425159"/>
    </a:accent3>
    <a:accent4>
      <a:srgbClr val="024A73"/>
    </a:accent4>
    <a:accent5>
      <a:srgbClr val="253F8E"/>
    </a:accent5>
    <a:accent6>
      <a:srgbClr val="99B6C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LANI">
    <a:dk1>
      <a:sysClr val="windowText" lastClr="000000"/>
    </a:dk1>
    <a:lt1>
      <a:sysClr val="window" lastClr="FFFFFF"/>
    </a:lt1>
    <a:dk2>
      <a:srgbClr val="8496B0"/>
    </a:dk2>
    <a:lt2>
      <a:srgbClr val="E7E6E6"/>
    </a:lt2>
    <a:accent1>
      <a:srgbClr val="082848"/>
    </a:accent1>
    <a:accent2>
      <a:srgbClr val="1D88C4"/>
    </a:accent2>
    <a:accent3>
      <a:srgbClr val="425159"/>
    </a:accent3>
    <a:accent4>
      <a:srgbClr val="024A73"/>
    </a:accent4>
    <a:accent5>
      <a:srgbClr val="253F8E"/>
    </a:accent5>
    <a:accent6>
      <a:srgbClr val="99B6C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LANI">
    <a:dk1>
      <a:sysClr val="windowText" lastClr="000000"/>
    </a:dk1>
    <a:lt1>
      <a:sysClr val="window" lastClr="FFFFFF"/>
    </a:lt1>
    <a:dk2>
      <a:srgbClr val="8496B0"/>
    </a:dk2>
    <a:lt2>
      <a:srgbClr val="E7E6E6"/>
    </a:lt2>
    <a:accent1>
      <a:srgbClr val="082848"/>
    </a:accent1>
    <a:accent2>
      <a:srgbClr val="1D88C4"/>
    </a:accent2>
    <a:accent3>
      <a:srgbClr val="425159"/>
    </a:accent3>
    <a:accent4>
      <a:srgbClr val="024A73"/>
    </a:accent4>
    <a:accent5>
      <a:srgbClr val="253F8E"/>
    </a:accent5>
    <a:accent6>
      <a:srgbClr val="99B6C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1573</TotalTime>
  <Words>1980</Words>
  <PresentationFormat>Panorámica</PresentationFormat>
  <Paragraphs>234</Paragraphs>
  <Slides>24</Slides>
  <Notes>22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24</vt:i4>
      </vt:variant>
    </vt:vector>
  </HeadingPairs>
  <TitlesOfParts>
    <vt:vector size="32" baseType="lpstr">
      <vt:lpstr>Arial</vt:lpstr>
      <vt:lpstr>Calibri</vt:lpstr>
      <vt:lpstr>Calibri Light</vt:lpstr>
      <vt:lpstr>Montserrat</vt:lpstr>
      <vt:lpstr>Montserrat ExtraBold</vt:lpstr>
      <vt:lpstr>Montserrat SemiBold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2022-04-29T16:34:54Z</dcterms:created>
  <dcterms:modified xsi:type="dcterms:W3CDTF">2022-09-08T17:24:12Z</dcterms:modified>
</cp:coreProperties>
</file>