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4" r:id="rId4"/>
    <p:sldId id="28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90" r:id="rId16"/>
    <p:sldId id="276" r:id="rId17"/>
    <p:sldId id="277" r:id="rId18"/>
    <p:sldId id="291" r:id="rId19"/>
    <p:sldId id="283" r:id="rId20"/>
    <p:sldId id="292" r:id="rId21"/>
    <p:sldId id="285" r:id="rId22"/>
    <p:sldId id="286" r:id="rId23"/>
    <p:sldId id="287" r:id="rId24"/>
    <p:sldId id="288" r:id="rId25"/>
    <p:sldId id="263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" panose="00000500000000000000" pitchFamily="50" charset="0"/>
      <p:regular r:id="rId32"/>
      <p:bold r:id="rId33"/>
      <p:italic r:id="rId34"/>
      <p:boldItalic r:id="rId35"/>
    </p:embeddedFont>
    <p:embeddedFont>
      <p:font typeface="Montserrat ExtraBold" panose="00000900000000000000" pitchFamily="50" charset="0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u4lNT1c+nss14akBozS1/FarP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660"/>
    <a:srgbClr val="A09185"/>
    <a:srgbClr val="02486B"/>
    <a:srgbClr val="034F72"/>
    <a:srgbClr val="014063"/>
    <a:srgbClr val="223C6C"/>
    <a:srgbClr val="254275"/>
    <a:srgbClr val="1B3055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STORE.sie.local\Planificacion\METAS\METAS%202022\DASHBOARD%20Seguimien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STORE.sie.local\Planificacion\METAS\METAS%202022\DASHBOARD%20Seguimien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MRC!$B$35</c:f>
              <c:strCache>
                <c:ptCount val="1"/>
                <c:pt idx="0">
                  <c:v>Asignado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MRC!$A$36:$A$40</c:f>
              <c:strCache>
                <c:ptCount val="5"/>
                <c:pt idx="0">
                  <c:v>Grupo 0: Servicios Personales</c:v>
                </c:pt>
                <c:pt idx="1">
                  <c:v>Grupo 1: Servicios No personales </c:v>
                </c:pt>
                <c:pt idx="2">
                  <c:v>Grupo 2: Materiales y Suministros</c:v>
                </c:pt>
                <c:pt idx="3">
                  <c:v>Grupo 3: Propiedad, Planta y Equipo </c:v>
                </c:pt>
                <c:pt idx="4">
                  <c:v>Grupo 4: Transferencias corrientes </c:v>
                </c:pt>
              </c:strCache>
            </c:strRef>
          </c:cat>
          <c:val>
            <c:numRef>
              <c:f>MRC!$B$36:$B$40</c:f>
              <c:numCache>
                <c:formatCode>0.00,,</c:formatCode>
                <c:ptCount val="5"/>
                <c:pt idx="0">
                  <c:v>27737924</c:v>
                </c:pt>
                <c:pt idx="1">
                  <c:v>8533128</c:v>
                </c:pt>
                <c:pt idx="2">
                  <c:v>1875768</c:v>
                </c:pt>
                <c:pt idx="3">
                  <c:v>936757</c:v>
                </c:pt>
                <c:pt idx="4">
                  <c:v>916423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C-4338-ADE5-4DE38781B163}"/>
            </c:ext>
          </c:extLst>
        </c:ser>
        <c:ser>
          <c:idx val="1"/>
          <c:order val="1"/>
          <c:tx>
            <c:strRef>
              <c:f>MRC!$C$35</c:f>
              <c:strCache>
                <c:ptCount val="1"/>
                <c:pt idx="0">
                  <c:v>Vigente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MRC!$A$36:$A$40</c:f>
              <c:strCache>
                <c:ptCount val="5"/>
                <c:pt idx="0">
                  <c:v>Grupo 0: Servicios Personales</c:v>
                </c:pt>
                <c:pt idx="1">
                  <c:v>Grupo 1: Servicios No personales </c:v>
                </c:pt>
                <c:pt idx="2">
                  <c:v>Grupo 2: Materiales y Suministros</c:v>
                </c:pt>
                <c:pt idx="3">
                  <c:v>Grupo 3: Propiedad, Planta y Equipo </c:v>
                </c:pt>
                <c:pt idx="4">
                  <c:v>Grupo 4: Transferencias corrientes </c:v>
                </c:pt>
              </c:strCache>
            </c:strRef>
          </c:cat>
          <c:val>
            <c:numRef>
              <c:f>MRC!$C$36:$C$40</c:f>
              <c:numCache>
                <c:formatCode>0.00,,</c:formatCode>
                <c:ptCount val="5"/>
                <c:pt idx="0">
                  <c:v>27737924</c:v>
                </c:pt>
                <c:pt idx="1">
                  <c:v>8423830</c:v>
                </c:pt>
                <c:pt idx="2">
                  <c:v>1602973</c:v>
                </c:pt>
                <c:pt idx="3">
                  <c:v>936757</c:v>
                </c:pt>
                <c:pt idx="4">
                  <c:v>1298516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C-4338-ADE5-4DE38781B163}"/>
            </c:ext>
          </c:extLst>
        </c:ser>
        <c:ser>
          <c:idx val="2"/>
          <c:order val="2"/>
          <c:tx>
            <c:strRef>
              <c:f>MRC!$D$35</c:f>
              <c:strCache>
                <c:ptCount val="1"/>
                <c:pt idx="0">
                  <c:v>Ejecutado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MRC!$A$36:$A$40</c:f>
              <c:strCache>
                <c:ptCount val="5"/>
                <c:pt idx="0">
                  <c:v>Grupo 0: Servicios Personales</c:v>
                </c:pt>
                <c:pt idx="1">
                  <c:v>Grupo 1: Servicios No personales </c:v>
                </c:pt>
                <c:pt idx="2">
                  <c:v>Grupo 2: Materiales y Suministros</c:v>
                </c:pt>
                <c:pt idx="3">
                  <c:v>Grupo 3: Propiedad, Planta y Equipo </c:v>
                </c:pt>
                <c:pt idx="4">
                  <c:v>Grupo 4: Transferencias corrientes </c:v>
                </c:pt>
              </c:strCache>
            </c:strRef>
          </c:cat>
          <c:val>
            <c:numRef>
              <c:f>MRC!$D$36:$D$40</c:f>
              <c:numCache>
                <c:formatCode>0.00,,</c:formatCode>
                <c:ptCount val="5"/>
                <c:pt idx="0">
                  <c:v>8515706.9900000002</c:v>
                </c:pt>
                <c:pt idx="1">
                  <c:v>382852.83999999997</c:v>
                </c:pt>
                <c:pt idx="2">
                  <c:v>147656.56</c:v>
                </c:pt>
                <c:pt idx="3">
                  <c:v>103007</c:v>
                </c:pt>
                <c:pt idx="4">
                  <c:v>564773.63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C-4338-ADE5-4DE38781B163}"/>
            </c:ext>
          </c:extLst>
        </c:ser>
        <c:ser>
          <c:idx val="3"/>
          <c:order val="3"/>
          <c:tx>
            <c:strRef>
              <c:f>MRC!$E$35</c:f>
              <c:strCache>
                <c:ptCount val="1"/>
                <c:pt idx="0">
                  <c:v>Saldo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MRC!$A$36:$A$40</c:f>
              <c:strCache>
                <c:ptCount val="5"/>
                <c:pt idx="0">
                  <c:v>Grupo 0: Servicios Personales</c:v>
                </c:pt>
                <c:pt idx="1">
                  <c:v>Grupo 1: Servicios No personales </c:v>
                </c:pt>
                <c:pt idx="2">
                  <c:v>Grupo 2: Materiales y Suministros</c:v>
                </c:pt>
                <c:pt idx="3">
                  <c:v>Grupo 3: Propiedad, Planta y Equipo </c:v>
                </c:pt>
                <c:pt idx="4">
                  <c:v>Grupo 4: Transferencias corrientes </c:v>
                </c:pt>
              </c:strCache>
            </c:strRef>
          </c:cat>
          <c:val>
            <c:numRef>
              <c:f>MRC!$E$36:$E$40</c:f>
              <c:numCache>
                <c:formatCode>0.00,,</c:formatCode>
                <c:ptCount val="5"/>
                <c:pt idx="0">
                  <c:v>19222217.009999998</c:v>
                </c:pt>
                <c:pt idx="1">
                  <c:v>8040977.1600000001</c:v>
                </c:pt>
                <c:pt idx="2">
                  <c:v>1455316.44</c:v>
                </c:pt>
                <c:pt idx="3">
                  <c:v>833750</c:v>
                </c:pt>
                <c:pt idx="4">
                  <c:v>733742.37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7C-4338-ADE5-4DE38781B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8394031"/>
        <c:axId val="758392367"/>
        <c:axId val="0"/>
      </c:bar3DChart>
      <c:catAx>
        <c:axId val="75839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GT"/>
          </a:p>
        </c:txPr>
        <c:crossAx val="758392367"/>
        <c:crosses val="autoZero"/>
        <c:auto val="1"/>
        <c:lblAlgn val="ctr"/>
        <c:lblOffset val="100"/>
        <c:noMultiLvlLbl val="0"/>
      </c:catAx>
      <c:valAx>
        <c:axId val="758392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GT"/>
          </a:p>
        </c:txPr>
        <c:crossAx val="758394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MRC!$B$79</c:f>
              <c:strCache>
                <c:ptCount val="1"/>
                <c:pt idx="0">
                  <c:v>Asignado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MRC!$A$80:$A$85</c:f>
              <c:strCache>
                <c:ptCount val="6"/>
                <c:pt idx="0">
                  <c:v>Salarios, honorarios</c:v>
                </c:pt>
                <c:pt idx="1">
                  <c:v>Servicios básicos, mantenimientos</c:v>
                </c:pt>
                <c:pt idx="2">
                  <c:v>Materiales, útiles, suministros</c:v>
                </c:pt>
                <c:pt idx="3">
                  <c:v>Equipamiento </c:v>
                </c:pt>
                <c:pt idx="4">
                  <c:v>Prestaciones </c:v>
                </c:pt>
                <c:pt idx="5">
                  <c:v>TOTAL</c:v>
                </c:pt>
              </c:strCache>
            </c:strRef>
          </c:cat>
          <c:val>
            <c:numRef>
              <c:f>MRC!$B$80:$B$85</c:f>
              <c:numCache>
                <c:formatCode>0.00,,</c:formatCode>
                <c:ptCount val="6"/>
                <c:pt idx="0">
                  <c:v>27737924</c:v>
                </c:pt>
                <c:pt idx="1">
                  <c:v>8533128</c:v>
                </c:pt>
                <c:pt idx="2">
                  <c:v>1875768</c:v>
                </c:pt>
                <c:pt idx="3">
                  <c:v>936757</c:v>
                </c:pt>
                <c:pt idx="4">
                  <c:v>916423</c:v>
                </c:pt>
                <c:pt idx="5">
                  <c:v>40000000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1-4F9B-9996-41B2E83FE1FD}"/>
            </c:ext>
          </c:extLst>
        </c:ser>
        <c:ser>
          <c:idx val="1"/>
          <c:order val="1"/>
          <c:tx>
            <c:strRef>
              <c:f>MRC!$C$79</c:f>
              <c:strCache>
                <c:ptCount val="1"/>
                <c:pt idx="0">
                  <c:v>Vigente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MRC!$A$80:$A$85</c:f>
              <c:strCache>
                <c:ptCount val="6"/>
                <c:pt idx="0">
                  <c:v>Salarios, honorarios</c:v>
                </c:pt>
                <c:pt idx="1">
                  <c:v>Servicios básicos, mantenimientos</c:v>
                </c:pt>
                <c:pt idx="2">
                  <c:v>Materiales, útiles, suministros</c:v>
                </c:pt>
                <c:pt idx="3">
                  <c:v>Equipamiento </c:v>
                </c:pt>
                <c:pt idx="4">
                  <c:v>Prestaciones </c:v>
                </c:pt>
                <c:pt idx="5">
                  <c:v>TOTAL</c:v>
                </c:pt>
              </c:strCache>
            </c:strRef>
          </c:cat>
          <c:val>
            <c:numRef>
              <c:f>MRC!$C$80:$C$85</c:f>
              <c:numCache>
                <c:formatCode>0.00,,</c:formatCode>
                <c:ptCount val="6"/>
                <c:pt idx="0">
                  <c:v>27737924</c:v>
                </c:pt>
                <c:pt idx="1">
                  <c:v>8423830</c:v>
                </c:pt>
                <c:pt idx="2">
                  <c:v>1602973</c:v>
                </c:pt>
                <c:pt idx="3">
                  <c:v>936757</c:v>
                </c:pt>
                <c:pt idx="4">
                  <c:v>1298516</c:v>
                </c:pt>
                <c:pt idx="5">
                  <c:v>40000000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31-4F9B-9996-41B2E83FE1FD}"/>
            </c:ext>
          </c:extLst>
        </c:ser>
        <c:ser>
          <c:idx val="2"/>
          <c:order val="2"/>
          <c:tx>
            <c:strRef>
              <c:f>MRC!$D$79</c:f>
              <c:strCache>
                <c:ptCount val="1"/>
                <c:pt idx="0">
                  <c:v>Ejecutado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MRC!$A$80:$A$85</c:f>
              <c:strCache>
                <c:ptCount val="6"/>
                <c:pt idx="0">
                  <c:v>Salarios, honorarios</c:v>
                </c:pt>
                <c:pt idx="1">
                  <c:v>Servicios básicos, mantenimientos</c:v>
                </c:pt>
                <c:pt idx="2">
                  <c:v>Materiales, útiles, suministros</c:v>
                </c:pt>
                <c:pt idx="3">
                  <c:v>Equipamiento </c:v>
                </c:pt>
                <c:pt idx="4">
                  <c:v>Prestaciones </c:v>
                </c:pt>
                <c:pt idx="5">
                  <c:v>TOTAL</c:v>
                </c:pt>
              </c:strCache>
            </c:strRef>
          </c:cat>
          <c:val>
            <c:numRef>
              <c:f>MRC!$D$80:$D$85</c:f>
              <c:numCache>
                <c:formatCode>0.00,,</c:formatCode>
                <c:ptCount val="6"/>
                <c:pt idx="0">
                  <c:v>8515706.9900000002</c:v>
                </c:pt>
                <c:pt idx="1">
                  <c:v>382852.83999999997</c:v>
                </c:pt>
                <c:pt idx="2">
                  <c:v>147656.56</c:v>
                </c:pt>
                <c:pt idx="3">
                  <c:v>103007</c:v>
                </c:pt>
                <c:pt idx="4">
                  <c:v>564773.63</c:v>
                </c:pt>
                <c:pt idx="5">
                  <c:v>9713997.0200000014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31-4F9B-9996-41B2E83FE1FD}"/>
            </c:ext>
          </c:extLst>
        </c:ser>
        <c:ser>
          <c:idx val="3"/>
          <c:order val="3"/>
          <c:tx>
            <c:strRef>
              <c:f>MRC!$E$79</c:f>
              <c:strCache>
                <c:ptCount val="1"/>
                <c:pt idx="0">
                  <c:v>Saldo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MRC!$A$80:$A$85</c:f>
              <c:strCache>
                <c:ptCount val="6"/>
                <c:pt idx="0">
                  <c:v>Salarios, honorarios</c:v>
                </c:pt>
                <c:pt idx="1">
                  <c:v>Servicios básicos, mantenimientos</c:v>
                </c:pt>
                <c:pt idx="2">
                  <c:v>Materiales, útiles, suministros</c:v>
                </c:pt>
                <c:pt idx="3">
                  <c:v>Equipamiento </c:v>
                </c:pt>
                <c:pt idx="4">
                  <c:v>Prestaciones </c:v>
                </c:pt>
                <c:pt idx="5">
                  <c:v>TOTAL</c:v>
                </c:pt>
              </c:strCache>
            </c:strRef>
          </c:cat>
          <c:val>
            <c:numRef>
              <c:f>MRC!$E$80:$E$85</c:f>
              <c:numCache>
                <c:formatCode>0.00,,</c:formatCode>
                <c:ptCount val="6"/>
                <c:pt idx="0">
                  <c:v>19222217.009999998</c:v>
                </c:pt>
                <c:pt idx="1">
                  <c:v>8040977.1600000001</c:v>
                </c:pt>
                <c:pt idx="2">
                  <c:v>1455316.44</c:v>
                </c:pt>
                <c:pt idx="3">
                  <c:v>833750</c:v>
                </c:pt>
                <c:pt idx="4">
                  <c:v>733742.37</c:v>
                </c:pt>
                <c:pt idx="5">
                  <c:v>30286002.98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31-4F9B-9996-41B2E83FE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0512895"/>
        <c:axId val="910511231"/>
        <c:axId val="0"/>
      </c:bar3DChart>
      <c:catAx>
        <c:axId val="91051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GT"/>
          </a:p>
        </c:txPr>
        <c:crossAx val="910511231"/>
        <c:crosses val="autoZero"/>
        <c:auto val="1"/>
        <c:lblAlgn val="ctr"/>
        <c:lblOffset val="100"/>
        <c:noMultiLvlLbl val="0"/>
      </c:catAx>
      <c:valAx>
        <c:axId val="91051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GT"/>
          </a:p>
        </c:txPr>
        <c:crossAx val="910512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159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9388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6536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434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396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775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2472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7145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5901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44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314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7369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357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722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9608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353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76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29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51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42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6707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77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A63BDCF-0C5E-4D4C-A630-52DB5A7F880B}"/>
              </a:ext>
            </a:extLst>
          </p:cNvPr>
          <p:cNvCxnSpPr>
            <a:cxnSpLocks/>
          </p:cNvCxnSpPr>
          <p:nvPr/>
        </p:nvCxnSpPr>
        <p:spPr>
          <a:xfrm>
            <a:off x="6106510" y="151265"/>
            <a:ext cx="0" cy="64113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616;p8">
            <a:extLst>
              <a:ext uri="{FF2B5EF4-FFF2-40B4-BE49-F238E27FC236}">
                <a16:creationId xmlns:a16="http://schemas.microsoft.com/office/drawing/2014/main" id="{215D83E3-640D-D343-A69A-C3766470E08F}"/>
              </a:ext>
            </a:extLst>
          </p:cNvPr>
          <p:cNvSpPr txBox="1"/>
          <p:nvPr/>
        </p:nvSpPr>
        <p:spPr>
          <a:xfrm>
            <a:off x="6106510" y="179462"/>
            <a:ext cx="161953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800" b="1" dirty="0" smtClean="0">
                <a:solidFill>
                  <a:srgbClr val="1E3660"/>
                </a:solidFill>
                <a:latin typeface="Montserrat"/>
                <a:ea typeface="Montserrat"/>
                <a:cs typeface="Montserrat"/>
                <a:sym typeface="Montserrat"/>
              </a:rPr>
              <a:t>SECRETARÍA DE INTELIGENCIA ESTRATÉGICA DEL ESTADO</a:t>
            </a:r>
            <a:endParaRPr sz="1200" dirty="0">
              <a:solidFill>
                <a:srgbClr val="1E36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C9FA7-8636-4490-BB6A-3BEA74256D67}"/>
              </a:ext>
            </a:extLst>
          </p:cNvPr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1" name="Picture 2" descr="Desarrollando capacidades de ciencia de datos en Directivos Públicos">
            <a:extLst>
              <a:ext uri="{FF2B5EF4-FFF2-40B4-BE49-F238E27FC236}">
                <a16:creationId xmlns:a16="http://schemas.microsoft.com/office/drawing/2014/main" id="{32451046-2D2A-4D78-A9BA-26759574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8" y="308763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5495F16-A891-4E9F-A5CF-544275E75B68}"/>
              </a:ext>
            </a:extLst>
          </p:cNvPr>
          <p:cNvSpPr txBox="1">
            <a:spLocks/>
          </p:cNvSpPr>
          <p:nvPr/>
        </p:nvSpPr>
        <p:spPr>
          <a:xfrm>
            <a:off x="1907514" y="817802"/>
            <a:ext cx="10566219" cy="104502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PAGO DE SALARIOS A SERVIDORES PÚBLICOS A LA FECHA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422CAEE-C214-4732-B377-E79C87B81359}"/>
              </a:ext>
            </a:extLst>
          </p:cNvPr>
          <p:cNvSpPr txBox="1">
            <a:spLocks/>
          </p:cNvSpPr>
          <p:nvPr/>
        </p:nvSpPr>
        <p:spPr>
          <a:xfrm>
            <a:off x="592069" y="1673623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27,737,924.00</a:t>
            </a:r>
          </a:p>
          <a:p>
            <a:pPr algn="just">
              <a:lnSpc>
                <a:spcPct val="150000"/>
              </a:lnSpc>
            </a:pPr>
            <a:endParaRPr lang="es-GT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 al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cuatrimestre 2022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8,515,707.00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Q.19,222,217.00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BF987D7-F6EB-4E22-809F-6134B7E9C344}"/>
              </a:ext>
            </a:extLst>
          </p:cNvPr>
          <p:cNvSpPr txBox="1">
            <a:spLocks/>
          </p:cNvSpPr>
          <p:nvPr/>
        </p:nvSpPr>
        <p:spPr>
          <a:xfrm>
            <a:off x="8272712" y="2633187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69.34%</a:t>
            </a:r>
          </a:p>
          <a:p>
            <a:pPr>
              <a:lnSpc>
                <a:spcPct val="150000"/>
              </a:lnSpc>
            </a:pP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del presupuesto de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SIE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2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C9FA7-8636-4490-BB6A-3BEA74256D67}"/>
              </a:ext>
            </a:extLst>
          </p:cNvPr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AAD8385-96AE-4F79-93DA-0A90B75CF620}"/>
              </a:ext>
            </a:extLst>
          </p:cNvPr>
          <p:cNvSpPr txBox="1">
            <a:spLocks/>
          </p:cNvSpPr>
          <p:nvPr/>
        </p:nvSpPr>
        <p:spPr>
          <a:xfrm>
            <a:off x="2536230" y="763639"/>
            <a:ext cx="11173098" cy="104502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EN QUÉ INVIERTE “</a:t>
            </a:r>
            <a:r>
              <a:rPr lang="es-GT" b="1" u="sng" dirty="0">
                <a:latin typeface="Arial" panose="020B0604020202020204" pitchFamily="34" charset="0"/>
                <a:cs typeface="Arial" panose="020B0604020202020204" pitchFamily="34" charset="0"/>
              </a:rPr>
              <a:t>LA INSTITUCIÓN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Edificio - Iconos gratis de edificios">
            <a:extLst>
              <a:ext uri="{FF2B5EF4-FFF2-40B4-BE49-F238E27FC236}">
                <a16:creationId xmlns:a16="http://schemas.microsoft.com/office/drawing/2014/main" id="{531DFD08-094E-4713-9C5B-BCA33E17B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2" y="380211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08F538A-06AE-415D-890B-EB82E7F8B787}"/>
              </a:ext>
            </a:extLst>
          </p:cNvPr>
          <p:cNvSpPr txBox="1">
            <a:spLocks/>
          </p:cNvSpPr>
          <p:nvPr/>
        </p:nvSpPr>
        <p:spPr>
          <a:xfrm>
            <a:off x="439271" y="1889895"/>
            <a:ext cx="7406641" cy="55790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no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 programas ni proyectos de inversión pública, sin embargo, se realizan erogaciones en mobiliario, equipo o tecnología que se constituyen en herramientas útiles para producir inteligencia y fortalecer la institución. 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D555D2C-4A22-4352-82A5-786210767E83}"/>
              </a:ext>
            </a:extLst>
          </p:cNvPr>
          <p:cNvSpPr txBox="1">
            <a:spLocks/>
          </p:cNvSpPr>
          <p:nvPr/>
        </p:nvSpPr>
        <p:spPr>
          <a:xfrm>
            <a:off x="8323655" y="2395830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inversión se divide principalmente en </a:t>
            </a:r>
            <a:r>
              <a:rPr lang="es-G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mobiliario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adquisición de </a:t>
            </a:r>
            <a:r>
              <a:rPr lang="es-G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8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C9FA7-8636-4490-BB6A-3BEA74256D67}"/>
              </a:ext>
            </a:extLst>
          </p:cNvPr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07956D5-D407-4E5F-BA05-3167EF910314}"/>
              </a:ext>
            </a:extLst>
          </p:cNvPr>
          <p:cNvSpPr txBox="1">
            <a:spLocks/>
          </p:cNvSpPr>
          <p:nvPr/>
        </p:nvSpPr>
        <p:spPr>
          <a:xfrm>
            <a:off x="1865410" y="1009335"/>
            <a:ext cx="10470969" cy="104502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MONTO UTILIZADO EN INVERSIÓN A LA FECHA</a:t>
            </a:r>
            <a:b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Edificio - Iconos gratis de edificios">
            <a:extLst>
              <a:ext uri="{FF2B5EF4-FFF2-40B4-BE49-F238E27FC236}">
                <a16:creationId xmlns:a16="http://schemas.microsoft.com/office/drawing/2014/main" id="{55D84E51-65FC-4ECB-A2D1-D07E7F10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3" y="365102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2F21CE6-BC7B-4461-93FA-B6DC18186265}"/>
              </a:ext>
            </a:extLst>
          </p:cNvPr>
          <p:cNvSpPr txBox="1">
            <a:spLocks/>
          </p:cNvSpPr>
          <p:nvPr/>
        </p:nvSpPr>
        <p:spPr>
          <a:xfrm>
            <a:off x="705394" y="184160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936,757.00</a:t>
            </a: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primer cuatrimestre 2022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103,007.00 </a:t>
            </a: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833,750.00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9AA1819-1AD8-4179-A59D-E55677EA2A9E}"/>
              </a:ext>
            </a:extLst>
          </p:cNvPr>
          <p:cNvSpPr txBox="1">
            <a:spLocks/>
          </p:cNvSpPr>
          <p:nvPr/>
        </p:nvSpPr>
        <p:spPr>
          <a:xfrm>
            <a:off x="8260397" y="2691198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2.34%</a:t>
            </a:r>
          </a:p>
          <a:p>
            <a:pPr>
              <a:lnSpc>
                <a:spcPct val="150000"/>
              </a:lnSpc>
            </a:pP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del presupuesto de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SIE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67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C9FA7-8636-4490-BB6A-3BEA74256D67}"/>
              </a:ext>
            </a:extLst>
          </p:cNvPr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0" name="Picture 2" descr="Target arm | Icono Gratis">
            <a:extLst>
              <a:ext uri="{FF2B5EF4-FFF2-40B4-BE49-F238E27FC236}">
                <a16:creationId xmlns:a16="http://schemas.microsoft.com/office/drawing/2014/main" id="{5EDC8445-AC74-4261-BC20-AB8FFC8F4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4" y="313209"/>
            <a:ext cx="1477870" cy="14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BDDEAC6-B7B8-4849-AEDF-2D8B15628538}"/>
              </a:ext>
            </a:extLst>
          </p:cNvPr>
          <p:cNvSpPr txBox="1">
            <a:spLocks/>
          </p:cNvSpPr>
          <p:nvPr/>
        </p:nvSpPr>
        <p:spPr>
          <a:xfrm>
            <a:off x="2136119" y="1003550"/>
            <a:ext cx="9146435" cy="104502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¿QUÉ FINALIDADES ATIENDE “LA INSTITUCIÓN”?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E53548A-1E9F-4108-ABF1-0A30F937989E}"/>
              </a:ext>
            </a:extLst>
          </p:cNvPr>
          <p:cNvSpPr txBox="1">
            <a:spLocks/>
          </p:cNvSpPr>
          <p:nvPr/>
        </p:nvSpPr>
        <p:spPr>
          <a:xfrm>
            <a:off x="439271" y="1816459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recursos públicos se utilizan con fines específicos para el cumplimiento de los objetivos sociales y económicos del Estado que impactan directamente en la población. Cada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 atiende y prioriza las finalidades que le corresponden de conformidad con la ley. En el caso de “</a:t>
            </a:r>
            <a:r>
              <a:rPr lang="es-GT" sz="20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institución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destina su presupuesto a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público y seguridad ciudadana. </a:t>
            </a: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4F1BB95-ED69-42F5-9DD5-460545FD7205}"/>
              </a:ext>
            </a:extLst>
          </p:cNvPr>
          <p:cNvSpPr txBox="1">
            <a:spLocks/>
          </p:cNvSpPr>
          <p:nvPr/>
        </p:nvSpPr>
        <p:spPr>
          <a:xfrm>
            <a:off x="8650099" y="2262807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principal finalidad que se atiende es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público y seguridad ciudadana con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G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presupuesto total de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institución.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4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C9FA7-8636-4490-BB6A-3BEA74256D67}"/>
              </a:ext>
            </a:extLst>
          </p:cNvPr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3E85465-8448-4C83-9C28-AC915257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6" y="540650"/>
            <a:ext cx="8791303" cy="547089"/>
          </a:xfrm>
        </p:spPr>
        <p:txBody>
          <a:bodyPr>
            <a:noAutofit/>
          </a:bodyPr>
          <a:lstStyle/>
          <a:p>
            <a:r>
              <a:rPr lang="es-GT" sz="2800" b="1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FINALIDAD AL PRIMER CUATRIMESTRE 2022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ED7E752-B249-4C6C-9FD0-4CF7A5D36413}"/>
              </a:ext>
            </a:extLst>
          </p:cNvPr>
          <p:cNvSpPr txBox="1"/>
          <p:nvPr/>
        </p:nvSpPr>
        <p:spPr>
          <a:xfrm>
            <a:off x="10067567" y="6037057"/>
            <a:ext cx="2484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00" dirty="0"/>
              <a:t>* Cifras en millones de quetzales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97416008"/>
              </p:ext>
            </p:extLst>
          </p:nvPr>
        </p:nvGraphicFramePr>
        <p:xfrm>
          <a:off x="1453873" y="1366886"/>
          <a:ext cx="8613694" cy="508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987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CE19077-5466-4ECD-84A0-F5EF39E2DC69}"/>
              </a:ext>
            </a:extLst>
          </p:cNvPr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649A387-4B49-4C45-A699-A908FC762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F1B37B23-C2E8-45CF-8A71-91E65135901F}"/>
                </a:ext>
              </a:extLst>
            </p:cNvPr>
            <p:cNvSpPr txBox="1">
              <a:spLocks/>
            </p:cNvSpPr>
            <p:nvPr/>
          </p:nvSpPr>
          <p:spPr>
            <a:xfrm>
              <a:off x="229381" y="600092"/>
              <a:ext cx="11639889" cy="6132401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GT" sz="4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RENDICIÓN DE CUENTAS</a:t>
              </a:r>
              <a:br>
                <a:rPr lang="es-GT" sz="40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s-GT" sz="4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PRIMER CUATRIMESTRE 2022</a:t>
              </a: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s-GT" b="1" dirty="0">
                  <a:solidFill>
                    <a:srgbClr val="A09185"/>
                  </a:solidFill>
                </a:rPr>
                <a:t>RESULTADOS ESPECÍFICOS</a:t>
              </a: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72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C9FA7-8636-4490-BB6A-3BEA74256D67}"/>
              </a:ext>
            </a:extLst>
          </p:cNvPr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81B8605-3D68-4E04-AB69-A8E4077FADE4}"/>
              </a:ext>
            </a:extLst>
          </p:cNvPr>
          <p:cNvSpPr txBox="1">
            <a:spLocks/>
          </p:cNvSpPr>
          <p:nvPr/>
        </p:nvSpPr>
        <p:spPr>
          <a:xfrm>
            <a:off x="1482803" y="617198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DAF1EB00-3387-4390-B978-7EFE1146CC00}"/>
              </a:ext>
            </a:extLst>
          </p:cNvPr>
          <p:cNvSpPr txBox="1">
            <a:spLocks/>
          </p:cNvSpPr>
          <p:nvPr/>
        </p:nvSpPr>
        <p:spPr>
          <a:xfrm>
            <a:off x="206619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s-GT" sz="1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informes de inteligencia </a:t>
            </a:r>
            <a:r>
              <a:rPr lang="es-G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entregados al Presidente de la República o Consejo Nacional de Seguridad</a:t>
            </a:r>
            <a:endParaRPr lang="es-G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						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6">
            <a:extLst>
              <a:ext uri="{FF2B5EF4-FFF2-40B4-BE49-F238E27FC236}">
                <a16:creationId xmlns:a16="http://schemas.microsoft.com/office/drawing/2014/main" id="{1B96E851-DD33-4339-8D9A-7F5EE9799068}"/>
              </a:ext>
            </a:extLst>
          </p:cNvPr>
          <p:cNvSpPr txBox="1">
            <a:spLocks/>
          </p:cNvSpPr>
          <p:nvPr/>
        </p:nvSpPr>
        <p:spPr>
          <a:xfrm>
            <a:off x="1065520" y="2127180"/>
            <a:ext cx="10520022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20.44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(utilizado):4.96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11 (ingresos corrientes) 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62 (Acciones de Inteligencia Estratégica) 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437 Documentos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Presidente de la República y Consejo Nacional de Seguridad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Nacional 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Anual 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0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C9FA7-8636-4490-BB6A-3BEA74256D67}"/>
              </a:ext>
            </a:extLst>
          </p:cNvPr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C74CD1B-6F81-42D1-A9F7-1674129D3891}"/>
              </a:ext>
            </a:extLst>
          </p:cNvPr>
          <p:cNvSpPr txBox="1">
            <a:spLocks/>
          </p:cNvSpPr>
          <p:nvPr/>
        </p:nvSpPr>
        <p:spPr>
          <a:xfrm>
            <a:off x="824605" y="494051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4" name="Marcador de contenido 6">
            <a:extLst>
              <a:ext uri="{FF2B5EF4-FFF2-40B4-BE49-F238E27FC236}">
                <a16:creationId xmlns:a16="http://schemas.microsoft.com/office/drawing/2014/main" id="{887A5848-92E3-4AED-80C4-F32C3343B5EF}"/>
              </a:ext>
            </a:extLst>
          </p:cNvPr>
          <p:cNvSpPr txBox="1">
            <a:spLocks/>
          </p:cNvSpPr>
          <p:nvPr/>
        </p:nvSpPr>
        <p:spPr>
          <a:xfrm>
            <a:off x="206619" y="1390885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000,000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jóvenes en situación de vulnerabilidad social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beneficiados con becas de educación media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							 Fuente: </a:t>
            </a:r>
            <a:r>
              <a:rPr lang="es-GT" sz="1000" dirty="0">
                <a:latin typeface="Arial" panose="020B0604020202020204" pitchFamily="34" charset="0"/>
                <a:cs typeface="Arial" panose="020B0604020202020204" pitchFamily="34" charset="0"/>
              </a:rPr>
              <a:t>(Incorporar fuente de la fotografía)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1F85BCAA-95C6-4CD8-A511-4E65579F7EEB}"/>
              </a:ext>
            </a:extLst>
          </p:cNvPr>
          <p:cNvSpPr txBox="1">
            <a:spLocks/>
          </p:cNvSpPr>
          <p:nvPr/>
        </p:nvSpPr>
        <p:spPr>
          <a:xfrm>
            <a:off x="1240146" y="2018588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DC3231E-BD6F-43B1-9D9C-676147B099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4008" y="2057322"/>
            <a:ext cx="3503572" cy="2743355"/>
          </a:xfrm>
          <a:prstGeom prst="rect">
            <a:avLst/>
          </a:prstGeom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1384A4FA-5CEB-4A08-AA23-40DE00DB051A}"/>
              </a:ext>
            </a:extLst>
          </p:cNvPr>
          <p:cNvSpPr txBox="1">
            <a:spLocks/>
          </p:cNvSpPr>
          <p:nvPr/>
        </p:nvSpPr>
        <p:spPr>
          <a:xfrm>
            <a:off x="10271800" y="6338047"/>
            <a:ext cx="1920200" cy="519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Ejemplo MIDES</a:t>
            </a:r>
          </a:p>
        </p:txBody>
      </p:sp>
    </p:spTree>
    <p:extLst>
      <p:ext uri="{BB962C8B-B14F-4D97-AF65-F5344CB8AC3E}">
        <p14:creationId xmlns:p14="http://schemas.microsoft.com/office/powerpoint/2010/main" val="90085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CE19077-5466-4ECD-84A0-F5EF39E2DC69}"/>
              </a:ext>
            </a:extLst>
          </p:cNvPr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649A387-4B49-4C45-A699-A908FC762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F1B37B23-C2E8-45CF-8A71-91E65135901F}"/>
                </a:ext>
              </a:extLst>
            </p:cNvPr>
            <p:cNvSpPr txBox="1">
              <a:spLocks/>
            </p:cNvSpPr>
            <p:nvPr/>
          </p:nvSpPr>
          <p:spPr>
            <a:xfrm>
              <a:off x="229381" y="600092"/>
              <a:ext cx="11639889" cy="6132401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GT" sz="4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RENDICIÓN DE CUENTAS</a:t>
              </a:r>
              <a:br>
                <a:rPr lang="es-GT" sz="40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s-GT" sz="4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PRIMER CUATRIMESTRE 2022</a:t>
              </a: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s-GT" b="1" dirty="0">
                  <a:solidFill>
                    <a:srgbClr val="A09185"/>
                  </a:solidFill>
                </a:rPr>
                <a:t>CONSOLIDADO DE LOGROS INSTITUCIONALES</a:t>
              </a: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797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C9FA7-8636-4490-BB6A-3BEA74256D67}"/>
              </a:ext>
            </a:extLst>
          </p:cNvPr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5C6591-F72B-4B88-B049-E6EE434C0B45}"/>
              </a:ext>
            </a:extLst>
          </p:cNvPr>
          <p:cNvSpPr/>
          <p:nvPr/>
        </p:nvSpPr>
        <p:spPr>
          <a:xfrm>
            <a:off x="4890382" y="3275112"/>
            <a:ext cx="2411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G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8FD92AD-9298-40AB-A669-52A6F14B3924}"/>
              </a:ext>
            </a:extLst>
          </p:cNvPr>
          <p:cNvSpPr txBox="1">
            <a:spLocks/>
          </p:cNvSpPr>
          <p:nvPr/>
        </p:nvSpPr>
        <p:spPr>
          <a:xfrm>
            <a:off x="920858" y="494051"/>
            <a:ext cx="845258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CONSOLIDADO DE LOGROS INSTITUCIONALES</a:t>
            </a:r>
            <a:endParaRPr lang="es-G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D73A4AB-4357-4A4F-B7BD-7E1AC8A3E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12231"/>
              </p:ext>
            </p:extLst>
          </p:nvPr>
        </p:nvGraphicFramePr>
        <p:xfrm>
          <a:off x="1219017" y="1542289"/>
          <a:ext cx="9753965" cy="40812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753965">
                  <a:extLst>
                    <a:ext uri="{9D8B030D-6E8A-4147-A177-3AD203B41FA5}">
                      <a16:colId xmlns:a16="http://schemas.microsoft.com/office/drawing/2014/main" val="3515177168"/>
                    </a:ext>
                  </a:extLst>
                </a:gridCol>
              </a:tblGrid>
              <a:tr h="816240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 institucional</a:t>
                      </a:r>
                      <a:endParaRPr lang="es-G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42520"/>
                  </a:ext>
                </a:extLst>
              </a:tr>
              <a:tr h="816240">
                <a:tc>
                  <a:txBody>
                    <a:bodyPr/>
                    <a:lstStyle/>
                    <a:p>
                      <a:pPr algn="l"/>
                      <a:r>
                        <a:rPr lang="es-MX" sz="15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s-MX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entregaron </a:t>
                      </a:r>
                      <a:r>
                        <a:rPr lang="es-MX" sz="15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informes de inteligencia </a:t>
                      </a:r>
                      <a:r>
                        <a:rPr lang="es-MX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 </a:t>
                      </a:r>
                      <a:r>
                        <a:rPr lang="es-MX" sz="15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endParaRPr lang="es-GT" sz="15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283163"/>
                  </a:ext>
                </a:extLst>
              </a:tr>
              <a:tr h="816240">
                <a:tc>
                  <a:txBody>
                    <a:bodyPr/>
                    <a:lstStyle/>
                    <a:p>
                      <a:pPr algn="l"/>
                      <a:r>
                        <a:rPr lang="es-MX" sz="15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s-MX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entregaron </a:t>
                      </a:r>
                      <a:r>
                        <a:rPr lang="es-MX" sz="15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informes</a:t>
                      </a:r>
                      <a:r>
                        <a:rPr lang="es-MX" sz="15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situación </a:t>
                      </a:r>
                      <a:r>
                        <a:rPr lang="es-MX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s-MX" sz="15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estados de situación </a:t>
                      </a:r>
                      <a:r>
                        <a:rPr lang="es-MX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Presidente y Consejo Nacional de Seguridad, así como </a:t>
                      </a:r>
                      <a:r>
                        <a:rPr lang="es-MX" sz="15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 Agenda Nacional de Riesgos y Amenazas </a:t>
                      </a:r>
                      <a:r>
                        <a:rPr lang="es-MX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el año 2022 y </a:t>
                      </a:r>
                      <a:r>
                        <a:rPr lang="es-MX" sz="15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informes de seguimiento </a:t>
                      </a:r>
                      <a:r>
                        <a:rPr lang="es-MX" sz="150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misma </a:t>
                      </a:r>
                      <a:endParaRPr lang="es-GT" sz="15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912561"/>
                  </a:ext>
                </a:extLst>
              </a:tr>
              <a:tr h="816240">
                <a:tc>
                  <a:txBody>
                    <a:bodyPr/>
                    <a:lstStyle/>
                    <a:p>
                      <a:pPr algn="l"/>
                      <a:r>
                        <a:rPr lang="es-MX" sz="15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s-MX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realizaron </a:t>
                      </a:r>
                      <a:r>
                        <a:rPr lang="es-MX" sz="15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reuniones</a:t>
                      </a:r>
                      <a:r>
                        <a:rPr lang="es-MX" sz="15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ordinarias </a:t>
                      </a:r>
                      <a:r>
                        <a:rPr lang="es-MX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Sistema Nacional de Inteligencia, 4 reuniones ordinaras del </a:t>
                      </a:r>
                      <a:r>
                        <a:rPr lang="es-GT" sz="1400" b="0" i="0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Comité Nacional de Seguridad Cibernética </a:t>
                      </a:r>
                      <a:r>
                        <a:rPr lang="es-GT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 2</a:t>
                      </a:r>
                      <a:r>
                        <a:rPr lang="es-GT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reuniones a nivel de subcomités. </a:t>
                      </a:r>
                      <a:endParaRPr lang="es-G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203120"/>
                  </a:ext>
                </a:extLst>
              </a:tr>
              <a:tr h="816240">
                <a:tc>
                  <a:txBody>
                    <a:bodyPr/>
                    <a:lstStyle/>
                    <a:p>
                      <a:pPr algn="l"/>
                      <a:r>
                        <a:rPr lang="es-MX" sz="15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MX" sz="15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MX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MX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elaboró el plan de trabajo para fortalecer controles internos en materia de gestión de riesgos institucional, así como el desarrollo de distintos esfuerzos para fortalecer el sistema de carrera. </a:t>
                      </a:r>
                      <a:endParaRPr lang="es-G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10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52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6">
            <a:extLst>
              <a:ext uri="{FF2B5EF4-FFF2-40B4-BE49-F238E27FC236}">
                <a16:creationId xmlns:a16="http://schemas.microsoft.com/office/drawing/2014/main" id="{18262C89-C627-47B8-A075-7CF424768A2F}"/>
              </a:ext>
            </a:extLst>
          </p:cNvPr>
          <p:cNvSpPr txBox="1">
            <a:spLocks/>
          </p:cNvSpPr>
          <p:nvPr/>
        </p:nvSpPr>
        <p:spPr>
          <a:xfrm>
            <a:off x="846159" y="1786551"/>
            <a:ext cx="10646230" cy="461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lvl="1" indent="0">
              <a:lnSpc>
                <a:spcPct val="150000"/>
              </a:lnSpc>
              <a:buFont typeface="Arial"/>
              <a:buNone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De conformidad con las normas que regulan su funcionamiento, las </a:t>
            </a:r>
            <a:r>
              <a:rPr lang="es-GT" sz="26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funciones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de “</a:t>
            </a:r>
            <a:r>
              <a:rPr lang="es-GT" sz="2600" u="sng" dirty="0">
                <a:latin typeface="Arial" panose="020B0604020202020204" pitchFamily="34" charset="0"/>
                <a:cs typeface="Arial" panose="020B0604020202020204" pitchFamily="34" charset="0"/>
              </a:rPr>
              <a:t>la institución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” son: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Producir inteligencia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en el ámbito estratégico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la oportuna toma de decisiones de alto nivel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Asesorar y proporcionar al Presidente y Consejo Nacional de Seguridad Inteligencia de Estado, mediante la coordinación del SNI</a:t>
            </a:r>
            <a:endParaRPr lang="es-G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Coordinar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el Sistema Nacional de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Inteligencia.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Recolectar información de las instituciones del Organismo Ejecutivo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Dar seguimiento a la Agenda de Riesgos y Amenazas a la Seguridad de la Nación. </a:t>
            </a:r>
            <a:endParaRPr lang="es-G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Proporcionar la información estratégica nacional e internacional a las instituciones que conforman la estructura del Sistema Nacional de Seguridad. </a:t>
            </a:r>
            <a:endParaRPr lang="es-G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Mantener permanentemente actualizada la información estratégica nacional e internacional. </a:t>
            </a:r>
            <a:endParaRPr lang="es-G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Realizar análisis estratégicos y formular los escenarios que identifiquen amenazas y riesgos al Estado, sus Instituciones y habitantes. </a:t>
            </a:r>
            <a:endParaRPr lang="es-G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Dirigir la actividad de contrainteligencia </a:t>
            </a:r>
            <a:endParaRPr lang="es-G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Promover relaciones de cooperación, colaboración con otros servicios de inteligencia a nivel nacional e internacional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Desarrollar y aplicar procedimientos oportunos de reclutamiento, selección, evaluación y promoción de personal. </a:t>
            </a:r>
            <a:endParaRPr lang="es-G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Establecer la carrera profesional y administrativa y promover la capacitación permanente. 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30AB1E2-E7D9-478E-8E9C-68FC91F36907}"/>
              </a:ext>
            </a:extLst>
          </p:cNvPr>
          <p:cNvSpPr txBox="1">
            <a:spLocks/>
          </p:cNvSpPr>
          <p:nvPr/>
        </p:nvSpPr>
        <p:spPr>
          <a:xfrm>
            <a:off x="1304431" y="1027557"/>
            <a:ext cx="8673737" cy="54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GT" sz="2800" b="1" dirty="0">
                <a:latin typeface="Arial" panose="020B0604020202020204" pitchFamily="34" charset="0"/>
                <a:cs typeface="Arial" panose="020B0604020202020204" pitchFamily="34" charset="0"/>
              </a:rPr>
              <a:t>PRINCIPALES FUNCIONES DE </a:t>
            </a:r>
            <a:r>
              <a:rPr lang="es-G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CE19077-5466-4ECD-84A0-F5EF39E2DC69}"/>
              </a:ext>
            </a:extLst>
          </p:cNvPr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649A387-4B49-4C45-A699-A908FC762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F1B37B23-C2E8-45CF-8A71-91E65135901F}"/>
                </a:ext>
              </a:extLst>
            </p:cNvPr>
            <p:cNvSpPr txBox="1">
              <a:spLocks/>
            </p:cNvSpPr>
            <p:nvPr/>
          </p:nvSpPr>
          <p:spPr>
            <a:xfrm>
              <a:off x="229381" y="600092"/>
              <a:ext cx="11639889" cy="6132401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GT" sz="4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RENDICIÓN DE CUENTAS</a:t>
              </a:r>
              <a:br>
                <a:rPr lang="es-GT" sz="40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s-GT" sz="4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PRIMER CUATRIMESTRE 2022</a:t>
              </a: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s-GT" b="1" dirty="0">
                  <a:solidFill>
                    <a:srgbClr val="A09185"/>
                  </a:solidFill>
                </a:rPr>
                <a:t>TENDENCIAS Y DESAFÍOS</a:t>
              </a: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97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C9FA7-8636-4490-BB6A-3BEA74256D67}"/>
              </a:ext>
            </a:extLst>
          </p:cNvPr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5C6591-F72B-4B88-B049-E6EE434C0B45}"/>
              </a:ext>
            </a:extLst>
          </p:cNvPr>
          <p:cNvSpPr/>
          <p:nvPr/>
        </p:nvSpPr>
        <p:spPr>
          <a:xfrm>
            <a:off x="4890382" y="3275112"/>
            <a:ext cx="2411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G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377E39-D4B9-4735-9320-CC9BFE681A6B}"/>
              </a:ext>
            </a:extLst>
          </p:cNvPr>
          <p:cNvSpPr txBox="1">
            <a:spLocks/>
          </p:cNvSpPr>
          <p:nvPr/>
        </p:nvSpPr>
        <p:spPr>
          <a:xfrm>
            <a:off x="2792742" y="863637"/>
            <a:ext cx="10049693" cy="104502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3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GT" sz="7500" b="1" dirty="0">
                <a:latin typeface="Arial" panose="020B0604020202020204" pitchFamily="34" charset="0"/>
                <a:cs typeface="Arial" panose="020B0604020202020204" pitchFamily="34" charset="0"/>
              </a:rPr>
              <a:t>QUÉ TENDENCIA MUESTRA EL USO DE LOS</a:t>
            </a:r>
            <a:endParaRPr lang="es-GT" sz="2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7500" b="1" dirty="0">
                <a:latin typeface="Arial" panose="020B0604020202020204" pitchFamily="34" charset="0"/>
                <a:cs typeface="Arial" panose="020B0604020202020204" pitchFamily="34" charset="0"/>
              </a:rPr>
              <a:t>  RECURSOS PÚBLICOS?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7 TENDENCIAS TECNOLÓGICAS PARA EL EL 2021 | MQA">
            <a:extLst>
              <a:ext uri="{FF2B5EF4-FFF2-40B4-BE49-F238E27FC236}">
                <a16:creationId xmlns:a16="http://schemas.microsoft.com/office/drawing/2014/main" id="{5B1F6C07-DA69-44F0-9409-E0E6D2EF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0" y="156139"/>
            <a:ext cx="2406215" cy="19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7F38518-CCE1-4326-9800-15FFB420B7BF}"/>
              </a:ext>
            </a:extLst>
          </p:cNvPr>
          <p:cNvSpPr txBox="1">
            <a:spLocks/>
          </p:cNvSpPr>
          <p:nvPr/>
        </p:nvSpPr>
        <p:spPr>
          <a:xfrm>
            <a:off x="144480" y="2756664"/>
            <a:ext cx="8369615" cy="4417134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obtenidos durante el periodo reportado permiten establecer que la ejecución del presupuesto se caracterizó principalmente </a:t>
            </a:r>
            <a:r>
              <a:rPr lang="es-GT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porla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mejora continua, realizando una serie de actividades de actualización en búsqueda de la eficiencia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administrativa.</a:t>
            </a:r>
          </a:p>
          <a:p>
            <a:pPr algn="just">
              <a:lnSpc>
                <a:spcPct val="150000"/>
              </a:lnSpc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coordinado con el Sistema Nacional de Inteligencia se mantiene, lo que permite contar con una buena sinergia y mejores productos de inteligencia; dando cumplimiento al objetivo de la política de gobierno «Un Sistema de Inteligencia Reformado».</a:t>
            </a:r>
            <a:endParaRPr lang="es-GT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2CD8044-C918-401C-B3BB-66DFF95C6952}"/>
              </a:ext>
            </a:extLst>
          </p:cNvPr>
          <p:cNvSpPr txBox="1">
            <a:spLocks/>
          </p:cNvSpPr>
          <p:nvPr/>
        </p:nvSpPr>
        <p:spPr>
          <a:xfrm>
            <a:off x="8630654" y="2373010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GT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espera que </a:t>
            </a:r>
            <a:r>
              <a:rPr lang="es-GT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con la coordinación eficiente del Sistema Nacional de Inteligencia, para que el Presidente y Consejo Nacional de Seguridad cuenten con información oportuna para la toma de decisiones</a:t>
            </a:r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99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C9FA7-8636-4490-BB6A-3BEA74256D67}"/>
              </a:ext>
            </a:extLst>
          </p:cNvPr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5C6591-F72B-4B88-B049-E6EE434C0B45}"/>
              </a:ext>
            </a:extLst>
          </p:cNvPr>
          <p:cNvSpPr/>
          <p:nvPr/>
        </p:nvSpPr>
        <p:spPr>
          <a:xfrm>
            <a:off x="4890382" y="3275112"/>
            <a:ext cx="2411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G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1629E75-E7CF-4BF5-8716-7F5DDF2F36E9}"/>
              </a:ext>
            </a:extLst>
          </p:cNvPr>
          <p:cNvSpPr txBox="1">
            <a:spLocks/>
          </p:cNvSpPr>
          <p:nvPr/>
        </p:nvSpPr>
        <p:spPr>
          <a:xfrm>
            <a:off x="1482929" y="718856"/>
            <a:ext cx="9788436" cy="104502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QUÉ RESULTADOS SE OBTUVIERON EN EL MARCO DE LA PGG?</a:t>
            </a:r>
            <a:b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Noticias de Canción de Abril - TuneCore">
            <a:extLst>
              <a:ext uri="{FF2B5EF4-FFF2-40B4-BE49-F238E27FC236}">
                <a16:creationId xmlns:a16="http://schemas.microsoft.com/office/drawing/2014/main" id="{FAED4BE4-1BDC-4674-93AE-393DFDEC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03"/>
            <a:ext cx="1482929" cy="14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64EF3EF0-B65E-4BD3-8E3D-E4D2DFC2399F}"/>
              </a:ext>
            </a:extLst>
          </p:cNvPr>
          <p:cNvSpPr txBox="1">
            <a:spLocks/>
          </p:cNvSpPr>
          <p:nvPr/>
        </p:nvSpPr>
        <p:spPr>
          <a:xfrm>
            <a:off x="538397" y="1617299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General de Gobierno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GT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PGG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es el plan de acción del Gobierno de Guatemala, en donde se plasman los objetivos estratégicos y los lineamientos de las políticas públicas.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SIE, durante el cuatrimestre reportado colaboró con el cumplimiento de la PGG mediante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cantidad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informes entregados, relacionados con el monitoreo de riesgos, amenazas y vulnerabilidades que atenten contra la seguridad de la nación. </a:t>
            </a:r>
            <a:endParaRPr lang="es-GT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F726D54-52E8-4067-9DB1-9CA0EDFE18D5}"/>
              </a:ext>
            </a:extLst>
          </p:cNvPr>
          <p:cNvSpPr txBox="1">
            <a:spLocks/>
          </p:cNvSpPr>
          <p:nvPr/>
        </p:nvSpPr>
        <p:spPr>
          <a:xfrm>
            <a:off x="8483435" y="2042976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contribuyó con </a:t>
            </a:r>
            <a:r>
              <a:rPr lang="es-GT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pilar de Gobernabilidad 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seguridad en desarrollo</a:t>
            </a:r>
          </a:p>
        </p:txBody>
      </p:sp>
    </p:spTree>
    <p:extLst>
      <p:ext uri="{BB962C8B-B14F-4D97-AF65-F5344CB8AC3E}">
        <p14:creationId xmlns:p14="http://schemas.microsoft.com/office/powerpoint/2010/main" val="1147454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C9FA7-8636-4490-BB6A-3BEA74256D67}"/>
              </a:ext>
            </a:extLst>
          </p:cNvPr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5C6591-F72B-4B88-B049-E6EE434C0B45}"/>
              </a:ext>
            </a:extLst>
          </p:cNvPr>
          <p:cNvSpPr/>
          <p:nvPr/>
        </p:nvSpPr>
        <p:spPr>
          <a:xfrm>
            <a:off x="4890382" y="3275112"/>
            <a:ext cx="2411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G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F279B0F-8C5B-4366-8B9A-516440682CC6}"/>
              </a:ext>
            </a:extLst>
          </p:cNvPr>
          <p:cNvSpPr txBox="1">
            <a:spLocks/>
          </p:cNvSpPr>
          <p:nvPr/>
        </p:nvSpPr>
        <p:spPr>
          <a:xfrm>
            <a:off x="1964293" y="888360"/>
            <a:ext cx="9788436" cy="104502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¿QUÉ MEDIDAS DE TRANSPARENCIA SE HAN APLICADO?</a:t>
            </a:r>
            <a:b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conos de Transparencia - 450 iconos vectoriales gratis">
            <a:extLst>
              <a:ext uri="{FF2B5EF4-FFF2-40B4-BE49-F238E27FC236}">
                <a16:creationId xmlns:a16="http://schemas.microsoft.com/office/drawing/2014/main" id="{EA7EADAC-858C-4B55-BAB5-F0B8C6E6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4" y="165777"/>
            <a:ext cx="1471205" cy="14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7E4573D-0F11-4CC9-A1CD-3DCB2C14A8FD}"/>
              </a:ext>
            </a:extLst>
          </p:cNvPr>
          <p:cNvSpPr txBox="1">
            <a:spLocks/>
          </p:cNvSpPr>
          <p:nvPr/>
        </p:nvSpPr>
        <p:spPr>
          <a:xfrm>
            <a:off x="420331" y="1605193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garantizar el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adecuado del dinero público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avance en el cumplimiento de los objetivos de Estado,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SIE ha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adoptado como medidas de transparencia: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conformación del comité de Datos Abiertos, la simplificación de trámites administrativos para solicitud de información pública y la programación de diversos controles internos que disminuirán los riesgos de mala operación e ineficiencia.</a:t>
            </a: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6B1C281-F4F4-4BA2-A6CC-7CF44E4946B8}"/>
              </a:ext>
            </a:extLst>
          </p:cNvPr>
          <p:cNvSpPr txBox="1">
            <a:spLocks/>
          </p:cNvSpPr>
          <p:nvPr/>
        </p:nvSpPr>
        <p:spPr>
          <a:xfrm>
            <a:off x="8652990" y="2152565"/>
            <a:ext cx="3327219" cy="362606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tiene previsto aplicar nuevas medidas de transparencia </a:t>
            </a:r>
            <a:r>
              <a:rPr lang="es-GT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publicación de datos abiertos. </a:t>
            </a:r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7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C9FA7-8636-4490-BB6A-3BEA74256D67}"/>
              </a:ext>
            </a:extLst>
          </p:cNvPr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5C6591-F72B-4B88-B049-E6EE434C0B45}"/>
              </a:ext>
            </a:extLst>
          </p:cNvPr>
          <p:cNvSpPr/>
          <p:nvPr/>
        </p:nvSpPr>
        <p:spPr>
          <a:xfrm>
            <a:off x="4890382" y="3275112"/>
            <a:ext cx="2411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G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</p:txBody>
      </p:sp>
      <p:pic>
        <p:nvPicPr>
          <p:cNvPr id="10" name="Picture 2" descr="Icono-Comprensión-Desafio Neurolectura | Desafío Neurolectura">
            <a:extLst>
              <a:ext uri="{FF2B5EF4-FFF2-40B4-BE49-F238E27FC236}">
                <a16:creationId xmlns:a16="http://schemas.microsoft.com/office/drawing/2014/main" id="{1CAF5CBE-34F1-48A2-915A-97C9B265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6" y="133797"/>
            <a:ext cx="1796960" cy="181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D6CCF2CB-B58E-4857-B987-416308684ED4}"/>
              </a:ext>
            </a:extLst>
          </p:cNvPr>
          <p:cNvSpPr txBox="1">
            <a:spLocks/>
          </p:cNvSpPr>
          <p:nvPr/>
        </p:nvSpPr>
        <p:spPr>
          <a:xfrm>
            <a:off x="1964293" y="886048"/>
            <a:ext cx="9788436" cy="104502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QUÉ DESAFÍOS INSTITUCIONALES SE ESPERAN DURANTE 2022?</a:t>
            </a:r>
            <a:b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43C4827-323C-4DD3-9CA6-C2D7BF821A2B}"/>
              </a:ext>
            </a:extLst>
          </p:cNvPr>
          <p:cNvSpPr txBox="1">
            <a:spLocks/>
          </p:cNvSpPr>
          <p:nvPr/>
        </p:nvSpPr>
        <p:spPr>
          <a:xfrm>
            <a:off x="8836621" y="2382966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acciones inmediatas a seguir son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plan de seguimiento de medidas de control interno. </a:t>
            </a:r>
            <a:endParaRPr lang="es-GT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586E9BB-F972-470B-B870-58C4B2B82D52}"/>
              </a:ext>
            </a:extLst>
          </p:cNvPr>
          <p:cNvSpPr txBox="1">
            <a:spLocks/>
          </p:cNvSpPr>
          <p:nvPr/>
        </p:nvSpPr>
        <p:spPr>
          <a:xfrm>
            <a:off x="262144" y="1908627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desafíos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“</a:t>
            </a:r>
            <a:r>
              <a:rPr lang="es-GT" sz="20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institución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en cuanto al uso de los recursos públicos y el cumplimiento de los planes nacionales son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el control interno y la coordinación del Sistema Nacional de Inteligencia </a:t>
            </a: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48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"/>
          <p:cNvSpPr txBox="1"/>
          <p:nvPr/>
        </p:nvSpPr>
        <p:spPr>
          <a:xfrm>
            <a:off x="6735510" y="5810914"/>
            <a:ext cx="473605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 b="1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Comisión Presidencial Contra la Corrupción</a:t>
            </a:r>
            <a:endParaRPr dirty="0"/>
          </a:p>
        </p:txBody>
      </p:sp>
      <p:sp>
        <p:nvSpPr>
          <p:cNvPr id="616" name="Google Shape;616;p8"/>
          <p:cNvSpPr txBox="1"/>
          <p:nvPr/>
        </p:nvSpPr>
        <p:spPr>
          <a:xfrm>
            <a:off x="6313502" y="420699"/>
            <a:ext cx="16195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800" b="1" dirty="0">
                <a:solidFill>
                  <a:srgbClr val="003353"/>
                </a:solidFill>
                <a:latin typeface="Montserrat"/>
                <a:sym typeface="Montserrat"/>
              </a:rPr>
              <a:t>COMISIÓN PRESIDENCIAL CONTRA LA CORRUPCIÓN</a:t>
            </a:r>
            <a:endParaRPr sz="1200" dirty="0"/>
          </a:p>
        </p:txBody>
      </p:sp>
      <p:pic>
        <p:nvPicPr>
          <p:cNvPr id="617" name="Google Shape;61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9984" y="5768038"/>
            <a:ext cx="3392503" cy="393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1F99F94-389E-4E69-A4D4-C924F027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848" y="785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b="1" dirty="0">
                <a:latin typeface="Arial" panose="020B0604020202020204" pitchFamily="34" charset="0"/>
                <a:cs typeface="Arial" panose="020B0604020202020204" pitchFamily="34" charset="0"/>
              </a:rPr>
              <a:t>PRINCIPALES OBJETIVOS DE </a:t>
            </a:r>
            <a:r>
              <a:rPr lang="es-G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9FD962A-766E-443B-8C79-B30580DFF835}"/>
              </a:ext>
            </a:extLst>
          </p:cNvPr>
          <p:cNvSpPr txBox="1">
            <a:spLocks/>
          </p:cNvSpPr>
          <p:nvPr/>
        </p:nvSpPr>
        <p:spPr>
          <a:xfrm>
            <a:off x="772885" y="1500729"/>
            <a:ext cx="10646230" cy="461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lvl="1" indent="0">
              <a:lnSpc>
                <a:spcPct val="150000"/>
              </a:lnSpc>
              <a:buFont typeface="Arial"/>
              <a:buNone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Para el cumplimiento de sus funciones y satisfacer las necesidades de la población,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 SIE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debe cumplir con los siguientes </a:t>
            </a:r>
            <a:r>
              <a:rPr lang="es-GT" sz="26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Producir y suministrar inteligencia estratégica al Presidente de la República y al Consejo Nacional de Seguridad, que contribuya a la toma de decisiones en función de los objetivos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nacionales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Gestionar el conocimiento, el desarrollo de competencias humanas, profesionales y organizacionales, que aseguren la producción de inteligencia; para contribuir con la generación de alternativas innovadoras para alcanzar los resultados planteados. </a:t>
            </a:r>
            <a:endParaRPr lang="es-G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Mantener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las buenas relaciones de cooperación y colaboración con la comunidad de inteligencia nacional y regional, que permita el intercambio de conocimientos y capacidades, en el esfuerzo conjunto contra los riesgos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CE19077-5466-4ECD-84A0-F5EF39E2DC69}"/>
              </a:ext>
            </a:extLst>
          </p:cNvPr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649A387-4B49-4C45-A699-A908FC762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F1B37B23-C2E8-45CF-8A71-91E65135901F}"/>
                </a:ext>
              </a:extLst>
            </p:cNvPr>
            <p:cNvSpPr txBox="1">
              <a:spLocks/>
            </p:cNvSpPr>
            <p:nvPr/>
          </p:nvSpPr>
          <p:spPr>
            <a:xfrm>
              <a:off x="229381" y="456657"/>
              <a:ext cx="11639889" cy="6132401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GT" sz="4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RENDICIÓN DE CUENTAS</a:t>
              </a:r>
              <a:br>
                <a:rPr lang="es-GT" sz="40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s-GT" sz="4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PRIMER CUATRIMESTRE 2022</a:t>
              </a: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s-GT" b="1" dirty="0">
                  <a:solidFill>
                    <a:srgbClr val="A09185"/>
                  </a:solidFill>
                </a:rPr>
                <a:t>PARTE GENERAL</a:t>
              </a:r>
            </a:p>
            <a:p>
              <a:pPr algn="r"/>
              <a:endParaRPr lang="es-GT" sz="3200" b="1" dirty="0">
                <a:solidFill>
                  <a:srgbClr val="00B0F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19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788E35F-2805-4F49-9447-7652D597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242" y="835606"/>
            <a:ext cx="8673737" cy="547089"/>
          </a:xfrm>
        </p:spPr>
        <p:txBody>
          <a:bodyPr>
            <a:noAutofit/>
          </a:bodyPr>
          <a:lstStyle/>
          <a:p>
            <a:r>
              <a:rPr lang="es-GT" sz="2800" b="1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PRIMER CUATRIMESTRE 2022</a:t>
            </a: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4494D895-1387-4596-8B78-1E300AFED7EB}"/>
              </a:ext>
            </a:extLst>
          </p:cNvPr>
          <p:cNvSpPr txBox="1">
            <a:spLocks/>
          </p:cNvSpPr>
          <p:nvPr/>
        </p:nvSpPr>
        <p:spPr>
          <a:xfrm>
            <a:off x="818605" y="1822262"/>
            <a:ext cx="4585065" cy="461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es-GT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/>
              <a:buNone/>
            </a:pPr>
            <a:r>
              <a:rPr lang="es-GT">
                <a:latin typeface="Arial" panose="020B0604020202020204" pitchFamily="34" charset="0"/>
                <a:cs typeface="Arial" panose="020B0604020202020204" pitchFamily="34" charset="0"/>
              </a:rPr>
              <a:t>Presupuesto vigente </a:t>
            </a:r>
            <a:r>
              <a:rPr lang="es-GT" b="1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pPr marL="457200" lvl="1" indent="0">
              <a:buFont typeface="Arial"/>
              <a:buNone/>
            </a:pPr>
            <a:endParaRPr lang="es-GT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/>
              <a:buNone/>
            </a:pPr>
            <a:r>
              <a:rPr lang="es-GT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Font typeface="Arial"/>
              <a:buNone/>
            </a:pPr>
            <a:endParaRPr lang="es-GT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/>
              <a:buNone/>
            </a:pPr>
            <a:r>
              <a:rPr lang="es-GT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b="1">
                <a:latin typeface="Arial" panose="020B0604020202020204" pitchFamily="34" charset="0"/>
                <a:cs typeface="Arial" panose="020B0604020202020204" pitchFamily="34" charset="0"/>
              </a:rPr>
              <a:t>ejecutado</a:t>
            </a:r>
            <a:r>
              <a:rPr lang="es-GT">
                <a:latin typeface="Arial" panose="020B0604020202020204" pitchFamily="34" charset="0"/>
                <a:cs typeface="Arial" panose="020B0604020202020204" pitchFamily="34" charset="0"/>
              </a:rPr>
              <a:t> (utilizado):</a:t>
            </a:r>
            <a:br>
              <a:rPr lang="es-GT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/>
              <a:buNone/>
            </a:pPr>
            <a:endParaRPr lang="es-GT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/>
              <a:buNone/>
            </a:pPr>
            <a:endParaRPr lang="es-GT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/>
              <a:buNone/>
            </a:pPr>
            <a:r>
              <a:rPr lang="es-GT" b="1">
                <a:latin typeface="Arial" panose="020B0604020202020204" pitchFamily="34" charset="0"/>
                <a:cs typeface="Arial" panose="020B0604020202020204" pitchFamily="34" charset="0"/>
              </a:rPr>
              <a:t>Saldo:</a:t>
            </a:r>
            <a:r>
              <a:rPr lang="es-GT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671E5F0B-CDE1-4E29-A47F-6A625B3383F5}"/>
              </a:ext>
            </a:extLst>
          </p:cNvPr>
          <p:cNvSpPr txBox="1">
            <a:spLocks/>
          </p:cNvSpPr>
          <p:nvPr/>
        </p:nvSpPr>
        <p:spPr>
          <a:xfrm>
            <a:off x="4727229" y="1773308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40,000,000.00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5C479DD9-E667-44DA-B53F-6615FA324465}"/>
              </a:ext>
            </a:extLst>
          </p:cNvPr>
          <p:cNvSpPr txBox="1">
            <a:spLocks/>
          </p:cNvSpPr>
          <p:nvPr/>
        </p:nvSpPr>
        <p:spPr>
          <a:xfrm>
            <a:off x="4810356" y="3214715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9,713,997.02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contenido 6">
            <a:extLst>
              <a:ext uri="{FF2B5EF4-FFF2-40B4-BE49-F238E27FC236}">
                <a16:creationId xmlns:a16="http://schemas.microsoft.com/office/drawing/2014/main" id="{D99DEB15-D84F-4BFA-877B-FF6DB097DB72}"/>
              </a:ext>
            </a:extLst>
          </p:cNvPr>
          <p:cNvSpPr txBox="1">
            <a:spLocks/>
          </p:cNvSpPr>
          <p:nvPr/>
        </p:nvSpPr>
        <p:spPr>
          <a:xfrm>
            <a:off x="4810356" y="4656122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30,286,002.98</a:t>
            </a: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4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808C4CD-EDB7-4115-A074-D7181692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4" y="835606"/>
            <a:ext cx="8673737" cy="547089"/>
          </a:xfrm>
        </p:spPr>
        <p:txBody>
          <a:bodyPr>
            <a:noAutofit/>
          </a:bodyPr>
          <a:lstStyle/>
          <a:p>
            <a:r>
              <a:rPr lang="es-GT" sz="2800" b="1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PRIMER CUATRIMESTRE 2022</a:t>
            </a: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BD55D99B-D661-4AD5-AF9D-22BA7096CBC8}"/>
              </a:ext>
            </a:extLst>
          </p:cNvPr>
          <p:cNvSpPr txBox="1">
            <a:spLocks/>
          </p:cNvSpPr>
          <p:nvPr/>
        </p:nvSpPr>
        <p:spPr>
          <a:xfrm>
            <a:off x="3071029" y="2514733"/>
            <a:ext cx="4585065" cy="144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/>
              <a:buNone/>
            </a:pPr>
            <a:r>
              <a:rPr lang="es-GT" sz="3000" b="1" dirty="0"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Font typeface="Arial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/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6">
            <a:extLst>
              <a:ext uri="{FF2B5EF4-FFF2-40B4-BE49-F238E27FC236}">
                <a16:creationId xmlns:a16="http://schemas.microsoft.com/office/drawing/2014/main" id="{10D2B058-80FE-494D-9AFC-3395DD828EF9}"/>
              </a:ext>
            </a:extLst>
          </p:cNvPr>
          <p:cNvSpPr txBox="1">
            <a:spLocks/>
          </p:cNvSpPr>
          <p:nvPr/>
        </p:nvSpPr>
        <p:spPr>
          <a:xfrm>
            <a:off x="3645945" y="3429000"/>
            <a:ext cx="3769839" cy="198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s-GT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24.28%</a:t>
            </a:r>
            <a:endParaRPr lang="es-GT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4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A27CEB7-006C-4B3C-ACEC-3D10451C3CAC}"/>
              </a:ext>
            </a:extLst>
          </p:cNvPr>
          <p:cNvSpPr txBox="1">
            <a:spLocks/>
          </p:cNvSpPr>
          <p:nvPr/>
        </p:nvSpPr>
        <p:spPr>
          <a:xfrm>
            <a:off x="313640" y="822959"/>
            <a:ext cx="11173098" cy="104502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EN QUÉ UTILIZA EL DINERO </a:t>
            </a:r>
            <a:r>
              <a:rPr lang="es-GT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LA SIE?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A61B78E-C0F5-4823-9BAC-FC478B9EE775}"/>
              </a:ext>
            </a:extLst>
          </p:cNvPr>
          <p:cNvSpPr txBox="1">
            <a:spLocks/>
          </p:cNvSpPr>
          <p:nvPr/>
        </p:nvSpPr>
        <p:spPr>
          <a:xfrm>
            <a:off x="631371" y="1721224"/>
            <a:ext cx="7406641" cy="4814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dinero se utiliza para el pago de salarios, honorarios, bienes y servicios que son necesarios para cumplir con las finalidades de la Institución. 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mostrar de forma ordenada a la población en qué se utiliza el dinero, el gasto del sector público se muestra por </a:t>
            </a:r>
            <a:r>
              <a:rPr lang="es-GT" sz="26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gasto</a:t>
            </a:r>
            <a:r>
              <a:rPr lang="es-GT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88062A7-1417-48DD-8EA7-816FDCB1DFD0}"/>
              </a:ext>
            </a:extLst>
          </p:cNvPr>
          <p:cNvSpPr txBox="1">
            <a:spLocks/>
          </p:cNvSpPr>
          <p:nvPr/>
        </p:nvSpPr>
        <p:spPr>
          <a:xfrm>
            <a:off x="8233410" y="2264516"/>
            <a:ext cx="3327219" cy="193711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El gasto se divide </a:t>
            </a:r>
          </a:p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GT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0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D2AB600-B8AB-4F27-A806-18BD5F36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5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b="1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GRUPO DE GASTO AL PRIMER CUATRIMESTRE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8E6755-6BB5-4EA7-AD23-B620A8D41643}"/>
              </a:ext>
            </a:extLst>
          </p:cNvPr>
          <p:cNvSpPr txBox="1"/>
          <p:nvPr/>
        </p:nvSpPr>
        <p:spPr>
          <a:xfrm>
            <a:off x="9978190" y="2632284"/>
            <a:ext cx="2213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900" dirty="0"/>
              <a:t>* Cifras en millones de quetzales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744913909"/>
              </p:ext>
            </p:extLst>
          </p:nvPr>
        </p:nvGraphicFramePr>
        <p:xfrm>
          <a:off x="1590585" y="1728216"/>
          <a:ext cx="8738616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50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C9FA7-8636-4490-BB6A-3BEA74256D67}"/>
              </a:ext>
            </a:extLst>
          </p:cNvPr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171A2E5-8C2A-479B-B047-83049F97760B}"/>
              </a:ext>
            </a:extLst>
          </p:cNvPr>
          <p:cNvSpPr txBox="1">
            <a:spLocks/>
          </p:cNvSpPr>
          <p:nvPr/>
        </p:nvSpPr>
        <p:spPr>
          <a:xfrm>
            <a:off x="1890946" y="922339"/>
            <a:ext cx="11173098" cy="104502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¿CUÁL ES LA IMPORTANCIA DEL PAGO DE SERVIDORES PÚBLICOS?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esarrollando capacidades de ciencia de datos en Directivos Públicos">
            <a:extLst>
              <a:ext uri="{FF2B5EF4-FFF2-40B4-BE49-F238E27FC236}">
                <a16:creationId xmlns:a16="http://schemas.microsoft.com/office/drawing/2014/main" id="{32451046-2D2A-4D78-A9BA-26759574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1" y="432242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11BAEBB9-004B-41B8-BBD7-C7E4D289F191}"/>
              </a:ext>
            </a:extLst>
          </p:cNvPr>
          <p:cNvSpPr txBox="1">
            <a:spLocks/>
          </p:cNvSpPr>
          <p:nvPr/>
        </p:nvSpPr>
        <p:spPr>
          <a:xfrm>
            <a:off x="8425510" y="2187964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periodo reportado,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SIE atendió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dio cobertura a </a:t>
            </a:r>
            <a:r>
              <a:rPr lang="es-GT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 </a:t>
            </a:r>
            <a:r>
              <a:rPr lang="es-G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guatemaltecos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generar productos de inteligencia que lograron prevenir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situaciones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riesgo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población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5241C6A-9281-4A29-8A99-D37AF4CE0F26}"/>
              </a:ext>
            </a:extLst>
          </p:cNvPr>
          <p:cNvSpPr txBox="1">
            <a:spLocks/>
          </p:cNvSpPr>
          <p:nvPr/>
        </p:nvSpPr>
        <p:spPr>
          <a:xfrm>
            <a:off x="387531" y="1408359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Rubro relevante por ser la capacidad profesional de que se dispone para analizar y generar los productos de inteligencia que son presentados a los usuarios finales. 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25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1270</Words>
  <Application>Microsoft Office PowerPoint</Application>
  <PresentationFormat>Panorámica</PresentationFormat>
  <Paragraphs>193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Wingdings</vt:lpstr>
      <vt:lpstr>Calibri</vt:lpstr>
      <vt:lpstr>Montserrat</vt:lpstr>
      <vt:lpstr>Montserrat ExtraBold</vt:lpstr>
      <vt:lpstr>Tema de Office</vt:lpstr>
      <vt:lpstr>Presentación de PowerPoint</vt:lpstr>
      <vt:lpstr>Presentación de PowerPoint</vt:lpstr>
      <vt:lpstr>PRINCIPALES OBJETIVOS DE SIE</vt:lpstr>
      <vt:lpstr>Presentación de PowerPoint</vt:lpstr>
      <vt:lpstr>CIFRAS GENERALES DEL PRESUPUESTO AL PRIMER CUATRIMESTRE 2022</vt:lpstr>
      <vt:lpstr>CIFRAS GENERALES DEL PRESUPUESTO AL PRIMER CUATRIMESTRE 2022</vt:lpstr>
      <vt:lpstr>Presentación de PowerPoint</vt:lpstr>
      <vt:lpstr>EJECUCIÓN PRESUPUESTARIA POR GRUPO DE GASTO AL PRIMER CUATRIMESTRE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EJECUCIÓN PRESUPUESTARIA POR FINALIDAD AL PRIMER CUATRIMESTRE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Andrea Flores</cp:lastModifiedBy>
  <cp:revision>19</cp:revision>
  <dcterms:created xsi:type="dcterms:W3CDTF">2021-05-04T19:30:50Z</dcterms:created>
  <dcterms:modified xsi:type="dcterms:W3CDTF">2022-05-11T15:34:35Z</dcterms:modified>
</cp:coreProperties>
</file>